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72" r:id="rId2"/>
    <p:sldId id="366" r:id="rId3"/>
    <p:sldId id="369" r:id="rId4"/>
    <p:sldId id="367" r:id="rId5"/>
    <p:sldId id="256" r:id="rId6"/>
    <p:sldId id="331" r:id="rId7"/>
    <p:sldId id="259" r:id="rId8"/>
    <p:sldId id="330"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332"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357" r:id="rId45"/>
    <p:sldId id="358" r:id="rId46"/>
    <p:sldId id="295" r:id="rId47"/>
    <p:sldId id="296" r:id="rId48"/>
    <p:sldId id="359" r:id="rId49"/>
    <p:sldId id="297" r:id="rId50"/>
    <p:sldId id="362" r:id="rId51"/>
    <p:sldId id="298" r:id="rId52"/>
    <p:sldId id="360" r:id="rId53"/>
    <p:sldId id="299" r:id="rId54"/>
    <p:sldId id="361" r:id="rId55"/>
    <p:sldId id="300" r:id="rId56"/>
    <p:sldId id="363" r:id="rId57"/>
    <p:sldId id="301" r:id="rId58"/>
    <p:sldId id="364" r:id="rId59"/>
    <p:sldId id="365" r:id="rId60"/>
    <p:sldId id="303" r:id="rId61"/>
    <p:sldId id="304" r:id="rId62"/>
    <p:sldId id="305" r:id="rId63"/>
    <p:sldId id="306" r:id="rId64"/>
    <p:sldId id="308" r:id="rId65"/>
    <p:sldId id="307" r:id="rId66"/>
    <p:sldId id="309" r:id="rId67"/>
    <p:sldId id="310" r:id="rId68"/>
    <p:sldId id="311" r:id="rId69"/>
    <p:sldId id="312" r:id="rId70"/>
    <p:sldId id="370" r:id="rId71"/>
    <p:sldId id="314" r:id="rId72"/>
    <p:sldId id="373" r:id="rId73"/>
    <p:sldId id="315" r:id="rId74"/>
    <p:sldId id="316" r:id="rId75"/>
    <p:sldId id="317" r:id="rId76"/>
    <p:sldId id="318" r:id="rId77"/>
    <p:sldId id="319" r:id="rId78"/>
    <p:sldId id="320" r:id="rId79"/>
    <p:sldId id="321" r:id="rId80"/>
    <p:sldId id="322" r:id="rId81"/>
    <p:sldId id="323" r:id="rId82"/>
    <p:sldId id="324" r:id="rId83"/>
    <p:sldId id="325" r:id="rId84"/>
    <p:sldId id="326" r:id="rId85"/>
    <p:sldId id="327" r:id="rId86"/>
    <p:sldId id="328" r:id="rId87"/>
    <p:sldId id="329" r:id="rId88"/>
    <p:sldId id="333" r:id="rId89"/>
    <p:sldId id="334" r:id="rId90"/>
    <p:sldId id="335" r:id="rId91"/>
    <p:sldId id="336" r:id="rId92"/>
    <p:sldId id="337" r:id="rId93"/>
    <p:sldId id="338" r:id="rId94"/>
    <p:sldId id="339" r:id="rId95"/>
    <p:sldId id="340" r:id="rId96"/>
    <p:sldId id="341" r:id="rId97"/>
    <p:sldId id="342" r:id="rId98"/>
    <p:sldId id="343" r:id="rId99"/>
    <p:sldId id="344" r:id="rId100"/>
    <p:sldId id="345" r:id="rId101"/>
    <p:sldId id="346" r:id="rId102"/>
    <p:sldId id="347" r:id="rId103"/>
    <p:sldId id="348" r:id="rId104"/>
    <p:sldId id="349" r:id="rId105"/>
    <p:sldId id="350" r:id="rId106"/>
    <p:sldId id="351" r:id="rId107"/>
    <p:sldId id="352" r:id="rId108"/>
    <p:sldId id="353" r:id="rId109"/>
    <p:sldId id="354" r:id="rId110"/>
    <p:sldId id="355" r:id="rId111"/>
    <p:sldId id="377" r:id="rId112"/>
  </p:sldIdLst>
  <p:sldSz cx="7559675" cy="10691813"/>
  <p:notesSz cx="6858000" cy="99456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C8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08" autoAdjust="0"/>
    <p:restoredTop sz="94660"/>
  </p:normalViewPr>
  <p:slideViewPr>
    <p:cSldViewPr>
      <p:cViewPr varScale="1">
        <p:scale>
          <a:sx n="39" d="100"/>
          <a:sy n="39" d="100"/>
        </p:scale>
        <p:origin x="2706" y="270"/>
      </p:cViewPr>
      <p:guideLst/>
    </p:cSldViewPr>
  </p:slideViewPr>
  <p:notesTextViewPr>
    <p:cViewPr>
      <p:scale>
        <a:sx n="1" d="1"/>
        <a:sy n="1" d="1"/>
      </p:scale>
      <p:origin x="0" y="0"/>
    </p:cViewPr>
  </p:notesTextViewPr>
  <p:sorterViewPr>
    <p:cViewPr>
      <p:scale>
        <a:sx n="20" d="100"/>
        <a:sy n="20" d="100"/>
      </p:scale>
      <p:origin x="0" y="-1032"/>
    </p:cViewPr>
  </p:sorterViewPr>
  <p:gridSpacing cx="36004" cy="36004"/>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presProps" Target="presProp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nl-NL"/>
              <a:t>Klik om stijl te bewerken</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01215853-BC63-4DFC-9794-D379221C67F6}" type="datetimeFigureOut">
              <a:rPr lang="nl-NL" smtClean="0"/>
              <a:t>1-5-2025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5B90083-D079-475C-8661-A29F2643FF47}" type="slidenum">
              <a:rPr lang="nl-NL" smtClean="0"/>
              <a:t>‹nr.›</a:t>
            </a:fld>
            <a:endParaRPr lang="nl-NL"/>
          </a:p>
        </p:txBody>
      </p:sp>
    </p:spTree>
    <p:extLst>
      <p:ext uri="{BB962C8B-B14F-4D97-AF65-F5344CB8AC3E}">
        <p14:creationId xmlns:p14="http://schemas.microsoft.com/office/powerpoint/2010/main" val="769436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01215853-BC63-4DFC-9794-D379221C67F6}" type="datetimeFigureOut">
              <a:rPr lang="nl-NL" smtClean="0"/>
              <a:t>1-5-2025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5B90083-D079-475C-8661-A29F2643FF47}" type="slidenum">
              <a:rPr lang="nl-NL" smtClean="0"/>
              <a:t>‹nr.›</a:t>
            </a:fld>
            <a:endParaRPr lang="nl-NL"/>
          </a:p>
        </p:txBody>
      </p:sp>
    </p:spTree>
    <p:extLst>
      <p:ext uri="{BB962C8B-B14F-4D97-AF65-F5344CB8AC3E}">
        <p14:creationId xmlns:p14="http://schemas.microsoft.com/office/powerpoint/2010/main" val="3216868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01215853-BC63-4DFC-9794-D379221C67F6}" type="datetimeFigureOut">
              <a:rPr lang="nl-NL" smtClean="0"/>
              <a:t>1-5-2025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5B90083-D079-475C-8661-A29F2643FF47}" type="slidenum">
              <a:rPr lang="nl-NL" smtClean="0"/>
              <a:t>‹nr.›</a:t>
            </a:fld>
            <a:endParaRPr lang="nl-NL"/>
          </a:p>
        </p:txBody>
      </p:sp>
    </p:spTree>
    <p:extLst>
      <p:ext uri="{BB962C8B-B14F-4D97-AF65-F5344CB8AC3E}">
        <p14:creationId xmlns:p14="http://schemas.microsoft.com/office/powerpoint/2010/main" val="2046452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01215853-BC63-4DFC-9794-D379221C67F6}" type="datetimeFigureOut">
              <a:rPr lang="nl-NL" smtClean="0"/>
              <a:t>1-5-2025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5B90083-D079-475C-8661-A29F2643FF47}" type="slidenum">
              <a:rPr lang="nl-NL" smtClean="0"/>
              <a:t>‹nr.›</a:t>
            </a:fld>
            <a:endParaRPr lang="nl-NL"/>
          </a:p>
        </p:txBody>
      </p:sp>
    </p:spTree>
    <p:extLst>
      <p:ext uri="{BB962C8B-B14F-4D97-AF65-F5344CB8AC3E}">
        <p14:creationId xmlns:p14="http://schemas.microsoft.com/office/powerpoint/2010/main" val="2655624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nl-NL"/>
              <a:t>Klik om stijl te bewerken</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01215853-BC63-4DFC-9794-D379221C67F6}" type="datetimeFigureOut">
              <a:rPr lang="nl-NL" smtClean="0"/>
              <a:t>1-5-2025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5B90083-D079-475C-8661-A29F2643FF47}" type="slidenum">
              <a:rPr lang="nl-NL" smtClean="0"/>
              <a:t>‹nr.›</a:t>
            </a:fld>
            <a:endParaRPr lang="nl-NL"/>
          </a:p>
        </p:txBody>
      </p:sp>
    </p:spTree>
    <p:extLst>
      <p:ext uri="{BB962C8B-B14F-4D97-AF65-F5344CB8AC3E}">
        <p14:creationId xmlns:p14="http://schemas.microsoft.com/office/powerpoint/2010/main" val="41318538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01215853-BC63-4DFC-9794-D379221C67F6}" type="datetimeFigureOut">
              <a:rPr lang="nl-NL" smtClean="0"/>
              <a:t>1-5-2025</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45B90083-D079-475C-8661-A29F2643FF47}" type="slidenum">
              <a:rPr lang="nl-NL" smtClean="0"/>
              <a:t>‹nr.›</a:t>
            </a:fld>
            <a:endParaRPr lang="nl-NL"/>
          </a:p>
        </p:txBody>
      </p:sp>
    </p:spTree>
    <p:extLst>
      <p:ext uri="{BB962C8B-B14F-4D97-AF65-F5344CB8AC3E}">
        <p14:creationId xmlns:p14="http://schemas.microsoft.com/office/powerpoint/2010/main" val="1021661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nl-NL"/>
              <a:t>Klik om stijl te bewerken</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nl-NL"/>
              <a:t>Klikken om de tekststijl van het model te bewerken</a:t>
            </a:r>
          </a:p>
        </p:txBody>
      </p:sp>
      <p:sp>
        <p:nvSpPr>
          <p:cNvPr id="4" name="Content Placeholder 3"/>
          <p:cNvSpPr>
            <a:spLocks noGrp="1"/>
          </p:cNvSpPr>
          <p:nvPr>
            <p:ph sz="half" idx="2"/>
          </p:nvPr>
        </p:nvSpPr>
        <p:spPr>
          <a:xfrm>
            <a:off x="520713" y="3905482"/>
            <a:ext cx="3198096" cy="574437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nl-NL"/>
              <a:t>Klikken om de tekststijl van het model te bewerken</a:t>
            </a:r>
          </a:p>
        </p:txBody>
      </p:sp>
      <p:sp>
        <p:nvSpPr>
          <p:cNvPr id="6" name="Content Placeholder 5"/>
          <p:cNvSpPr>
            <a:spLocks noGrp="1"/>
          </p:cNvSpPr>
          <p:nvPr>
            <p:ph sz="quarter" idx="4"/>
          </p:nvPr>
        </p:nvSpPr>
        <p:spPr>
          <a:xfrm>
            <a:off x="3827086" y="3905482"/>
            <a:ext cx="3213847" cy="574437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01215853-BC63-4DFC-9794-D379221C67F6}" type="datetimeFigureOut">
              <a:rPr lang="nl-NL" smtClean="0"/>
              <a:t>1-5-2025</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45B90083-D079-475C-8661-A29F2643FF47}" type="slidenum">
              <a:rPr lang="nl-NL" smtClean="0"/>
              <a:t>‹nr.›</a:t>
            </a:fld>
            <a:endParaRPr lang="nl-NL"/>
          </a:p>
        </p:txBody>
      </p:sp>
    </p:spTree>
    <p:extLst>
      <p:ext uri="{BB962C8B-B14F-4D97-AF65-F5344CB8AC3E}">
        <p14:creationId xmlns:p14="http://schemas.microsoft.com/office/powerpoint/2010/main" val="1017467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01215853-BC63-4DFC-9794-D379221C67F6}" type="datetimeFigureOut">
              <a:rPr lang="nl-NL" smtClean="0"/>
              <a:t>1-5-2025</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45B90083-D079-475C-8661-A29F2643FF47}" type="slidenum">
              <a:rPr lang="nl-NL" smtClean="0"/>
              <a:t>‹nr.›</a:t>
            </a:fld>
            <a:endParaRPr lang="nl-NL"/>
          </a:p>
        </p:txBody>
      </p:sp>
    </p:spTree>
    <p:extLst>
      <p:ext uri="{BB962C8B-B14F-4D97-AF65-F5344CB8AC3E}">
        <p14:creationId xmlns:p14="http://schemas.microsoft.com/office/powerpoint/2010/main" val="750546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215853-BC63-4DFC-9794-D379221C67F6}" type="datetimeFigureOut">
              <a:rPr lang="nl-NL" smtClean="0"/>
              <a:t>1-5-2025</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45B90083-D079-475C-8661-A29F2643FF47}" type="slidenum">
              <a:rPr lang="nl-NL" smtClean="0"/>
              <a:t>‹nr.›</a:t>
            </a:fld>
            <a:endParaRPr lang="nl-NL"/>
          </a:p>
        </p:txBody>
      </p:sp>
    </p:spTree>
    <p:extLst>
      <p:ext uri="{BB962C8B-B14F-4D97-AF65-F5344CB8AC3E}">
        <p14:creationId xmlns:p14="http://schemas.microsoft.com/office/powerpoint/2010/main" val="960008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nl-NL"/>
              <a:t>Klik om stijl te bewerken</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01215853-BC63-4DFC-9794-D379221C67F6}" type="datetimeFigureOut">
              <a:rPr lang="nl-NL" smtClean="0"/>
              <a:t>1-5-2025</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45B90083-D079-475C-8661-A29F2643FF47}" type="slidenum">
              <a:rPr lang="nl-NL" smtClean="0"/>
              <a:t>‹nr.›</a:t>
            </a:fld>
            <a:endParaRPr lang="nl-NL"/>
          </a:p>
        </p:txBody>
      </p:sp>
    </p:spTree>
    <p:extLst>
      <p:ext uri="{BB962C8B-B14F-4D97-AF65-F5344CB8AC3E}">
        <p14:creationId xmlns:p14="http://schemas.microsoft.com/office/powerpoint/2010/main" val="1956249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nl-NL"/>
              <a:t>Klik om stijl te bewerken</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01215853-BC63-4DFC-9794-D379221C67F6}" type="datetimeFigureOut">
              <a:rPr lang="nl-NL" smtClean="0"/>
              <a:t>1-5-2025</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45B90083-D079-475C-8661-A29F2643FF47}" type="slidenum">
              <a:rPr lang="nl-NL" smtClean="0"/>
              <a:t>‹nr.›</a:t>
            </a:fld>
            <a:endParaRPr lang="nl-NL"/>
          </a:p>
        </p:txBody>
      </p:sp>
    </p:spTree>
    <p:extLst>
      <p:ext uri="{BB962C8B-B14F-4D97-AF65-F5344CB8AC3E}">
        <p14:creationId xmlns:p14="http://schemas.microsoft.com/office/powerpoint/2010/main" val="2298810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01215853-BC63-4DFC-9794-D379221C67F6}" type="datetimeFigureOut">
              <a:rPr lang="nl-NL" smtClean="0"/>
              <a:t>1-5-2025</a:t>
            </a:fld>
            <a:endParaRPr lang="nl-NL"/>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45B90083-D079-475C-8661-A29F2643FF47}" type="slidenum">
              <a:rPr lang="nl-NL" smtClean="0"/>
              <a:t>‹nr.›</a:t>
            </a:fld>
            <a:endParaRPr lang="nl-NL"/>
          </a:p>
        </p:txBody>
      </p:sp>
    </p:spTree>
    <p:extLst>
      <p:ext uri="{BB962C8B-B14F-4D97-AF65-F5344CB8AC3E}">
        <p14:creationId xmlns:p14="http://schemas.microsoft.com/office/powerpoint/2010/main" val="7231362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Afbeelding 2" descr="Afbeelding met tekst, poster, Lettertype, grafische vormgeving&#10;&#10;Automatisch gegenereerde beschrijving">
            <a:extLst>
              <a:ext uri="{FF2B5EF4-FFF2-40B4-BE49-F238E27FC236}">
                <a16:creationId xmlns:a16="http://schemas.microsoft.com/office/drawing/2014/main" id="{502E40EA-380E-E360-90E8-433BC7B71D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4233" y="505228"/>
            <a:ext cx="6840000" cy="9629210"/>
          </a:xfrm>
          <a:prstGeom prst="rect">
            <a:avLst/>
          </a:prstGeom>
          <a:ln>
            <a:solidFill>
              <a:schemeClr val="tx1"/>
            </a:solidFill>
          </a:ln>
        </p:spPr>
      </p:pic>
    </p:spTree>
    <p:extLst>
      <p:ext uri="{BB962C8B-B14F-4D97-AF65-F5344CB8AC3E}">
        <p14:creationId xmlns:p14="http://schemas.microsoft.com/office/powerpoint/2010/main" val="61657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AE96CF-EB27-FD44-1779-A53CF4BC1250}"/>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07AC16C4-B353-9AE1-6FD6-F7DE112564F8}"/>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FD91A1CD-9AC0-96D2-5FF2-6B824B8E776F}"/>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834BADBC-6619-E3D6-137E-1C34037B544E}"/>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1929</a:t>
            </a:r>
          </a:p>
        </p:txBody>
      </p:sp>
      <p:sp>
        <p:nvSpPr>
          <p:cNvPr id="10" name="Tekstvak 9">
            <a:extLst>
              <a:ext uri="{FF2B5EF4-FFF2-40B4-BE49-F238E27FC236}">
                <a16:creationId xmlns:a16="http://schemas.microsoft.com/office/drawing/2014/main" id="{70588BC6-2CFB-2F1A-78C6-7DC8CD089BBB}"/>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1929</a:t>
            </a:r>
          </a:p>
        </p:txBody>
      </p:sp>
      <p:cxnSp>
        <p:nvCxnSpPr>
          <p:cNvPr id="12" name="Rechte verbindingslijn 11">
            <a:extLst>
              <a:ext uri="{FF2B5EF4-FFF2-40B4-BE49-F238E27FC236}">
                <a16:creationId xmlns:a16="http://schemas.microsoft.com/office/drawing/2014/main" id="{8886927E-FBAB-EEDA-D969-810DD8F9D17E}"/>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Tekstvak 2">
            <a:extLst>
              <a:ext uri="{FF2B5EF4-FFF2-40B4-BE49-F238E27FC236}">
                <a16:creationId xmlns:a16="http://schemas.microsoft.com/office/drawing/2014/main" id="{91DBAB0B-37A2-7530-A2FF-1843DB628276}"/>
              </a:ext>
            </a:extLst>
          </p:cNvPr>
          <p:cNvSpPr txBox="1"/>
          <p:nvPr/>
        </p:nvSpPr>
        <p:spPr>
          <a:xfrm>
            <a:off x="1255329" y="2501590"/>
            <a:ext cx="5296816" cy="553998"/>
          </a:xfrm>
          <a:prstGeom prst="rect">
            <a:avLst/>
          </a:prstGeom>
          <a:noFill/>
        </p:spPr>
        <p:txBody>
          <a:bodyPr wrap="square" rtlCol="0">
            <a:spAutoFit/>
          </a:bodyPr>
          <a:lstStyle/>
          <a:p>
            <a:r>
              <a:rPr lang="nl-NL" sz="1000" dirty="0">
                <a:latin typeface="Times New Roman" panose="02020603050405020304" pitchFamily="18" charset="0"/>
                <a:cs typeface="Times New Roman" panose="02020603050405020304" pitchFamily="18" charset="0"/>
              </a:rPr>
              <a:t>Vier kinderzegels met dezelfde afbeelding van een kind op een dolfijn in vier verschillende kleuren, ontworpen door Harm </a:t>
            </a:r>
            <a:r>
              <a:rPr lang="nl-NL" sz="1000" dirty="0" err="1">
                <a:latin typeface="Times New Roman" panose="02020603050405020304" pitchFamily="18" charset="0"/>
                <a:cs typeface="Times New Roman" panose="02020603050405020304" pitchFamily="18" charset="0"/>
              </a:rPr>
              <a:t>Henrick</a:t>
            </a:r>
            <a:r>
              <a:rPr lang="nl-NL" sz="1000" dirty="0">
                <a:latin typeface="Times New Roman" panose="02020603050405020304" pitchFamily="18" charset="0"/>
                <a:cs typeface="Times New Roman" panose="02020603050405020304" pitchFamily="18" charset="0"/>
              </a:rPr>
              <a:t> </a:t>
            </a:r>
            <a:r>
              <a:rPr lang="nl-NL" sz="1000" dirty="0" err="1">
                <a:latin typeface="Times New Roman" panose="02020603050405020304" pitchFamily="18" charset="0"/>
                <a:cs typeface="Times New Roman" panose="02020603050405020304" pitchFamily="18" charset="0"/>
              </a:rPr>
              <a:t>Kamerlingh</a:t>
            </a:r>
            <a:r>
              <a:rPr lang="nl-NL" sz="1000" dirty="0">
                <a:latin typeface="Times New Roman" panose="02020603050405020304" pitchFamily="18" charset="0"/>
                <a:cs typeface="Times New Roman" panose="02020603050405020304" pitchFamily="18" charset="0"/>
              </a:rPr>
              <a:t> Onnes. Uitgegeven met kamtanding en vierzijdige roltanding.</a:t>
            </a:r>
          </a:p>
        </p:txBody>
      </p:sp>
      <p:sp>
        <p:nvSpPr>
          <p:cNvPr id="16" name="Rechthoek 15">
            <a:extLst>
              <a:ext uri="{FF2B5EF4-FFF2-40B4-BE49-F238E27FC236}">
                <a16:creationId xmlns:a16="http://schemas.microsoft.com/office/drawing/2014/main" id="{3C47B3CA-2C17-926D-192A-06F7DAD63A7A}"/>
              </a:ext>
            </a:extLst>
          </p:cNvPr>
          <p:cNvSpPr/>
          <p:nvPr/>
        </p:nvSpPr>
        <p:spPr>
          <a:xfrm>
            <a:off x="1592536" y="4049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BCAB368E-F008-4AB5-F59B-2E84DD9BBA67}"/>
              </a:ext>
            </a:extLst>
          </p:cNvPr>
          <p:cNvSpPr/>
          <p:nvPr/>
        </p:nvSpPr>
        <p:spPr>
          <a:xfrm>
            <a:off x="2849636" y="4049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999E826E-6C2D-288E-5AC2-D4A469F8D89E}"/>
              </a:ext>
            </a:extLst>
          </p:cNvPr>
          <p:cNvSpPr/>
          <p:nvPr/>
        </p:nvSpPr>
        <p:spPr>
          <a:xfrm>
            <a:off x="4106736" y="4049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784C451A-CC2F-5FF0-C7C8-87837F3FB6E5}"/>
              </a:ext>
            </a:extLst>
          </p:cNvPr>
          <p:cNvSpPr/>
          <p:nvPr/>
        </p:nvSpPr>
        <p:spPr>
          <a:xfrm>
            <a:off x="5363837" y="4049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D9D53768-B93C-83B0-85D9-694BA22D4581}"/>
              </a:ext>
            </a:extLst>
          </p:cNvPr>
          <p:cNvSpPr/>
          <p:nvPr/>
        </p:nvSpPr>
        <p:spPr>
          <a:xfrm>
            <a:off x="1592536" y="6353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Rechthoek 20">
            <a:extLst>
              <a:ext uri="{FF2B5EF4-FFF2-40B4-BE49-F238E27FC236}">
                <a16:creationId xmlns:a16="http://schemas.microsoft.com/office/drawing/2014/main" id="{39FBB8BD-88C5-3B4B-CDF4-7C88E647F363}"/>
              </a:ext>
            </a:extLst>
          </p:cNvPr>
          <p:cNvSpPr/>
          <p:nvPr/>
        </p:nvSpPr>
        <p:spPr>
          <a:xfrm>
            <a:off x="2849636" y="6353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2" name="Rechthoek 21">
            <a:extLst>
              <a:ext uri="{FF2B5EF4-FFF2-40B4-BE49-F238E27FC236}">
                <a16:creationId xmlns:a16="http://schemas.microsoft.com/office/drawing/2014/main" id="{C24B15F1-C9CC-56E9-25F3-A2590AF8168D}"/>
              </a:ext>
            </a:extLst>
          </p:cNvPr>
          <p:cNvSpPr/>
          <p:nvPr/>
        </p:nvSpPr>
        <p:spPr>
          <a:xfrm>
            <a:off x="4106736" y="6353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3" name="Rechthoek 22">
            <a:extLst>
              <a:ext uri="{FF2B5EF4-FFF2-40B4-BE49-F238E27FC236}">
                <a16:creationId xmlns:a16="http://schemas.microsoft.com/office/drawing/2014/main" id="{617D36C1-8955-ADDC-B3B2-19F7CCB80D6E}"/>
              </a:ext>
            </a:extLst>
          </p:cNvPr>
          <p:cNvSpPr/>
          <p:nvPr/>
        </p:nvSpPr>
        <p:spPr>
          <a:xfrm>
            <a:off x="5363837" y="6353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4" name="Tekstvak 23">
            <a:extLst>
              <a:ext uri="{FF2B5EF4-FFF2-40B4-BE49-F238E27FC236}">
                <a16:creationId xmlns:a16="http://schemas.microsoft.com/office/drawing/2014/main" id="{B6B20ED0-204B-7536-A0E3-778E278CC796}"/>
              </a:ext>
            </a:extLst>
          </p:cNvPr>
          <p:cNvSpPr txBox="1"/>
          <p:nvPr/>
        </p:nvSpPr>
        <p:spPr>
          <a:xfrm>
            <a:off x="827837" y="8621106"/>
            <a:ext cx="3996116"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Harm </a:t>
            </a:r>
            <a:r>
              <a:rPr lang="nl-NL" sz="900" dirty="0" err="1">
                <a:latin typeface="Times New Roman" panose="02020603050405020304" pitchFamily="18" charset="0"/>
                <a:cs typeface="Times New Roman" panose="02020603050405020304" pitchFamily="18" charset="0"/>
              </a:rPr>
              <a:t>Henrick</a:t>
            </a:r>
            <a:r>
              <a:rPr lang="nl-NL" sz="900" dirty="0">
                <a:latin typeface="Times New Roman" panose="02020603050405020304" pitchFamily="18" charset="0"/>
                <a:cs typeface="Times New Roman" panose="02020603050405020304" pitchFamily="18" charset="0"/>
              </a:rPr>
              <a:t> </a:t>
            </a:r>
            <a:r>
              <a:rPr lang="nl-NL" sz="900" dirty="0" err="1">
                <a:latin typeface="Times New Roman" panose="02020603050405020304" pitchFamily="18" charset="0"/>
                <a:cs typeface="Times New Roman" panose="02020603050405020304" pitchFamily="18" charset="0"/>
              </a:rPr>
              <a:t>Kamerlingh</a:t>
            </a:r>
            <a:r>
              <a:rPr lang="nl-NL" sz="900" dirty="0">
                <a:latin typeface="Times New Roman" panose="02020603050405020304" pitchFamily="18" charset="0"/>
                <a:cs typeface="Times New Roman" panose="02020603050405020304" pitchFamily="18" charset="0"/>
              </a:rPr>
              <a:t> Onnes</a:t>
            </a:r>
          </a:p>
          <a:p>
            <a:r>
              <a:rPr lang="nl-NL" sz="900" dirty="0">
                <a:latin typeface="Times New Roman" panose="02020603050405020304" pitchFamily="18" charset="0"/>
                <a:cs typeface="Times New Roman" panose="02020603050405020304" pitchFamily="18" charset="0"/>
              </a:rPr>
              <a:t>Drukprocedé: offset</a:t>
            </a:r>
          </a:p>
          <a:p>
            <a:r>
              <a:rPr lang="nl-NL" sz="900" dirty="0">
                <a:latin typeface="Times New Roman" panose="02020603050405020304" pitchFamily="18" charset="0"/>
                <a:cs typeface="Times New Roman" panose="02020603050405020304" pitchFamily="18" charset="0"/>
              </a:rPr>
              <a:t>Tanding: kamtanding 12 ½ en vierzijdige roltanding</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ringen</a:t>
            </a:r>
          </a:p>
          <a:p>
            <a:r>
              <a:rPr lang="nl-NL" sz="900" dirty="0">
                <a:latin typeface="Times New Roman" panose="02020603050405020304" pitchFamily="18" charset="0"/>
                <a:cs typeface="Times New Roman" panose="02020603050405020304" pitchFamily="18" charset="0"/>
              </a:rPr>
              <a:t>Oplage:		   kamtanding	roltanding</a:t>
            </a:r>
          </a:p>
          <a:p>
            <a:r>
              <a:rPr lang="nl-NL" sz="900" dirty="0">
                <a:latin typeface="Times New Roman" panose="02020603050405020304" pitchFamily="18" charset="0"/>
                <a:cs typeface="Times New Roman" panose="02020603050405020304" pitchFamily="18" charset="0"/>
              </a:rPr>
              <a:t>	1 ½ cent 	   1.449.692	76.800</a:t>
            </a:r>
          </a:p>
          <a:p>
            <a:r>
              <a:rPr lang="nl-NL" sz="900" dirty="0">
                <a:latin typeface="Times New Roman" panose="02020603050405020304" pitchFamily="18" charset="0"/>
                <a:cs typeface="Times New Roman" panose="02020603050405020304" pitchFamily="18" charset="0"/>
              </a:rPr>
              <a:t>	5 cent 	   1.010.142	79.300</a:t>
            </a:r>
          </a:p>
          <a:p>
            <a:r>
              <a:rPr lang="nl-NL" sz="900" dirty="0">
                <a:latin typeface="Times New Roman" panose="02020603050405020304" pitchFamily="18" charset="0"/>
                <a:cs typeface="Times New Roman" panose="02020603050405020304" pitchFamily="18" charset="0"/>
              </a:rPr>
              <a:t>	6 cent	   1.726.792	81.800</a:t>
            </a:r>
          </a:p>
          <a:p>
            <a:r>
              <a:rPr lang="nl-NL" sz="900" dirty="0">
                <a:latin typeface="Times New Roman" panose="02020603050405020304" pitchFamily="18" charset="0"/>
                <a:cs typeface="Times New Roman" panose="02020603050405020304" pitchFamily="18" charset="0"/>
              </a:rPr>
              <a:t>	12 ½ cent	      461.056	78.300</a:t>
            </a:r>
          </a:p>
        </p:txBody>
      </p:sp>
      <p:sp>
        <p:nvSpPr>
          <p:cNvPr id="26" name="Tekstvak 25">
            <a:extLst>
              <a:ext uri="{FF2B5EF4-FFF2-40B4-BE49-F238E27FC236}">
                <a16:creationId xmlns:a16="http://schemas.microsoft.com/office/drawing/2014/main" id="{ADA9178E-6415-A3B9-5D4C-45A39D63F72A}"/>
              </a:ext>
            </a:extLst>
          </p:cNvPr>
          <p:cNvSpPr txBox="1"/>
          <p:nvPr/>
        </p:nvSpPr>
        <p:spPr>
          <a:xfrm>
            <a:off x="1802899" y="4502635"/>
            <a:ext cx="5001102"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 ½ cent		              5 cent		          6 cent		     12 ½ cent</a:t>
            </a:r>
          </a:p>
        </p:txBody>
      </p:sp>
      <p:sp>
        <p:nvSpPr>
          <p:cNvPr id="27" name="Tekstvak 26">
            <a:extLst>
              <a:ext uri="{FF2B5EF4-FFF2-40B4-BE49-F238E27FC236}">
                <a16:creationId xmlns:a16="http://schemas.microsoft.com/office/drawing/2014/main" id="{AAFF1948-04F5-A4DD-7212-E72304A2452F}"/>
              </a:ext>
            </a:extLst>
          </p:cNvPr>
          <p:cNvSpPr txBox="1"/>
          <p:nvPr/>
        </p:nvSpPr>
        <p:spPr>
          <a:xfrm>
            <a:off x="1802735" y="6785906"/>
            <a:ext cx="5001102"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 ½ cent		              5 cent		          6 cent		     12 ½ cent</a:t>
            </a:r>
          </a:p>
        </p:txBody>
      </p:sp>
      <p:sp>
        <p:nvSpPr>
          <p:cNvPr id="29" name="Tekstvak 28">
            <a:extLst>
              <a:ext uri="{FF2B5EF4-FFF2-40B4-BE49-F238E27FC236}">
                <a16:creationId xmlns:a16="http://schemas.microsoft.com/office/drawing/2014/main" id="{605AFB94-4954-7E67-FD63-172A30417529}"/>
              </a:ext>
            </a:extLst>
          </p:cNvPr>
          <p:cNvSpPr txBox="1"/>
          <p:nvPr/>
        </p:nvSpPr>
        <p:spPr>
          <a:xfrm>
            <a:off x="1592536" y="3834462"/>
            <a:ext cx="4671302" cy="215444"/>
          </a:xfrm>
          <a:prstGeom prst="rect">
            <a:avLst/>
          </a:prstGeom>
          <a:noFill/>
        </p:spPr>
        <p:txBody>
          <a:bodyPr wrap="square" rtlCol="0">
            <a:spAutoFit/>
          </a:bodyPr>
          <a:lstStyle/>
          <a:p>
            <a:pPr algn="ctr"/>
            <a:r>
              <a:rPr lang="nl-NL" sz="800" dirty="0">
                <a:latin typeface="Times New Roman" panose="02020603050405020304" pitchFamily="18" charset="0"/>
                <a:cs typeface="Times New Roman" panose="02020603050405020304" pitchFamily="18" charset="0"/>
              </a:rPr>
              <a:t>kamtanding 12 ½   </a:t>
            </a:r>
          </a:p>
        </p:txBody>
      </p:sp>
      <p:sp>
        <p:nvSpPr>
          <p:cNvPr id="30" name="Tekstvak 29">
            <a:extLst>
              <a:ext uri="{FF2B5EF4-FFF2-40B4-BE49-F238E27FC236}">
                <a16:creationId xmlns:a16="http://schemas.microsoft.com/office/drawing/2014/main" id="{520A37B0-C90B-9B56-DF2B-D952AF712678}"/>
              </a:ext>
            </a:extLst>
          </p:cNvPr>
          <p:cNvSpPr txBox="1"/>
          <p:nvPr/>
        </p:nvSpPr>
        <p:spPr>
          <a:xfrm>
            <a:off x="1628535" y="6137906"/>
            <a:ext cx="4671302" cy="215444"/>
          </a:xfrm>
          <a:prstGeom prst="rect">
            <a:avLst/>
          </a:prstGeom>
          <a:noFill/>
        </p:spPr>
        <p:txBody>
          <a:bodyPr wrap="square" rtlCol="0">
            <a:spAutoFit/>
          </a:bodyPr>
          <a:lstStyle/>
          <a:p>
            <a:pPr algn="ctr"/>
            <a:r>
              <a:rPr lang="nl-NL" sz="800" dirty="0">
                <a:latin typeface="Times New Roman" panose="02020603050405020304" pitchFamily="18" charset="0"/>
                <a:cs typeface="Times New Roman" panose="02020603050405020304" pitchFamily="18" charset="0"/>
              </a:rPr>
              <a:t>vierzijdige roltanding</a:t>
            </a:r>
          </a:p>
        </p:txBody>
      </p:sp>
    </p:spTree>
    <p:extLst>
      <p:ext uri="{BB962C8B-B14F-4D97-AF65-F5344CB8AC3E}">
        <p14:creationId xmlns:p14="http://schemas.microsoft.com/office/powerpoint/2010/main" val="309647214"/>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1860FC-6B25-247E-BE98-05041DABD34E}"/>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558E8847-5F4A-4631-A3FC-ADED7AC891EA}"/>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05C47BF5-7666-F0F8-EC69-C89605FE4719}"/>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FFE05FA0-2122-8FB1-C027-B0DF37D6B8E5}"/>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2013</a:t>
            </a:r>
          </a:p>
        </p:txBody>
      </p:sp>
      <p:sp>
        <p:nvSpPr>
          <p:cNvPr id="10" name="Tekstvak 9">
            <a:extLst>
              <a:ext uri="{FF2B5EF4-FFF2-40B4-BE49-F238E27FC236}">
                <a16:creationId xmlns:a16="http://schemas.microsoft.com/office/drawing/2014/main" id="{ABB0681F-2154-9C48-E61F-6EA6CCA3CC3C}"/>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2013</a:t>
            </a:r>
          </a:p>
        </p:txBody>
      </p:sp>
      <p:cxnSp>
        <p:nvCxnSpPr>
          <p:cNvPr id="12" name="Rechte verbindingslijn 11">
            <a:extLst>
              <a:ext uri="{FF2B5EF4-FFF2-40B4-BE49-F238E27FC236}">
                <a16:creationId xmlns:a16="http://schemas.microsoft.com/office/drawing/2014/main" id="{2440D1B0-ED26-9B41-317C-3CD40D3DF90C}"/>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kstvak 4">
            <a:extLst>
              <a:ext uri="{FF2B5EF4-FFF2-40B4-BE49-F238E27FC236}">
                <a16:creationId xmlns:a16="http://schemas.microsoft.com/office/drawing/2014/main" id="{B8F27950-78A6-DFDE-BA96-617FE75CF7B8}"/>
              </a:ext>
            </a:extLst>
          </p:cNvPr>
          <p:cNvSpPr txBox="1"/>
          <p:nvPr/>
        </p:nvSpPr>
        <p:spPr>
          <a:xfrm>
            <a:off x="1151545" y="2487652"/>
            <a:ext cx="5638669" cy="553998"/>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Laat kinderen leren. Met dit thema ontwierp Anton Corbijn een blok met zes verschillende zegels met afbeeldingen van kinderen uit Ethiopië. Het thema is ‘Laat kinderen leren’ met name het lezen en schrijven. Daardoor hebben zij uitzicht op een beter bestaan.</a:t>
            </a:r>
            <a:endParaRPr lang="nl-NL" sz="1000" dirty="0">
              <a:latin typeface="Times New Roman" panose="02020603050405020304" pitchFamily="18" charset="0"/>
              <a:cs typeface="Times New Roman" panose="02020603050405020304" pitchFamily="18" charset="0"/>
            </a:endParaRPr>
          </a:p>
        </p:txBody>
      </p:sp>
      <p:sp>
        <p:nvSpPr>
          <p:cNvPr id="11" name="Rechthoek 10">
            <a:extLst>
              <a:ext uri="{FF2B5EF4-FFF2-40B4-BE49-F238E27FC236}">
                <a16:creationId xmlns:a16="http://schemas.microsoft.com/office/drawing/2014/main" id="{B8B2C68F-A477-7ACF-7D76-73EE956A9C38}"/>
              </a:ext>
            </a:extLst>
          </p:cNvPr>
          <p:cNvSpPr/>
          <p:nvPr/>
        </p:nvSpPr>
        <p:spPr>
          <a:xfrm rot="16200000">
            <a:off x="1295697" y="4662290"/>
            <a:ext cx="5364000" cy="2916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Tekstvak 12">
            <a:extLst>
              <a:ext uri="{FF2B5EF4-FFF2-40B4-BE49-F238E27FC236}">
                <a16:creationId xmlns:a16="http://schemas.microsoft.com/office/drawing/2014/main" id="{ACA3A353-ABA9-3DED-04AE-48ED4D1AD449}"/>
              </a:ext>
            </a:extLst>
          </p:cNvPr>
          <p:cNvSpPr txBox="1"/>
          <p:nvPr/>
        </p:nvSpPr>
        <p:spPr>
          <a:xfrm>
            <a:off x="827836" y="9175104"/>
            <a:ext cx="2843989" cy="923330"/>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Anton Corbijn </a:t>
            </a:r>
          </a:p>
          <a:p>
            <a:r>
              <a:rPr lang="nl-NL" sz="900" dirty="0">
                <a:latin typeface="Times New Roman" panose="02020603050405020304" pitchFamily="18" charset="0"/>
                <a:cs typeface="Times New Roman" panose="02020603050405020304" pitchFamily="18" charset="0"/>
              </a:rPr>
              <a:t>Drukprocedé: offset</a:t>
            </a:r>
          </a:p>
          <a:p>
            <a:r>
              <a:rPr lang="nl-NL" sz="900" dirty="0">
                <a:latin typeface="Times New Roman" panose="02020603050405020304" pitchFamily="18" charset="0"/>
                <a:cs typeface="Times New Roman" panose="02020603050405020304" pitchFamily="18" charset="0"/>
              </a:rPr>
              <a:t>Tanding: kamtanding 14 ½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Gom: synthetische gom</a:t>
            </a:r>
          </a:p>
          <a:p>
            <a:r>
              <a:rPr lang="nl-NL" sz="900" dirty="0">
                <a:latin typeface="Times New Roman" panose="02020603050405020304" pitchFamily="18" charset="0"/>
                <a:cs typeface="Times New Roman" panose="02020603050405020304" pitchFamily="18" charset="0"/>
              </a:rPr>
              <a:t>Oplage: 4.750.000</a:t>
            </a:r>
          </a:p>
        </p:txBody>
      </p:sp>
      <p:sp>
        <p:nvSpPr>
          <p:cNvPr id="2" name="Rechthoek 1">
            <a:extLst>
              <a:ext uri="{FF2B5EF4-FFF2-40B4-BE49-F238E27FC236}">
                <a16:creationId xmlns:a16="http://schemas.microsoft.com/office/drawing/2014/main" id="{4B8BD57A-E039-98B0-863D-6ED0330FC5FD}"/>
              </a:ext>
            </a:extLst>
          </p:cNvPr>
          <p:cNvSpPr/>
          <p:nvPr/>
        </p:nvSpPr>
        <p:spPr>
          <a:xfrm rot="10800000">
            <a:off x="2861878" y="5410384"/>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 name="Rechthoek 2">
            <a:extLst>
              <a:ext uri="{FF2B5EF4-FFF2-40B4-BE49-F238E27FC236}">
                <a16:creationId xmlns:a16="http://schemas.microsoft.com/office/drawing/2014/main" id="{CF569406-11B8-5011-CF38-08758D935705}"/>
              </a:ext>
            </a:extLst>
          </p:cNvPr>
          <p:cNvSpPr/>
          <p:nvPr/>
        </p:nvSpPr>
        <p:spPr>
          <a:xfrm rot="10800000">
            <a:off x="2861877" y="6912815"/>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8" name="Rechthoek 7">
            <a:extLst>
              <a:ext uri="{FF2B5EF4-FFF2-40B4-BE49-F238E27FC236}">
                <a16:creationId xmlns:a16="http://schemas.microsoft.com/office/drawing/2014/main" id="{E8BC6346-6586-82C5-E1F1-3907F6B1C570}"/>
              </a:ext>
            </a:extLst>
          </p:cNvPr>
          <p:cNvSpPr/>
          <p:nvPr/>
        </p:nvSpPr>
        <p:spPr>
          <a:xfrm rot="10800000">
            <a:off x="2861878" y="3907953"/>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9" name="Rechthoek 8">
            <a:extLst>
              <a:ext uri="{FF2B5EF4-FFF2-40B4-BE49-F238E27FC236}">
                <a16:creationId xmlns:a16="http://schemas.microsoft.com/office/drawing/2014/main" id="{71C99F78-D694-A19F-FDF8-7C96E0D81AA4}"/>
              </a:ext>
            </a:extLst>
          </p:cNvPr>
          <p:cNvSpPr/>
          <p:nvPr/>
        </p:nvSpPr>
        <p:spPr>
          <a:xfrm rot="10800000">
            <a:off x="3966866" y="540995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2" name="Rechthoek 21">
            <a:extLst>
              <a:ext uri="{FF2B5EF4-FFF2-40B4-BE49-F238E27FC236}">
                <a16:creationId xmlns:a16="http://schemas.microsoft.com/office/drawing/2014/main" id="{7A57ADC0-BAD3-6CE5-5E06-A4958212EA47}"/>
              </a:ext>
            </a:extLst>
          </p:cNvPr>
          <p:cNvSpPr/>
          <p:nvPr/>
        </p:nvSpPr>
        <p:spPr>
          <a:xfrm rot="10800000">
            <a:off x="3966865" y="691238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3" name="Rechthoek 22">
            <a:extLst>
              <a:ext uri="{FF2B5EF4-FFF2-40B4-BE49-F238E27FC236}">
                <a16:creationId xmlns:a16="http://schemas.microsoft.com/office/drawing/2014/main" id="{62DC151C-0A88-1D76-F6D0-4367B7F78B0E}"/>
              </a:ext>
            </a:extLst>
          </p:cNvPr>
          <p:cNvSpPr/>
          <p:nvPr/>
        </p:nvSpPr>
        <p:spPr>
          <a:xfrm rot="10800000">
            <a:off x="3966866" y="390751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Tekstvak 19">
            <a:extLst>
              <a:ext uri="{FF2B5EF4-FFF2-40B4-BE49-F238E27FC236}">
                <a16:creationId xmlns:a16="http://schemas.microsoft.com/office/drawing/2014/main" id="{1F0AB238-4DCA-443E-51CD-0249F4F7C9FD}"/>
              </a:ext>
            </a:extLst>
          </p:cNvPr>
          <p:cNvSpPr txBox="1"/>
          <p:nvPr/>
        </p:nvSpPr>
        <p:spPr>
          <a:xfrm>
            <a:off x="3113905" y="4576408"/>
            <a:ext cx="2016224"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cijferboord	                          takkenbos</a:t>
            </a:r>
          </a:p>
        </p:txBody>
      </p:sp>
      <p:sp>
        <p:nvSpPr>
          <p:cNvPr id="24" name="Tekstvak 23">
            <a:extLst>
              <a:ext uri="{FF2B5EF4-FFF2-40B4-BE49-F238E27FC236}">
                <a16:creationId xmlns:a16="http://schemas.microsoft.com/office/drawing/2014/main" id="{1DC62BF5-F386-C94F-2AFD-0020DF5453B8}"/>
              </a:ext>
            </a:extLst>
          </p:cNvPr>
          <p:cNvSpPr txBox="1"/>
          <p:nvPr/>
        </p:nvSpPr>
        <p:spPr>
          <a:xfrm>
            <a:off x="3041897" y="6077036"/>
            <a:ext cx="2257000" cy="33855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boom		         bord met </a:t>
            </a:r>
          </a:p>
          <a:p>
            <a:r>
              <a:rPr lang="nl-NL" sz="800" dirty="0">
                <a:latin typeface="Times New Roman" panose="02020603050405020304" pitchFamily="18" charset="0"/>
                <a:cs typeface="Times New Roman" panose="02020603050405020304" pitchFamily="18" charset="0"/>
              </a:rPr>
              <a:t>kind dragend	         met letters</a:t>
            </a:r>
          </a:p>
        </p:txBody>
      </p:sp>
      <p:sp>
        <p:nvSpPr>
          <p:cNvPr id="25" name="Tekstvak 24">
            <a:extLst>
              <a:ext uri="{FF2B5EF4-FFF2-40B4-BE49-F238E27FC236}">
                <a16:creationId xmlns:a16="http://schemas.microsoft.com/office/drawing/2014/main" id="{3A8AE0D0-E211-932E-81AB-759445D172C4}"/>
              </a:ext>
            </a:extLst>
          </p:cNvPr>
          <p:cNvSpPr txBox="1"/>
          <p:nvPr/>
        </p:nvSpPr>
        <p:spPr>
          <a:xfrm>
            <a:off x="3041897" y="7516603"/>
            <a:ext cx="1764196" cy="33855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bord met		         kind met</a:t>
            </a:r>
          </a:p>
          <a:p>
            <a:r>
              <a:rPr lang="nl-NL" sz="800" dirty="0">
                <a:latin typeface="Times New Roman" panose="02020603050405020304" pitchFamily="18" charset="0"/>
                <a:cs typeface="Times New Roman" panose="02020603050405020304" pitchFamily="18" charset="0"/>
              </a:rPr>
              <a:t>pictogrammen	         schaap</a:t>
            </a:r>
          </a:p>
        </p:txBody>
      </p:sp>
      <p:sp>
        <p:nvSpPr>
          <p:cNvPr id="27" name="Tekstvak 26">
            <a:extLst>
              <a:ext uri="{FF2B5EF4-FFF2-40B4-BE49-F238E27FC236}">
                <a16:creationId xmlns:a16="http://schemas.microsoft.com/office/drawing/2014/main" id="{08EBE336-9832-C7AC-38F5-DA398BCF48DC}"/>
              </a:ext>
            </a:extLst>
          </p:cNvPr>
          <p:cNvSpPr txBox="1"/>
          <p:nvPr/>
        </p:nvSpPr>
        <p:spPr>
          <a:xfrm rot="5400000">
            <a:off x="3954074" y="5491459"/>
            <a:ext cx="2401616" cy="369332"/>
          </a:xfrm>
          <a:prstGeom prst="rect">
            <a:avLst/>
          </a:prstGeom>
          <a:noFill/>
        </p:spPr>
        <p:txBody>
          <a:bodyPr wrap="square" rtlCol="0">
            <a:spAutoFit/>
          </a:bodyPr>
          <a:lstStyle/>
          <a:p>
            <a:r>
              <a:rPr lang="nl-NL" dirty="0"/>
              <a:t>laat kinderen leren</a:t>
            </a:r>
          </a:p>
        </p:txBody>
      </p:sp>
      <p:sp>
        <p:nvSpPr>
          <p:cNvPr id="28" name="Tekstvak 27">
            <a:extLst>
              <a:ext uri="{FF2B5EF4-FFF2-40B4-BE49-F238E27FC236}">
                <a16:creationId xmlns:a16="http://schemas.microsoft.com/office/drawing/2014/main" id="{DE1857C5-91DA-7CA1-BC57-CC75CEC925E3}"/>
              </a:ext>
            </a:extLst>
          </p:cNvPr>
          <p:cNvSpPr txBox="1"/>
          <p:nvPr/>
        </p:nvSpPr>
        <p:spPr>
          <a:xfrm rot="5400000">
            <a:off x="1456867" y="5759240"/>
            <a:ext cx="2568741" cy="276999"/>
          </a:xfrm>
          <a:prstGeom prst="rect">
            <a:avLst/>
          </a:prstGeom>
          <a:noFill/>
        </p:spPr>
        <p:txBody>
          <a:bodyPr wrap="square" rtlCol="0">
            <a:spAutoFit/>
          </a:bodyPr>
          <a:lstStyle/>
          <a:p>
            <a:r>
              <a:rPr lang="nl-NL" sz="600" dirty="0"/>
              <a:t>Met steun van Kinderpostzegels leren werkende kinderen in Ethiopië</a:t>
            </a:r>
          </a:p>
          <a:p>
            <a:r>
              <a:rPr lang="nl-NL" sz="600" dirty="0"/>
              <a:t>Lezen en schrijven. Hierdoor hebben zij uitzicht op een beter bestaan.</a:t>
            </a:r>
          </a:p>
        </p:txBody>
      </p:sp>
      <p:sp>
        <p:nvSpPr>
          <p:cNvPr id="29" name="Tekstvak 28">
            <a:extLst>
              <a:ext uri="{FF2B5EF4-FFF2-40B4-BE49-F238E27FC236}">
                <a16:creationId xmlns:a16="http://schemas.microsoft.com/office/drawing/2014/main" id="{E9B08C49-6DBA-CC71-CD6F-389DD5D7AB1E}"/>
              </a:ext>
            </a:extLst>
          </p:cNvPr>
          <p:cNvSpPr txBox="1"/>
          <p:nvPr/>
        </p:nvSpPr>
        <p:spPr>
          <a:xfrm>
            <a:off x="2861877" y="8400161"/>
            <a:ext cx="2268252" cy="276999"/>
          </a:xfrm>
          <a:prstGeom prst="rect">
            <a:avLst/>
          </a:prstGeom>
          <a:noFill/>
        </p:spPr>
        <p:txBody>
          <a:bodyPr wrap="square" rtlCol="0">
            <a:spAutoFit/>
          </a:bodyPr>
          <a:lstStyle/>
          <a:p>
            <a:r>
              <a:rPr lang="nl-NL" sz="600" dirty="0"/>
              <a:t>Fotografie en ontwerp	       Kinderpostzegels</a:t>
            </a:r>
          </a:p>
          <a:p>
            <a:r>
              <a:rPr lang="nl-NL" sz="600" dirty="0"/>
              <a:t>Anton Corbijn		       2013</a:t>
            </a:r>
          </a:p>
        </p:txBody>
      </p:sp>
      <p:sp>
        <p:nvSpPr>
          <p:cNvPr id="30" name="Tekstvak 29">
            <a:extLst>
              <a:ext uri="{FF2B5EF4-FFF2-40B4-BE49-F238E27FC236}">
                <a16:creationId xmlns:a16="http://schemas.microsoft.com/office/drawing/2014/main" id="{360B42A5-7D90-61CA-5E12-88A0FB2D090D}"/>
              </a:ext>
            </a:extLst>
          </p:cNvPr>
          <p:cNvSpPr txBox="1"/>
          <p:nvPr/>
        </p:nvSpPr>
        <p:spPr>
          <a:xfrm>
            <a:off x="3743833" y="3597969"/>
            <a:ext cx="1440160" cy="307777"/>
          </a:xfrm>
          <a:prstGeom prst="rect">
            <a:avLst/>
          </a:prstGeom>
          <a:noFill/>
        </p:spPr>
        <p:txBody>
          <a:bodyPr wrap="square" rtlCol="0">
            <a:spAutoFit/>
          </a:bodyPr>
          <a:lstStyle/>
          <a:p>
            <a:pPr algn="ctr"/>
            <a:r>
              <a:rPr lang="nl-NL" sz="800" dirty="0"/>
              <a:t>KINDERPOSTZEGELS</a:t>
            </a:r>
          </a:p>
          <a:p>
            <a:pPr algn="ctr"/>
            <a:r>
              <a:rPr lang="nl-NL" sz="600" dirty="0">
                <a:latin typeface="Bradley Hand ITC" panose="03070402050302030203" pitchFamily="66" charset="0"/>
              </a:rPr>
              <a:t>voor kinderen door kinderen</a:t>
            </a:r>
          </a:p>
        </p:txBody>
      </p:sp>
    </p:spTree>
    <p:extLst>
      <p:ext uri="{BB962C8B-B14F-4D97-AF65-F5344CB8AC3E}">
        <p14:creationId xmlns:p14="http://schemas.microsoft.com/office/powerpoint/2010/main" val="193357256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DE952F-F50A-B74D-18F4-F45D898245B6}"/>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E38C41EB-C209-8BF5-E253-6F904BBE77C6}"/>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EC98EDFA-DFDD-62CA-81FB-39FCE80B26CF}"/>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19712991-1157-2666-F362-14EB22F6205D}"/>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2014</a:t>
            </a:r>
          </a:p>
        </p:txBody>
      </p:sp>
      <p:sp>
        <p:nvSpPr>
          <p:cNvPr id="10" name="Tekstvak 9">
            <a:extLst>
              <a:ext uri="{FF2B5EF4-FFF2-40B4-BE49-F238E27FC236}">
                <a16:creationId xmlns:a16="http://schemas.microsoft.com/office/drawing/2014/main" id="{B1538B0D-3948-CA6F-0F7F-5494B6A6EF3C}"/>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2014</a:t>
            </a:r>
          </a:p>
        </p:txBody>
      </p:sp>
      <p:cxnSp>
        <p:nvCxnSpPr>
          <p:cNvPr id="12" name="Rechte verbindingslijn 11">
            <a:extLst>
              <a:ext uri="{FF2B5EF4-FFF2-40B4-BE49-F238E27FC236}">
                <a16:creationId xmlns:a16="http://schemas.microsoft.com/office/drawing/2014/main" id="{F14B1E2F-BA9F-3E17-2708-1F01E9D60699}"/>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kstvak 4">
            <a:extLst>
              <a:ext uri="{FF2B5EF4-FFF2-40B4-BE49-F238E27FC236}">
                <a16:creationId xmlns:a16="http://schemas.microsoft.com/office/drawing/2014/main" id="{CA2C7B62-446B-C9E6-9D5D-8B82B57C93EC}"/>
              </a:ext>
            </a:extLst>
          </p:cNvPr>
          <p:cNvSpPr txBox="1"/>
          <p:nvPr/>
        </p:nvSpPr>
        <p:spPr>
          <a:xfrm>
            <a:off x="1151545" y="2487652"/>
            <a:ext cx="5638669" cy="707886"/>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Vier zegels van standaardformaat en één zegel twee maal zo groot ontwierp Julius Vermeulen voor de kinderzegels met als thema kinderen van het Rijksmuseum.  De grote zegel is een afbeelding van een skateborder in het Vondelpark. De bovenste twee zegels kinderen op het strand en kinderen rijdend op een ezel. De onderste twee zegels een meisje in kimono en het gestoorde pianospel.  </a:t>
            </a:r>
            <a:endParaRPr lang="nl-NL" sz="1000" dirty="0">
              <a:latin typeface="Times New Roman" panose="02020603050405020304" pitchFamily="18" charset="0"/>
              <a:cs typeface="Times New Roman" panose="02020603050405020304" pitchFamily="18" charset="0"/>
            </a:endParaRPr>
          </a:p>
        </p:txBody>
      </p:sp>
      <p:sp>
        <p:nvSpPr>
          <p:cNvPr id="11" name="Rechthoek 10">
            <a:extLst>
              <a:ext uri="{FF2B5EF4-FFF2-40B4-BE49-F238E27FC236}">
                <a16:creationId xmlns:a16="http://schemas.microsoft.com/office/drawing/2014/main" id="{8E4499F4-765A-EF52-3113-A82318274C6E}"/>
              </a:ext>
            </a:extLst>
          </p:cNvPr>
          <p:cNvSpPr/>
          <p:nvPr/>
        </p:nvSpPr>
        <p:spPr>
          <a:xfrm>
            <a:off x="1223553" y="4410118"/>
            <a:ext cx="5364000" cy="2916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Tekstvak 12">
            <a:extLst>
              <a:ext uri="{FF2B5EF4-FFF2-40B4-BE49-F238E27FC236}">
                <a16:creationId xmlns:a16="http://schemas.microsoft.com/office/drawing/2014/main" id="{DF842E38-9692-7E0A-1FB6-6D855CCC5D6A}"/>
              </a:ext>
            </a:extLst>
          </p:cNvPr>
          <p:cNvSpPr txBox="1"/>
          <p:nvPr/>
        </p:nvSpPr>
        <p:spPr>
          <a:xfrm>
            <a:off x="827836" y="9175104"/>
            <a:ext cx="2843989" cy="923330"/>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Julius Vermeulen</a:t>
            </a:r>
          </a:p>
          <a:p>
            <a:r>
              <a:rPr lang="nl-NL" sz="900" dirty="0">
                <a:latin typeface="Times New Roman" panose="02020603050405020304" pitchFamily="18" charset="0"/>
                <a:cs typeface="Times New Roman" panose="02020603050405020304" pitchFamily="18" charset="0"/>
              </a:rPr>
              <a:t>Drukprocedé: offset</a:t>
            </a:r>
          </a:p>
          <a:p>
            <a:r>
              <a:rPr lang="nl-NL" sz="900" dirty="0">
                <a:latin typeface="Times New Roman" panose="02020603050405020304" pitchFamily="18" charset="0"/>
                <a:cs typeface="Times New Roman" panose="02020603050405020304" pitchFamily="18" charset="0"/>
              </a:rPr>
              <a:t>Tanding: kamtanding 14 ½ </a:t>
            </a:r>
          </a:p>
          <a:p>
            <a:r>
              <a:rPr lang="nl-NL" sz="900" dirty="0">
                <a:latin typeface="Times New Roman" panose="02020603050405020304" pitchFamily="18" charset="0"/>
                <a:cs typeface="Times New Roman" panose="02020603050405020304" pitchFamily="18" charset="0"/>
              </a:rPr>
              <a:t>Drukkerij: Walsall Security Printers, Engeland</a:t>
            </a:r>
          </a:p>
          <a:p>
            <a:r>
              <a:rPr lang="nl-NL" sz="900" dirty="0">
                <a:latin typeface="Times New Roman" panose="02020603050405020304" pitchFamily="18" charset="0"/>
                <a:cs typeface="Times New Roman" panose="02020603050405020304" pitchFamily="18" charset="0"/>
              </a:rPr>
              <a:t>Gom: synthetische gom</a:t>
            </a:r>
          </a:p>
          <a:p>
            <a:r>
              <a:rPr lang="nl-NL" sz="900" dirty="0">
                <a:latin typeface="Times New Roman" panose="02020603050405020304" pitchFamily="18" charset="0"/>
                <a:cs typeface="Times New Roman" panose="02020603050405020304" pitchFamily="18" charset="0"/>
              </a:rPr>
              <a:t>Oplage: 3.980.000</a:t>
            </a:r>
          </a:p>
        </p:txBody>
      </p:sp>
      <p:sp>
        <p:nvSpPr>
          <p:cNvPr id="15" name="Rechthoek 14">
            <a:extLst>
              <a:ext uri="{FF2B5EF4-FFF2-40B4-BE49-F238E27FC236}">
                <a16:creationId xmlns:a16="http://schemas.microsoft.com/office/drawing/2014/main" id="{9217FC3E-657C-A49A-A32C-718296722C15}"/>
              </a:ext>
            </a:extLst>
          </p:cNvPr>
          <p:cNvSpPr/>
          <p:nvPr/>
        </p:nvSpPr>
        <p:spPr>
          <a:xfrm rot="16200000">
            <a:off x="3365833" y="565207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DCBC7F68-58AB-0E76-2CE6-C815A1959229}"/>
              </a:ext>
            </a:extLst>
          </p:cNvPr>
          <p:cNvSpPr/>
          <p:nvPr/>
        </p:nvSpPr>
        <p:spPr>
          <a:xfrm rot="16200000">
            <a:off x="1889606" y="565207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06B88775-4DC6-3C1F-D045-94656A121C36}"/>
              </a:ext>
            </a:extLst>
          </p:cNvPr>
          <p:cNvSpPr/>
          <p:nvPr/>
        </p:nvSpPr>
        <p:spPr>
          <a:xfrm rot="16200000">
            <a:off x="4392102" y="5130070"/>
            <a:ext cx="19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FA431673-D1A8-29A7-64FD-3A3B6C458D18}"/>
              </a:ext>
            </a:extLst>
          </p:cNvPr>
          <p:cNvSpPr/>
          <p:nvPr/>
        </p:nvSpPr>
        <p:spPr>
          <a:xfrm rot="16200000">
            <a:off x="3365834" y="457195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347C2FE3-BF8C-FE89-6348-4EDF3D9A46DB}"/>
              </a:ext>
            </a:extLst>
          </p:cNvPr>
          <p:cNvSpPr/>
          <p:nvPr/>
        </p:nvSpPr>
        <p:spPr>
          <a:xfrm rot="16200000">
            <a:off x="1889607" y="457195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Tekstvak 19">
            <a:extLst>
              <a:ext uri="{FF2B5EF4-FFF2-40B4-BE49-F238E27FC236}">
                <a16:creationId xmlns:a16="http://schemas.microsoft.com/office/drawing/2014/main" id="{4651085A-7D8D-D1F9-4BD8-E00A9633D515}"/>
              </a:ext>
            </a:extLst>
          </p:cNvPr>
          <p:cNvSpPr txBox="1"/>
          <p:nvPr/>
        </p:nvSpPr>
        <p:spPr>
          <a:xfrm>
            <a:off x="2195545" y="5346600"/>
            <a:ext cx="381654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strand		            kinderen op ezels		skateborder</a:t>
            </a:r>
          </a:p>
        </p:txBody>
      </p:sp>
      <p:sp>
        <p:nvSpPr>
          <p:cNvPr id="21" name="Tekstvak 20">
            <a:extLst>
              <a:ext uri="{FF2B5EF4-FFF2-40B4-BE49-F238E27FC236}">
                <a16:creationId xmlns:a16="http://schemas.microsoft.com/office/drawing/2014/main" id="{399A869A-57DF-7C14-F0CE-B5152E9EF131}"/>
              </a:ext>
            </a:extLst>
          </p:cNvPr>
          <p:cNvSpPr txBox="1"/>
          <p:nvPr/>
        </p:nvSpPr>
        <p:spPr>
          <a:xfrm>
            <a:off x="2015641" y="6318708"/>
            <a:ext cx="2520280" cy="33855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meisje in kimono		meisje in grijze jurk</a:t>
            </a:r>
          </a:p>
          <a:p>
            <a:r>
              <a:rPr lang="nl-NL" sz="800" dirty="0">
                <a:latin typeface="Times New Roman" panose="02020603050405020304" pitchFamily="18" charset="0"/>
                <a:cs typeface="Times New Roman" panose="02020603050405020304" pitchFamily="18" charset="0"/>
              </a:rPr>
              <a:t>			achter piano</a:t>
            </a:r>
          </a:p>
        </p:txBody>
      </p:sp>
      <p:sp>
        <p:nvSpPr>
          <p:cNvPr id="2" name="Tekstvak 1">
            <a:extLst>
              <a:ext uri="{FF2B5EF4-FFF2-40B4-BE49-F238E27FC236}">
                <a16:creationId xmlns:a16="http://schemas.microsoft.com/office/drawing/2014/main" id="{4A35F3F3-1C81-F28C-58B2-E164BC15AED1}"/>
              </a:ext>
            </a:extLst>
          </p:cNvPr>
          <p:cNvSpPr txBox="1"/>
          <p:nvPr/>
        </p:nvSpPr>
        <p:spPr>
          <a:xfrm>
            <a:off x="1619597" y="4426352"/>
            <a:ext cx="4500205" cy="415498"/>
          </a:xfrm>
          <a:prstGeom prst="rect">
            <a:avLst/>
          </a:prstGeom>
          <a:noFill/>
        </p:spPr>
        <p:txBody>
          <a:bodyPr wrap="square" rtlCol="0">
            <a:spAutoFit/>
          </a:bodyPr>
          <a:lstStyle/>
          <a:p>
            <a:r>
              <a:rPr lang="nl-NL" sz="1050" dirty="0"/>
              <a:t>kinderen van				kinderpostzegels 2014</a:t>
            </a:r>
          </a:p>
          <a:p>
            <a:r>
              <a:rPr lang="nl-NL" sz="1050" dirty="0"/>
              <a:t>het rijksmuseum				laat kinderen leren</a:t>
            </a:r>
          </a:p>
        </p:txBody>
      </p:sp>
    </p:spTree>
    <p:extLst>
      <p:ext uri="{BB962C8B-B14F-4D97-AF65-F5344CB8AC3E}">
        <p14:creationId xmlns:p14="http://schemas.microsoft.com/office/powerpoint/2010/main" val="72563361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2CD308-4D11-F32A-41A6-9155C4D888EE}"/>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0E96C605-7427-1940-AB65-9CF5CFE67C7C}"/>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05BE3A4B-44FA-CB4F-F5C3-3FEFDD2118D5}"/>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9EEAEC32-1A29-F621-1410-FA476507B30C}"/>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2015</a:t>
            </a:r>
          </a:p>
        </p:txBody>
      </p:sp>
      <p:sp>
        <p:nvSpPr>
          <p:cNvPr id="10" name="Tekstvak 9">
            <a:extLst>
              <a:ext uri="{FF2B5EF4-FFF2-40B4-BE49-F238E27FC236}">
                <a16:creationId xmlns:a16="http://schemas.microsoft.com/office/drawing/2014/main" id="{69C23770-1E21-3125-9243-2C64860594C9}"/>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2015</a:t>
            </a:r>
          </a:p>
        </p:txBody>
      </p:sp>
      <p:cxnSp>
        <p:nvCxnSpPr>
          <p:cNvPr id="12" name="Rechte verbindingslijn 11">
            <a:extLst>
              <a:ext uri="{FF2B5EF4-FFF2-40B4-BE49-F238E27FC236}">
                <a16:creationId xmlns:a16="http://schemas.microsoft.com/office/drawing/2014/main" id="{95CB4097-A0CE-8858-5969-76FFAC22D4D2}"/>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Tekstvak 2">
            <a:extLst>
              <a:ext uri="{FF2B5EF4-FFF2-40B4-BE49-F238E27FC236}">
                <a16:creationId xmlns:a16="http://schemas.microsoft.com/office/drawing/2014/main" id="{6B71873C-BF67-2BF3-D9B0-CE39B9BA1C8A}"/>
              </a:ext>
            </a:extLst>
          </p:cNvPr>
          <p:cNvSpPr txBox="1"/>
          <p:nvPr/>
        </p:nvSpPr>
        <p:spPr>
          <a:xfrm>
            <a:off x="1151545" y="2487652"/>
            <a:ext cx="5638669" cy="553998"/>
          </a:xfrm>
          <a:prstGeom prst="rect">
            <a:avLst/>
          </a:prstGeom>
          <a:noFill/>
        </p:spPr>
        <p:txBody>
          <a:bodyPr wrap="square" rtlCol="0">
            <a:spAutoFit/>
          </a:bodyPr>
          <a:lstStyle/>
          <a:p>
            <a:r>
              <a:rPr lang="nl-NL" sz="1000" dirty="0">
                <a:latin typeface="Times New Roman" panose="02020603050405020304" pitchFamily="18" charset="0"/>
                <a:cs typeface="Times New Roman" panose="02020603050405020304" pitchFamily="18" charset="0"/>
              </a:rPr>
              <a:t>Julius Vermeulen en studio </a:t>
            </a:r>
            <a:r>
              <a:rPr lang="nl-NL" sz="1000" dirty="0" err="1">
                <a:latin typeface="Times New Roman" panose="02020603050405020304" pitchFamily="18" charset="0"/>
                <a:cs typeface="Times New Roman" panose="02020603050405020304" pitchFamily="18" charset="0"/>
              </a:rPr>
              <a:t>Henque</a:t>
            </a:r>
            <a:r>
              <a:rPr lang="nl-NL" sz="1000" dirty="0">
                <a:latin typeface="Times New Roman" panose="02020603050405020304" pitchFamily="18" charset="0"/>
                <a:cs typeface="Times New Roman" panose="02020603050405020304" pitchFamily="18" charset="0"/>
              </a:rPr>
              <a:t> Maanen ontwierpen een blok met een zestal zegels met afbeeldingen gebaseerd op de reeks Gouden Boekjes. Op de zegels afbeeldingen gebaseerd op: Bij Kiki thuis, Poes </a:t>
            </a:r>
            <a:r>
              <a:rPr lang="nl-NL" sz="1000" dirty="0" err="1">
                <a:latin typeface="Times New Roman" panose="02020603050405020304" pitchFamily="18" charset="0"/>
                <a:cs typeface="Times New Roman" panose="02020603050405020304" pitchFamily="18" charset="0"/>
              </a:rPr>
              <a:t>Pinkie</a:t>
            </a:r>
            <a:r>
              <a:rPr lang="nl-NL" sz="1000" dirty="0">
                <a:latin typeface="Times New Roman" panose="02020603050405020304" pitchFamily="18" charset="0"/>
                <a:cs typeface="Times New Roman" panose="02020603050405020304" pitchFamily="18" charset="0"/>
              </a:rPr>
              <a:t> (in een boom), bij Kiki thuis, Kippetje Tok, poes </a:t>
            </a:r>
            <a:r>
              <a:rPr lang="nl-NL" sz="1000" dirty="0" err="1">
                <a:latin typeface="Times New Roman" panose="02020603050405020304" pitchFamily="18" charset="0"/>
                <a:cs typeface="Times New Roman" panose="02020603050405020304" pitchFamily="18" charset="0"/>
              </a:rPr>
              <a:t>Pinkie</a:t>
            </a:r>
            <a:r>
              <a:rPr lang="nl-NL" sz="1000" dirty="0">
                <a:latin typeface="Times New Roman" panose="02020603050405020304" pitchFamily="18" charset="0"/>
                <a:cs typeface="Times New Roman" panose="02020603050405020304" pitchFamily="18" charset="0"/>
              </a:rPr>
              <a:t> en kippetje Tok met o.a. een varkentje.</a:t>
            </a:r>
            <a:r>
              <a:rPr lang="nl-NL" sz="1000" kern="0" dirty="0">
                <a:solidFill>
                  <a:srgbClr val="000000"/>
                </a:solidFill>
                <a:latin typeface="Times New Roman" panose="02020603050405020304" pitchFamily="18" charset="0"/>
                <a:cs typeface="Times New Roman" panose="02020603050405020304" pitchFamily="18" charset="0"/>
              </a:rPr>
              <a:t> </a:t>
            </a:r>
            <a:endParaRPr lang="nl-NL" sz="1000" dirty="0">
              <a:latin typeface="Times New Roman" panose="02020603050405020304" pitchFamily="18" charset="0"/>
              <a:cs typeface="Times New Roman" panose="02020603050405020304" pitchFamily="18" charset="0"/>
            </a:endParaRPr>
          </a:p>
        </p:txBody>
      </p:sp>
      <p:sp>
        <p:nvSpPr>
          <p:cNvPr id="5" name="Rechthoek 4">
            <a:extLst>
              <a:ext uri="{FF2B5EF4-FFF2-40B4-BE49-F238E27FC236}">
                <a16:creationId xmlns:a16="http://schemas.microsoft.com/office/drawing/2014/main" id="{F94898BF-7424-F6B5-A6D0-344CA7DC7B6B}"/>
              </a:ext>
            </a:extLst>
          </p:cNvPr>
          <p:cNvSpPr/>
          <p:nvPr/>
        </p:nvSpPr>
        <p:spPr>
          <a:xfrm>
            <a:off x="1223553" y="4410118"/>
            <a:ext cx="5364000" cy="2916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Tekstvak 10">
            <a:extLst>
              <a:ext uri="{FF2B5EF4-FFF2-40B4-BE49-F238E27FC236}">
                <a16:creationId xmlns:a16="http://schemas.microsoft.com/office/drawing/2014/main" id="{BCD213BF-81E4-DFED-B0DF-3C560E2CCC55}"/>
              </a:ext>
            </a:extLst>
          </p:cNvPr>
          <p:cNvSpPr txBox="1"/>
          <p:nvPr/>
        </p:nvSpPr>
        <p:spPr>
          <a:xfrm>
            <a:off x="827836" y="9175104"/>
            <a:ext cx="2843989" cy="923330"/>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Julius Vermeulen en studio </a:t>
            </a:r>
            <a:r>
              <a:rPr lang="nl-NL" sz="900" dirty="0" err="1">
                <a:latin typeface="Times New Roman" panose="02020603050405020304" pitchFamily="18" charset="0"/>
                <a:cs typeface="Times New Roman" panose="02020603050405020304" pitchFamily="18" charset="0"/>
              </a:rPr>
              <a:t>Henque</a:t>
            </a:r>
            <a:r>
              <a:rPr lang="nl-NL" sz="900" dirty="0">
                <a:latin typeface="Times New Roman" panose="02020603050405020304" pitchFamily="18" charset="0"/>
                <a:cs typeface="Times New Roman" panose="02020603050405020304" pitchFamily="18" charset="0"/>
              </a:rPr>
              <a:t> Maanen</a:t>
            </a:r>
          </a:p>
          <a:p>
            <a:r>
              <a:rPr lang="nl-NL" sz="900" dirty="0">
                <a:latin typeface="Times New Roman" panose="02020603050405020304" pitchFamily="18" charset="0"/>
                <a:cs typeface="Times New Roman" panose="02020603050405020304" pitchFamily="18" charset="0"/>
              </a:rPr>
              <a:t>Drukprocedé: offset</a:t>
            </a:r>
          </a:p>
          <a:p>
            <a:r>
              <a:rPr lang="nl-NL" sz="900" dirty="0">
                <a:latin typeface="Times New Roman" panose="02020603050405020304" pitchFamily="18" charset="0"/>
                <a:cs typeface="Times New Roman" panose="02020603050405020304" pitchFamily="18" charset="0"/>
              </a:rPr>
              <a:t>Tanding: kamtanding 14 ½ </a:t>
            </a:r>
          </a:p>
          <a:p>
            <a:r>
              <a:rPr lang="nl-NL" sz="900" dirty="0">
                <a:latin typeface="Times New Roman" panose="02020603050405020304" pitchFamily="18" charset="0"/>
                <a:cs typeface="Times New Roman" panose="02020603050405020304" pitchFamily="18" charset="0"/>
              </a:rPr>
              <a:t>Drukkerij: Cantor Security Printing, Frankrijk</a:t>
            </a:r>
          </a:p>
          <a:p>
            <a:r>
              <a:rPr lang="nl-NL" sz="900" dirty="0">
                <a:latin typeface="Times New Roman" panose="02020603050405020304" pitchFamily="18" charset="0"/>
                <a:cs typeface="Times New Roman" panose="02020603050405020304" pitchFamily="18" charset="0"/>
              </a:rPr>
              <a:t>Gom: synthetische gom</a:t>
            </a:r>
          </a:p>
          <a:p>
            <a:r>
              <a:rPr lang="nl-NL" sz="900" dirty="0">
                <a:latin typeface="Times New Roman" panose="02020603050405020304" pitchFamily="18" charset="0"/>
                <a:cs typeface="Times New Roman" panose="02020603050405020304" pitchFamily="18" charset="0"/>
              </a:rPr>
              <a:t>Oplage: 3.770.000</a:t>
            </a:r>
          </a:p>
        </p:txBody>
      </p:sp>
      <p:sp>
        <p:nvSpPr>
          <p:cNvPr id="13" name="Rechthoek 12">
            <a:extLst>
              <a:ext uri="{FF2B5EF4-FFF2-40B4-BE49-F238E27FC236}">
                <a16:creationId xmlns:a16="http://schemas.microsoft.com/office/drawing/2014/main" id="{16B44057-30C2-64C4-A6DF-7AB01F56E662}"/>
              </a:ext>
            </a:extLst>
          </p:cNvPr>
          <p:cNvSpPr/>
          <p:nvPr/>
        </p:nvSpPr>
        <p:spPr>
          <a:xfrm rot="16200000">
            <a:off x="4842101" y="565207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Rechthoek 13">
            <a:extLst>
              <a:ext uri="{FF2B5EF4-FFF2-40B4-BE49-F238E27FC236}">
                <a16:creationId xmlns:a16="http://schemas.microsoft.com/office/drawing/2014/main" id="{8AADED0D-FB6B-6B4F-E918-40FCF360AE44}"/>
              </a:ext>
            </a:extLst>
          </p:cNvPr>
          <p:cNvSpPr/>
          <p:nvPr/>
        </p:nvSpPr>
        <p:spPr>
          <a:xfrm rot="16200000">
            <a:off x="3365833" y="56520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5" name="Rechthoek 14">
            <a:extLst>
              <a:ext uri="{FF2B5EF4-FFF2-40B4-BE49-F238E27FC236}">
                <a16:creationId xmlns:a16="http://schemas.microsoft.com/office/drawing/2014/main" id="{D12A8B3C-0B97-F4C1-FF18-CBBA05688F4A}"/>
              </a:ext>
            </a:extLst>
          </p:cNvPr>
          <p:cNvSpPr/>
          <p:nvPr/>
        </p:nvSpPr>
        <p:spPr>
          <a:xfrm rot="16200000">
            <a:off x="1889606" y="56520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347E4BFA-A14D-48B3-0F06-FE99C7F772C3}"/>
              </a:ext>
            </a:extLst>
          </p:cNvPr>
          <p:cNvSpPr/>
          <p:nvPr/>
        </p:nvSpPr>
        <p:spPr>
          <a:xfrm rot="16200000">
            <a:off x="4842102" y="457195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7C40276C-C6E6-F19B-B53A-046E3C4E9AF5}"/>
              </a:ext>
            </a:extLst>
          </p:cNvPr>
          <p:cNvSpPr/>
          <p:nvPr/>
        </p:nvSpPr>
        <p:spPr>
          <a:xfrm rot="16200000">
            <a:off x="3365834" y="457195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4B697038-FFB0-403D-9167-4B7CD603BEF8}"/>
              </a:ext>
            </a:extLst>
          </p:cNvPr>
          <p:cNvSpPr/>
          <p:nvPr/>
        </p:nvSpPr>
        <p:spPr>
          <a:xfrm rot="16200000">
            <a:off x="1889607" y="457195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Tekstvak 18">
            <a:extLst>
              <a:ext uri="{FF2B5EF4-FFF2-40B4-BE49-F238E27FC236}">
                <a16:creationId xmlns:a16="http://schemas.microsoft.com/office/drawing/2014/main" id="{2DD6D541-FE5E-979C-16DD-0ECC9F586322}"/>
              </a:ext>
            </a:extLst>
          </p:cNvPr>
          <p:cNvSpPr txBox="1"/>
          <p:nvPr/>
        </p:nvSpPr>
        <p:spPr>
          <a:xfrm>
            <a:off x="2195545" y="5346599"/>
            <a:ext cx="381654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bank			boom			   speelgoedtreintje</a:t>
            </a:r>
          </a:p>
        </p:txBody>
      </p:sp>
      <p:sp>
        <p:nvSpPr>
          <p:cNvPr id="20" name="Tekstvak 19">
            <a:extLst>
              <a:ext uri="{FF2B5EF4-FFF2-40B4-BE49-F238E27FC236}">
                <a16:creationId xmlns:a16="http://schemas.microsoft.com/office/drawing/2014/main" id="{7E1BC5B2-0EAC-68E3-CBAE-49376D04C56F}"/>
              </a:ext>
            </a:extLst>
          </p:cNvPr>
          <p:cNvSpPr txBox="1"/>
          <p:nvPr/>
        </p:nvSpPr>
        <p:spPr>
          <a:xfrm>
            <a:off x="2195545" y="6318707"/>
            <a:ext cx="3744532"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Tuin			poes			       varkentje</a:t>
            </a:r>
          </a:p>
        </p:txBody>
      </p:sp>
      <p:sp>
        <p:nvSpPr>
          <p:cNvPr id="2" name="Tekstvak 1">
            <a:extLst>
              <a:ext uri="{FF2B5EF4-FFF2-40B4-BE49-F238E27FC236}">
                <a16:creationId xmlns:a16="http://schemas.microsoft.com/office/drawing/2014/main" id="{36A8E7E3-BA25-0BD6-1973-9AB799CB8D7D}"/>
              </a:ext>
            </a:extLst>
          </p:cNvPr>
          <p:cNvSpPr txBox="1"/>
          <p:nvPr/>
        </p:nvSpPr>
        <p:spPr>
          <a:xfrm>
            <a:off x="5623844" y="4559625"/>
            <a:ext cx="1180329" cy="246221"/>
          </a:xfrm>
          <a:prstGeom prst="rect">
            <a:avLst/>
          </a:prstGeom>
          <a:noFill/>
        </p:spPr>
        <p:txBody>
          <a:bodyPr wrap="square" rtlCol="0">
            <a:spAutoFit/>
          </a:bodyPr>
          <a:lstStyle/>
          <a:p>
            <a:pPr algn="ctr"/>
            <a:r>
              <a:rPr lang="nl-NL" sz="600" dirty="0"/>
              <a:t>KINDERPOSTZEGELS</a:t>
            </a:r>
          </a:p>
          <a:p>
            <a:pPr algn="ctr"/>
            <a:r>
              <a:rPr lang="nl-NL" sz="400" dirty="0">
                <a:latin typeface="Bradley Hand ITC" panose="03070402050302030203" pitchFamily="66" charset="0"/>
              </a:rPr>
              <a:t>voor kinderen door kinderen</a:t>
            </a:r>
          </a:p>
        </p:txBody>
      </p:sp>
      <p:sp>
        <p:nvSpPr>
          <p:cNvPr id="8" name="Tekstvak 7">
            <a:extLst>
              <a:ext uri="{FF2B5EF4-FFF2-40B4-BE49-F238E27FC236}">
                <a16:creationId xmlns:a16="http://schemas.microsoft.com/office/drawing/2014/main" id="{36129290-37FF-7678-2F15-9E6910A4BE54}"/>
              </a:ext>
            </a:extLst>
          </p:cNvPr>
          <p:cNvSpPr txBox="1"/>
          <p:nvPr/>
        </p:nvSpPr>
        <p:spPr>
          <a:xfrm>
            <a:off x="2933674" y="4498069"/>
            <a:ext cx="2142307" cy="307777"/>
          </a:xfrm>
          <a:prstGeom prst="rect">
            <a:avLst/>
          </a:prstGeom>
          <a:noFill/>
        </p:spPr>
        <p:txBody>
          <a:bodyPr wrap="square" rtlCol="0">
            <a:spAutoFit/>
          </a:bodyPr>
          <a:lstStyle/>
          <a:p>
            <a:r>
              <a:rPr lang="nl-NL" sz="1400" b="1" dirty="0"/>
              <a:t>Kinderpostzegels 2015</a:t>
            </a:r>
          </a:p>
        </p:txBody>
      </p:sp>
    </p:spTree>
    <p:extLst>
      <p:ext uri="{BB962C8B-B14F-4D97-AF65-F5344CB8AC3E}">
        <p14:creationId xmlns:p14="http://schemas.microsoft.com/office/powerpoint/2010/main" val="1731672815"/>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C0A7EE-439C-ABC6-9A3D-8298E489FA26}"/>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E6E08833-35E7-3FFF-9FA8-46EED5FD2B8D}"/>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770ED8CF-CEBC-C9F3-D2CE-BE4EBF074A66}"/>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970FB3B4-9B37-59E5-2575-6D93A2043357}"/>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2016</a:t>
            </a:r>
          </a:p>
        </p:txBody>
      </p:sp>
      <p:sp>
        <p:nvSpPr>
          <p:cNvPr id="10" name="Tekstvak 9">
            <a:extLst>
              <a:ext uri="{FF2B5EF4-FFF2-40B4-BE49-F238E27FC236}">
                <a16:creationId xmlns:a16="http://schemas.microsoft.com/office/drawing/2014/main" id="{9E5C63B3-2FC0-4D8A-FE59-DB9A0CD7AC56}"/>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2016</a:t>
            </a:r>
          </a:p>
        </p:txBody>
      </p:sp>
      <p:cxnSp>
        <p:nvCxnSpPr>
          <p:cNvPr id="12" name="Rechte verbindingslijn 11">
            <a:extLst>
              <a:ext uri="{FF2B5EF4-FFF2-40B4-BE49-F238E27FC236}">
                <a16:creationId xmlns:a16="http://schemas.microsoft.com/office/drawing/2014/main" id="{30249A19-9AD9-61D2-47B2-D7C7B4AA00B7}"/>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Tekstvak 2">
            <a:extLst>
              <a:ext uri="{FF2B5EF4-FFF2-40B4-BE49-F238E27FC236}">
                <a16:creationId xmlns:a16="http://schemas.microsoft.com/office/drawing/2014/main" id="{A83A1D4F-7B6C-7680-5446-B312CD16409D}"/>
              </a:ext>
            </a:extLst>
          </p:cNvPr>
          <p:cNvSpPr txBox="1"/>
          <p:nvPr/>
        </p:nvSpPr>
        <p:spPr>
          <a:xfrm>
            <a:off x="1151545" y="2487652"/>
            <a:ext cx="5638669" cy="861774"/>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Een blok van zes verschillende zegels die samen een Engelse dubbeldekker bus afbeelden waarvan de afbeelding ook nog eens doorloopt in de velranden. Het ontwerp is van Wietske Lutte medewerkster van </a:t>
            </a:r>
            <a:r>
              <a:rPr lang="nl-NL" sz="1000" kern="0" dirty="0" err="1">
                <a:solidFill>
                  <a:srgbClr val="000000"/>
                </a:solidFill>
                <a:latin typeface="Times New Roman" panose="02020603050405020304" pitchFamily="18" charset="0"/>
                <a:cs typeface="Times New Roman" panose="02020603050405020304" pitchFamily="18" charset="0"/>
              </a:rPr>
              <a:t>Fiep</a:t>
            </a:r>
            <a:r>
              <a:rPr lang="nl-NL" sz="1000" kern="0" dirty="0">
                <a:solidFill>
                  <a:srgbClr val="000000"/>
                </a:solidFill>
                <a:latin typeface="Times New Roman" panose="02020603050405020304" pitchFamily="18" charset="0"/>
                <a:cs typeface="Times New Roman" panose="02020603050405020304" pitchFamily="18" charset="0"/>
              </a:rPr>
              <a:t> Amsterdam BV. We zien op de postzegels de volgende afbeeldingen, meisje-taart-hond, kat-schildpad-vogel, kok-kind met taart op het hoofd. Onderin de bus zien we achtereenvolgens man met contrabas, kinderen-taart-lampion en katten-buschauffeur. </a:t>
            </a:r>
            <a:endParaRPr lang="nl-NL" sz="1000" dirty="0">
              <a:latin typeface="Times New Roman" panose="02020603050405020304" pitchFamily="18" charset="0"/>
              <a:cs typeface="Times New Roman" panose="02020603050405020304" pitchFamily="18" charset="0"/>
            </a:endParaRPr>
          </a:p>
        </p:txBody>
      </p:sp>
      <p:sp>
        <p:nvSpPr>
          <p:cNvPr id="5" name="Rechthoek 4">
            <a:extLst>
              <a:ext uri="{FF2B5EF4-FFF2-40B4-BE49-F238E27FC236}">
                <a16:creationId xmlns:a16="http://schemas.microsoft.com/office/drawing/2014/main" id="{DC738A79-34DE-8B81-F7D5-6ACBAE813B38}"/>
              </a:ext>
            </a:extLst>
          </p:cNvPr>
          <p:cNvSpPr/>
          <p:nvPr/>
        </p:nvSpPr>
        <p:spPr>
          <a:xfrm>
            <a:off x="1223553" y="4410118"/>
            <a:ext cx="5364000" cy="2916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Tekstvak 10">
            <a:extLst>
              <a:ext uri="{FF2B5EF4-FFF2-40B4-BE49-F238E27FC236}">
                <a16:creationId xmlns:a16="http://schemas.microsoft.com/office/drawing/2014/main" id="{40348325-AB47-A56A-FEF6-00C599C2DC4D}"/>
              </a:ext>
            </a:extLst>
          </p:cNvPr>
          <p:cNvSpPr txBox="1"/>
          <p:nvPr/>
        </p:nvSpPr>
        <p:spPr>
          <a:xfrm>
            <a:off x="827836" y="9175104"/>
            <a:ext cx="2843989" cy="923330"/>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Wietske Lutte (</a:t>
            </a:r>
            <a:r>
              <a:rPr lang="nl-NL" sz="900" dirty="0" err="1">
                <a:latin typeface="Times New Roman" panose="02020603050405020304" pitchFamily="18" charset="0"/>
                <a:cs typeface="Times New Roman" panose="02020603050405020304" pitchFamily="18" charset="0"/>
              </a:rPr>
              <a:t>Fiep</a:t>
            </a:r>
            <a:r>
              <a:rPr lang="nl-NL" sz="900" dirty="0">
                <a:latin typeface="Times New Roman" panose="02020603050405020304" pitchFamily="18" charset="0"/>
                <a:cs typeface="Times New Roman" panose="02020603050405020304" pitchFamily="18" charset="0"/>
              </a:rPr>
              <a:t> Amsterdam BV)</a:t>
            </a:r>
          </a:p>
          <a:p>
            <a:r>
              <a:rPr lang="nl-NL" sz="900" dirty="0">
                <a:latin typeface="Times New Roman" panose="02020603050405020304" pitchFamily="18" charset="0"/>
                <a:cs typeface="Times New Roman" panose="02020603050405020304" pitchFamily="18" charset="0"/>
              </a:rPr>
              <a:t>Drukprocedé: offset</a:t>
            </a:r>
          </a:p>
          <a:p>
            <a:r>
              <a:rPr lang="nl-NL" sz="900" dirty="0">
                <a:latin typeface="Times New Roman" panose="02020603050405020304" pitchFamily="18" charset="0"/>
                <a:cs typeface="Times New Roman" panose="02020603050405020304" pitchFamily="18" charset="0"/>
              </a:rPr>
              <a:t>Tanding: kamtanding 13 ½ : 13 ¾ </a:t>
            </a:r>
          </a:p>
          <a:p>
            <a:r>
              <a:rPr lang="nl-NL" sz="900" dirty="0">
                <a:latin typeface="Times New Roman" panose="02020603050405020304" pitchFamily="18" charset="0"/>
                <a:cs typeface="Times New Roman" panose="02020603050405020304" pitchFamily="18" charset="0"/>
              </a:rPr>
              <a:t>Drukkerij: </a:t>
            </a:r>
            <a:r>
              <a:rPr lang="nl-NL" sz="900" dirty="0" err="1">
                <a:latin typeface="Times New Roman" panose="02020603050405020304" pitchFamily="18" charset="0"/>
                <a:cs typeface="Times New Roman" panose="02020603050405020304" pitchFamily="18" charset="0"/>
              </a:rPr>
              <a:t>Cartor</a:t>
            </a:r>
            <a:r>
              <a:rPr lang="nl-NL" sz="900" dirty="0">
                <a:latin typeface="Times New Roman" panose="02020603050405020304" pitchFamily="18" charset="0"/>
                <a:cs typeface="Times New Roman" panose="02020603050405020304" pitchFamily="18" charset="0"/>
              </a:rPr>
              <a:t> Security Printing, Frankrijk</a:t>
            </a:r>
          </a:p>
          <a:p>
            <a:r>
              <a:rPr lang="nl-NL" sz="900" dirty="0">
                <a:latin typeface="Times New Roman" panose="02020603050405020304" pitchFamily="18" charset="0"/>
                <a:cs typeface="Times New Roman" panose="02020603050405020304" pitchFamily="18" charset="0"/>
              </a:rPr>
              <a:t>Gom: synthetische gom</a:t>
            </a:r>
          </a:p>
          <a:p>
            <a:r>
              <a:rPr lang="nl-NL" sz="900" dirty="0">
                <a:latin typeface="Times New Roman" panose="02020603050405020304" pitchFamily="18" charset="0"/>
                <a:cs typeface="Times New Roman" panose="02020603050405020304" pitchFamily="18" charset="0"/>
              </a:rPr>
              <a:t>Oplage: 2.860.000</a:t>
            </a:r>
          </a:p>
        </p:txBody>
      </p:sp>
      <p:sp>
        <p:nvSpPr>
          <p:cNvPr id="13" name="Rechthoek 12">
            <a:extLst>
              <a:ext uri="{FF2B5EF4-FFF2-40B4-BE49-F238E27FC236}">
                <a16:creationId xmlns:a16="http://schemas.microsoft.com/office/drawing/2014/main" id="{B1331101-E4E8-FB87-8F3A-4EB58978AECF}"/>
              </a:ext>
            </a:extLst>
          </p:cNvPr>
          <p:cNvSpPr/>
          <p:nvPr/>
        </p:nvSpPr>
        <p:spPr>
          <a:xfrm rot="16200000">
            <a:off x="4842101" y="565207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Rechthoek 13">
            <a:extLst>
              <a:ext uri="{FF2B5EF4-FFF2-40B4-BE49-F238E27FC236}">
                <a16:creationId xmlns:a16="http://schemas.microsoft.com/office/drawing/2014/main" id="{BB3B172E-A7A7-43E8-01D1-253688866273}"/>
              </a:ext>
            </a:extLst>
          </p:cNvPr>
          <p:cNvSpPr/>
          <p:nvPr/>
        </p:nvSpPr>
        <p:spPr>
          <a:xfrm rot="16200000">
            <a:off x="3365833" y="56520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5" name="Rechthoek 14">
            <a:extLst>
              <a:ext uri="{FF2B5EF4-FFF2-40B4-BE49-F238E27FC236}">
                <a16:creationId xmlns:a16="http://schemas.microsoft.com/office/drawing/2014/main" id="{E993AAB5-097B-F305-704D-D6DE92B6C101}"/>
              </a:ext>
            </a:extLst>
          </p:cNvPr>
          <p:cNvSpPr/>
          <p:nvPr/>
        </p:nvSpPr>
        <p:spPr>
          <a:xfrm rot="16200000">
            <a:off x="1889606" y="56520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47E0FB4D-E937-3FE7-DAE8-90B3B1CB702B}"/>
              </a:ext>
            </a:extLst>
          </p:cNvPr>
          <p:cNvSpPr/>
          <p:nvPr/>
        </p:nvSpPr>
        <p:spPr>
          <a:xfrm rot="16200000">
            <a:off x="4842102" y="457195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F9B6CF5E-AF43-86CE-834F-99409F05D7B6}"/>
              </a:ext>
            </a:extLst>
          </p:cNvPr>
          <p:cNvSpPr/>
          <p:nvPr/>
        </p:nvSpPr>
        <p:spPr>
          <a:xfrm rot="16200000">
            <a:off x="3365834" y="457195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58C65FDC-EEAB-AC5D-94FC-43C2AC34961C}"/>
              </a:ext>
            </a:extLst>
          </p:cNvPr>
          <p:cNvSpPr/>
          <p:nvPr/>
        </p:nvSpPr>
        <p:spPr>
          <a:xfrm rot="16200000">
            <a:off x="1889607" y="457195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Tekstvak 18">
            <a:extLst>
              <a:ext uri="{FF2B5EF4-FFF2-40B4-BE49-F238E27FC236}">
                <a16:creationId xmlns:a16="http://schemas.microsoft.com/office/drawing/2014/main" id="{3BBEAA5F-0A35-29FF-0291-77411430B208}"/>
              </a:ext>
            </a:extLst>
          </p:cNvPr>
          <p:cNvSpPr txBox="1"/>
          <p:nvPr/>
        </p:nvSpPr>
        <p:spPr>
          <a:xfrm>
            <a:off x="2051645" y="5201687"/>
            <a:ext cx="3960440" cy="33855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Bovendek</a:t>
            </a:r>
          </a:p>
          <a:p>
            <a:r>
              <a:rPr lang="nl-NL" sz="800" dirty="0">
                <a:latin typeface="Times New Roman" panose="02020603050405020304" pitchFamily="18" charset="0"/>
                <a:cs typeface="Times New Roman" panose="02020603050405020304" pitchFamily="18" charset="0"/>
              </a:rPr>
              <a:t>achterkant bus		midden bus		   voorkant bus</a:t>
            </a:r>
          </a:p>
        </p:txBody>
      </p:sp>
      <p:sp>
        <p:nvSpPr>
          <p:cNvPr id="20" name="Tekstvak 19">
            <a:extLst>
              <a:ext uri="{FF2B5EF4-FFF2-40B4-BE49-F238E27FC236}">
                <a16:creationId xmlns:a16="http://schemas.microsoft.com/office/drawing/2014/main" id="{6842ECE3-58CD-C7D1-113C-C1463AC0404F}"/>
              </a:ext>
            </a:extLst>
          </p:cNvPr>
          <p:cNvSpPr txBox="1"/>
          <p:nvPr/>
        </p:nvSpPr>
        <p:spPr>
          <a:xfrm>
            <a:off x="2087649" y="6318707"/>
            <a:ext cx="3852428" cy="33855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Onderdek</a:t>
            </a:r>
          </a:p>
          <a:p>
            <a:r>
              <a:rPr lang="nl-NL" sz="800" dirty="0">
                <a:latin typeface="Times New Roman" panose="02020603050405020304" pitchFamily="18" charset="0"/>
                <a:cs typeface="Times New Roman" panose="02020603050405020304" pitchFamily="18" charset="0"/>
              </a:rPr>
              <a:t>Achterkant bus		midden bus		voorkant bus</a:t>
            </a:r>
          </a:p>
        </p:txBody>
      </p:sp>
      <p:sp>
        <p:nvSpPr>
          <p:cNvPr id="2" name="Tekstvak 1">
            <a:extLst>
              <a:ext uri="{FF2B5EF4-FFF2-40B4-BE49-F238E27FC236}">
                <a16:creationId xmlns:a16="http://schemas.microsoft.com/office/drawing/2014/main" id="{BB90C62D-CE10-4818-96E0-641B4840902E}"/>
              </a:ext>
            </a:extLst>
          </p:cNvPr>
          <p:cNvSpPr txBox="1"/>
          <p:nvPr/>
        </p:nvSpPr>
        <p:spPr>
          <a:xfrm>
            <a:off x="5623844" y="4523621"/>
            <a:ext cx="1180329" cy="246221"/>
          </a:xfrm>
          <a:prstGeom prst="rect">
            <a:avLst/>
          </a:prstGeom>
          <a:noFill/>
        </p:spPr>
        <p:txBody>
          <a:bodyPr wrap="square" rtlCol="0">
            <a:spAutoFit/>
          </a:bodyPr>
          <a:lstStyle/>
          <a:p>
            <a:pPr algn="ctr"/>
            <a:r>
              <a:rPr lang="nl-NL" sz="600" dirty="0"/>
              <a:t>KINDERPOSTZEGELS</a:t>
            </a:r>
          </a:p>
          <a:p>
            <a:pPr algn="ctr"/>
            <a:r>
              <a:rPr lang="nl-NL" sz="400" dirty="0">
                <a:latin typeface="Bradley Hand ITC" panose="03070402050302030203" pitchFamily="66" charset="0"/>
              </a:rPr>
              <a:t>voor kinderen door kinderen</a:t>
            </a:r>
          </a:p>
        </p:txBody>
      </p:sp>
      <p:sp>
        <p:nvSpPr>
          <p:cNvPr id="8" name="Tekstvak 7">
            <a:extLst>
              <a:ext uri="{FF2B5EF4-FFF2-40B4-BE49-F238E27FC236}">
                <a16:creationId xmlns:a16="http://schemas.microsoft.com/office/drawing/2014/main" id="{F9BCB661-B5B2-757E-DE61-6FC501AB2693}"/>
              </a:ext>
            </a:extLst>
          </p:cNvPr>
          <p:cNvSpPr txBox="1"/>
          <p:nvPr/>
        </p:nvSpPr>
        <p:spPr>
          <a:xfrm>
            <a:off x="1548189" y="4498069"/>
            <a:ext cx="5400000" cy="307777"/>
          </a:xfrm>
          <a:prstGeom prst="rect">
            <a:avLst/>
          </a:prstGeom>
          <a:noFill/>
        </p:spPr>
        <p:txBody>
          <a:bodyPr wrap="square" rtlCol="0">
            <a:spAutoFit/>
          </a:bodyPr>
          <a:lstStyle/>
          <a:p>
            <a:r>
              <a:rPr lang="nl-NL" sz="1400" dirty="0"/>
              <a:t>Kinderpostzegels 2016   </a:t>
            </a:r>
            <a:r>
              <a:rPr lang="nl-NL" sz="900" dirty="0"/>
              <a:t>HOERA VOOR   </a:t>
            </a:r>
            <a:r>
              <a:rPr lang="nl-NL" sz="1400" dirty="0" err="1">
                <a:latin typeface="Bradley Hand ITC" panose="03070402050302030203" pitchFamily="66" charset="0"/>
              </a:rPr>
              <a:t>Fiep</a:t>
            </a:r>
            <a:r>
              <a:rPr lang="nl-NL" sz="1400" dirty="0">
                <a:latin typeface="Bradley Hand ITC" panose="03070402050302030203" pitchFamily="66" charset="0"/>
              </a:rPr>
              <a:t> Westerdorp  </a:t>
            </a:r>
            <a:r>
              <a:rPr lang="nl-NL" sz="900" dirty="0"/>
              <a:t>1916-2016</a:t>
            </a:r>
          </a:p>
        </p:txBody>
      </p:sp>
    </p:spTree>
    <p:extLst>
      <p:ext uri="{BB962C8B-B14F-4D97-AF65-F5344CB8AC3E}">
        <p14:creationId xmlns:p14="http://schemas.microsoft.com/office/powerpoint/2010/main" val="1503142745"/>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07DAC7-63A3-CF5E-C9A7-53DD9FEF122D}"/>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7EA5DBDA-5660-032C-6661-6238C3945E4B}"/>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744423A6-9CE3-B32D-52FE-99975A2D56F1}"/>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6346C528-B7AF-E84B-12F7-F111AFF2B192}"/>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2017</a:t>
            </a:r>
          </a:p>
        </p:txBody>
      </p:sp>
      <p:sp>
        <p:nvSpPr>
          <p:cNvPr id="10" name="Tekstvak 9">
            <a:extLst>
              <a:ext uri="{FF2B5EF4-FFF2-40B4-BE49-F238E27FC236}">
                <a16:creationId xmlns:a16="http://schemas.microsoft.com/office/drawing/2014/main" id="{927F7E58-E5DB-B596-FBE0-B9BCB131ACD1}"/>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2017</a:t>
            </a:r>
          </a:p>
        </p:txBody>
      </p:sp>
      <p:cxnSp>
        <p:nvCxnSpPr>
          <p:cNvPr id="12" name="Rechte verbindingslijn 11">
            <a:extLst>
              <a:ext uri="{FF2B5EF4-FFF2-40B4-BE49-F238E27FC236}">
                <a16:creationId xmlns:a16="http://schemas.microsoft.com/office/drawing/2014/main" id="{72404CD2-B486-07EB-EF6E-A7A6552991CB}"/>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Tekstvak 2">
            <a:extLst>
              <a:ext uri="{FF2B5EF4-FFF2-40B4-BE49-F238E27FC236}">
                <a16:creationId xmlns:a16="http://schemas.microsoft.com/office/drawing/2014/main" id="{6B4B165F-FB2C-C386-1353-24D4CC1644B3}"/>
              </a:ext>
            </a:extLst>
          </p:cNvPr>
          <p:cNvSpPr txBox="1"/>
          <p:nvPr/>
        </p:nvSpPr>
        <p:spPr>
          <a:xfrm>
            <a:off x="1151545" y="2487652"/>
            <a:ext cx="5638669" cy="400110"/>
          </a:xfrm>
          <a:prstGeom prst="rect">
            <a:avLst/>
          </a:prstGeom>
          <a:noFill/>
        </p:spPr>
        <p:txBody>
          <a:bodyPr wrap="square" rtlCol="0">
            <a:spAutoFit/>
          </a:bodyPr>
          <a:lstStyle/>
          <a:p>
            <a:r>
              <a:rPr lang="nl-NL" sz="1000" dirty="0">
                <a:latin typeface="Times New Roman" panose="02020603050405020304" pitchFamily="18" charset="0"/>
                <a:cs typeface="Times New Roman" panose="02020603050405020304" pitchFamily="18" charset="0"/>
              </a:rPr>
              <a:t>Studio Jan Kruis. Libelle, Sanoma Media Netherlands BV ontwierpen de kinderzegels van Jan, Jans en de kinderen.</a:t>
            </a:r>
            <a:r>
              <a:rPr lang="nl-NL" sz="1000" kern="0" dirty="0">
                <a:solidFill>
                  <a:srgbClr val="000000"/>
                </a:solidFill>
                <a:latin typeface="Times New Roman" panose="02020603050405020304" pitchFamily="18" charset="0"/>
                <a:cs typeface="Times New Roman" panose="02020603050405020304" pitchFamily="18" charset="0"/>
              </a:rPr>
              <a:t> </a:t>
            </a:r>
            <a:endParaRPr lang="nl-NL" sz="1000" dirty="0">
              <a:latin typeface="Times New Roman" panose="02020603050405020304" pitchFamily="18" charset="0"/>
              <a:cs typeface="Times New Roman" panose="02020603050405020304" pitchFamily="18" charset="0"/>
            </a:endParaRPr>
          </a:p>
        </p:txBody>
      </p:sp>
      <p:sp>
        <p:nvSpPr>
          <p:cNvPr id="5" name="Rechthoek 4">
            <a:extLst>
              <a:ext uri="{FF2B5EF4-FFF2-40B4-BE49-F238E27FC236}">
                <a16:creationId xmlns:a16="http://schemas.microsoft.com/office/drawing/2014/main" id="{0C100FA4-68FD-9C1A-3B51-2E1E5F754053}"/>
              </a:ext>
            </a:extLst>
          </p:cNvPr>
          <p:cNvSpPr/>
          <p:nvPr/>
        </p:nvSpPr>
        <p:spPr>
          <a:xfrm>
            <a:off x="1231007" y="4442350"/>
            <a:ext cx="5364000" cy="2916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Tekstvak 10">
            <a:extLst>
              <a:ext uri="{FF2B5EF4-FFF2-40B4-BE49-F238E27FC236}">
                <a16:creationId xmlns:a16="http://schemas.microsoft.com/office/drawing/2014/main" id="{3837A268-4644-0D97-483D-2846E59C9CA8}"/>
              </a:ext>
            </a:extLst>
          </p:cNvPr>
          <p:cNvSpPr txBox="1"/>
          <p:nvPr/>
        </p:nvSpPr>
        <p:spPr>
          <a:xfrm>
            <a:off x="827836" y="9175104"/>
            <a:ext cx="3312041" cy="923330"/>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Studio Jan Kruis. Libelle, Sanoma Media Netherlands</a:t>
            </a:r>
          </a:p>
          <a:p>
            <a:r>
              <a:rPr lang="nl-NL" sz="900" dirty="0">
                <a:latin typeface="Times New Roman" panose="02020603050405020304" pitchFamily="18" charset="0"/>
                <a:cs typeface="Times New Roman" panose="02020603050405020304" pitchFamily="18" charset="0"/>
              </a:rPr>
              <a:t>Drukprocedé: offset</a:t>
            </a:r>
          </a:p>
          <a:p>
            <a:r>
              <a:rPr lang="nl-NL" sz="900" dirty="0">
                <a:latin typeface="Times New Roman" panose="02020603050405020304" pitchFamily="18" charset="0"/>
                <a:cs typeface="Times New Roman" panose="02020603050405020304" pitchFamily="18" charset="0"/>
              </a:rPr>
              <a:t>Tanding: kamtanding 14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Gom: synthetische gom</a:t>
            </a:r>
          </a:p>
          <a:p>
            <a:r>
              <a:rPr lang="nl-NL" sz="900" dirty="0">
                <a:latin typeface="Times New Roman" panose="02020603050405020304" pitchFamily="18" charset="0"/>
                <a:cs typeface="Times New Roman" panose="02020603050405020304" pitchFamily="18" charset="0"/>
              </a:rPr>
              <a:t>Oplage: 2.420.000</a:t>
            </a:r>
          </a:p>
        </p:txBody>
      </p:sp>
      <p:sp>
        <p:nvSpPr>
          <p:cNvPr id="13" name="Rechthoek 12">
            <a:extLst>
              <a:ext uri="{FF2B5EF4-FFF2-40B4-BE49-F238E27FC236}">
                <a16:creationId xmlns:a16="http://schemas.microsoft.com/office/drawing/2014/main" id="{79D64A21-54FB-6401-969D-E25F5EFA9161}"/>
              </a:ext>
            </a:extLst>
          </p:cNvPr>
          <p:cNvSpPr/>
          <p:nvPr/>
        </p:nvSpPr>
        <p:spPr>
          <a:xfrm rot="16200000">
            <a:off x="4842101" y="565207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Rechthoek 13">
            <a:extLst>
              <a:ext uri="{FF2B5EF4-FFF2-40B4-BE49-F238E27FC236}">
                <a16:creationId xmlns:a16="http://schemas.microsoft.com/office/drawing/2014/main" id="{7E05B22E-A644-4378-462B-2522F992FABB}"/>
              </a:ext>
            </a:extLst>
          </p:cNvPr>
          <p:cNvSpPr/>
          <p:nvPr/>
        </p:nvSpPr>
        <p:spPr>
          <a:xfrm rot="16200000">
            <a:off x="3365833" y="56520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5" name="Rechthoek 14">
            <a:extLst>
              <a:ext uri="{FF2B5EF4-FFF2-40B4-BE49-F238E27FC236}">
                <a16:creationId xmlns:a16="http://schemas.microsoft.com/office/drawing/2014/main" id="{D400747D-3767-1534-4A71-F88137921170}"/>
              </a:ext>
            </a:extLst>
          </p:cNvPr>
          <p:cNvSpPr/>
          <p:nvPr/>
        </p:nvSpPr>
        <p:spPr>
          <a:xfrm rot="16200000">
            <a:off x="1889606" y="56520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9238EF91-745B-05ED-249E-753908FDC84A}"/>
              </a:ext>
            </a:extLst>
          </p:cNvPr>
          <p:cNvSpPr/>
          <p:nvPr/>
        </p:nvSpPr>
        <p:spPr>
          <a:xfrm rot="16200000">
            <a:off x="4842102" y="457195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AC19025C-9285-57D8-F1DE-13EFEFD6415E}"/>
              </a:ext>
            </a:extLst>
          </p:cNvPr>
          <p:cNvSpPr/>
          <p:nvPr/>
        </p:nvSpPr>
        <p:spPr>
          <a:xfrm rot="16200000">
            <a:off x="3365834" y="457195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3B72C4A2-7608-1175-C5BB-8D8B96EC3B58}"/>
              </a:ext>
            </a:extLst>
          </p:cNvPr>
          <p:cNvSpPr/>
          <p:nvPr/>
        </p:nvSpPr>
        <p:spPr>
          <a:xfrm rot="16200000">
            <a:off x="1889607" y="457195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Tekstvak 18">
            <a:extLst>
              <a:ext uri="{FF2B5EF4-FFF2-40B4-BE49-F238E27FC236}">
                <a16:creationId xmlns:a16="http://schemas.microsoft.com/office/drawing/2014/main" id="{3B61D405-9192-40BF-57E4-8AB97B40996D}"/>
              </a:ext>
            </a:extLst>
          </p:cNvPr>
          <p:cNvSpPr txBox="1"/>
          <p:nvPr/>
        </p:nvSpPr>
        <p:spPr>
          <a:xfrm>
            <a:off x="2195545" y="5273898"/>
            <a:ext cx="3816540" cy="33855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Jan en kind</a:t>
            </a:r>
          </a:p>
          <a:p>
            <a:r>
              <a:rPr lang="nl-NL" sz="800" dirty="0">
                <a:latin typeface="Times New Roman" panose="02020603050405020304" pitchFamily="18" charset="0"/>
                <a:cs typeface="Times New Roman" panose="02020603050405020304" pitchFamily="18" charset="0"/>
              </a:rPr>
              <a:t>aan tafel			   Jans en kind		       Opa</a:t>
            </a:r>
          </a:p>
        </p:txBody>
      </p:sp>
      <p:sp>
        <p:nvSpPr>
          <p:cNvPr id="20" name="Tekstvak 19">
            <a:extLst>
              <a:ext uri="{FF2B5EF4-FFF2-40B4-BE49-F238E27FC236}">
                <a16:creationId xmlns:a16="http://schemas.microsoft.com/office/drawing/2014/main" id="{FD492A4C-3712-FF7D-9910-7FC184F8C9E4}"/>
              </a:ext>
            </a:extLst>
          </p:cNvPr>
          <p:cNvSpPr txBox="1"/>
          <p:nvPr/>
        </p:nvSpPr>
        <p:spPr>
          <a:xfrm>
            <a:off x="1979637" y="6318707"/>
            <a:ext cx="3960440" cy="33855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op de grond</a:t>
            </a:r>
          </a:p>
          <a:p>
            <a:r>
              <a:rPr lang="nl-NL" sz="800" dirty="0">
                <a:latin typeface="Times New Roman" panose="02020603050405020304" pitchFamily="18" charset="0"/>
                <a:cs typeface="Times New Roman" panose="02020603050405020304" pitchFamily="18" charset="0"/>
              </a:rPr>
              <a:t>meisje met hond		 meisje met enveloppe	         	            kat in mand</a:t>
            </a:r>
          </a:p>
        </p:txBody>
      </p:sp>
      <p:sp>
        <p:nvSpPr>
          <p:cNvPr id="9" name="Tekstvak 8">
            <a:extLst>
              <a:ext uri="{FF2B5EF4-FFF2-40B4-BE49-F238E27FC236}">
                <a16:creationId xmlns:a16="http://schemas.microsoft.com/office/drawing/2014/main" id="{6880445C-647A-A23B-59CA-FF8AAAF7752F}"/>
              </a:ext>
            </a:extLst>
          </p:cNvPr>
          <p:cNvSpPr txBox="1"/>
          <p:nvPr/>
        </p:nvSpPr>
        <p:spPr>
          <a:xfrm>
            <a:off x="5148339" y="4551439"/>
            <a:ext cx="1180329" cy="246221"/>
          </a:xfrm>
          <a:prstGeom prst="rect">
            <a:avLst/>
          </a:prstGeom>
          <a:noFill/>
        </p:spPr>
        <p:txBody>
          <a:bodyPr wrap="square" rtlCol="0">
            <a:spAutoFit/>
          </a:bodyPr>
          <a:lstStyle/>
          <a:p>
            <a:pPr algn="ctr"/>
            <a:r>
              <a:rPr lang="nl-NL" sz="600" dirty="0"/>
              <a:t>KINDERPOSTZEGELS</a:t>
            </a:r>
          </a:p>
          <a:p>
            <a:pPr algn="ctr"/>
            <a:r>
              <a:rPr lang="nl-NL" sz="400" dirty="0">
                <a:latin typeface="Bradley Hand ITC" panose="03070402050302030203" pitchFamily="66" charset="0"/>
              </a:rPr>
              <a:t>voor kinderen door kinderen</a:t>
            </a:r>
          </a:p>
        </p:txBody>
      </p:sp>
      <p:sp>
        <p:nvSpPr>
          <p:cNvPr id="21" name="Tekstvak 20">
            <a:extLst>
              <a:ext uri="{FF2B5EF4-FFF2-40B4-BE49-F238E27FC236}">
                <a16:creationId xmlns:a16="http://schemas.microsoft.com/office/drawing/2014/main" id="{5EC26AD8-1535-5802-8F19-85F082D61DEF}"/>
              </a:ext>
            </a:extLst>
          </p:cNvPr>
          <p:cNvSpPr txBox="1"/>
          <p:nvPr/>
        </p:nvSpPr>
        <p:spPr>
          <a:xfrm>
            <a:off x="2771725" y="4442350"/>
            <a:ext cx="3456384" cy="369332"/>
          </a:xfrm>
          <a:prstGeom prst="rect">
            <a:avLst/>
          </a:prstGeom>
          <a:noFill/>
        </p:spPr>
        <p:txBody>
          <a:bodyPr wrap="square" rtlCol="0">
            <a:spAutoFit/>
          </a:bodyPr>
          <a:lstStyle/>
          <a:p>
            <a:r>
              <a:rPr lang="nl-NL" dirty="0"/>
              <a:t>Kinderpostzegels 2017</a:t>
            </a:r>
          </a:p>
        </p:txBody>
      </p:sp>
      <p:sp>
        <p:nvSpPr>
          <p:cNvPr id="26" name="Rechthoek 25">
            <a:extLst>
              <a:ext uri="{FF2B5EF4-FFF2-40B4-BE49-F238E27FC236}">
                <a16:creationId xmlns:a16="http://schemas.microsoft.com/office/drawing/2014/main" id="{CC97F0D4-90A1-9D2B-7793-6E46258F1DE4}"/>
              </a:ext>
            </a:extLst>
          </p:cNvPr>
          <p:cNvSpPr/>
          <p:nvPr/>
        </p:nvSpPr>
        <p:spPr>
          <a:xfrm>
            <a:off x="2597746" y="6898628"/>
            <a:ext cx="2746265" cy="400110"/>
          </a:xfrm>
          <a:prstGeom prst="rect">
            <a:avLst/>
          </a:prstGeom>
          <a:noFill/>
        </p:spPr>
        <p:txBody>
          <a:bodyPr wrap="none" lIns="91440" tIns="45720" rIns="91440" bIns="45720">
            <a:spAutoFit/>
          </a:bodyPr>
          <a:lstStyle/>
          <a:p>
            <a:pPr algn="ctr"/>
            <a:r>
              <a:rPr lang="nl-NL" sz="2000" b="1" i="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Jan, Jans en de kinderen</a:t>
            </a:r>
          </a:p>
        </p:txBody>
      </p:sp>
    </p:spTree>
    <p:extLst>
      <p:ext uri="{BB962C8B-B14F-4D97-AF65-F5344CB8AC3E}">
        <p14:creationId xmlns:p14="http://schemas.microsoft.com/office/powerpoint/2010/main" val="2679535882"/>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643FBE-32EF-C91A-4F8A-9199C63452DD}"/>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495AF945-7CD1-FA34-5BE7-E6C18FC3FCC4}"/>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B5E6A214-9C98-4625-23B9-D1A626AF6792}"/>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E1DE5893-0AA6-F6E9-0F33-AD87B3551C8B}"/>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2018</a:t>
            </a:r>
          </a:p>
        </p:txBody>
      </p:sp>
      <p:sp>
        <p:nvSpPr>
          <p:cNvPr id="10" name="Tekstvak 9">
            <a:extLst>
              <a:ext uri="{FF2B5EF4-FFF2-40B4-BE49-F238E27FC236}">
                <a16:creationId xmlns:a16="http://schemas.microsoft.com/office/drawing/2014/main" id="{D3807659-1288-10B8-8902-9027D9B718D5}"/>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2018</a:t>
            </a:r>
          </a:p>
        </p:txBody>
      </p:sp>
      <p:cxnSp>
        <p:nvCxnSpPr>
          <p:cNvPr id="12" name="Rechte verbindingslijn 11">
            <a:extLst>
              <a:ext uri="{FF2B5EF4-FFF2-40B4-BE49-F238E27FC236}">
                <a16:creationId xmlns:a16="http://schemas.microsoft.com/office/drawing/2014/main" id="{ABE813CE-FA85-2991-FD6D-F96C02B3B3B2}"/>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Tekstvak 2">
            <a:extLst>
              <a:ext uri="{FF2B5EF4-FFF2-40B4-BE49-F238E27FC236}">
                <a16:creationId xmlns:a16="http://schemas.microsoft.com/office/drawing/2014/main" id="{FB1E9897-717F-6106-DDE5-0EA9E15752A5}"/>
              </a:ext>
            </a:extLst>
          </p:cNvPr>
          <p:cNvSpPr txBox="1"/>
          <p:nvPr/>
        </p:nvSpPr>
        <p:spPr>
          <a:xfrm>
            <a:off x="1151545" y="2487652"/>
            <a:ext cx="5638669" cy="553998"/>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50 jaar Fabeltjeskrant. Blok met vijf kinderzegels is ontworpen door Sandra Smulders. We zien de volgende afbeeldingen, Myra en Martha Hamster, Meneer de Uil, Juffrouw Kato Ooievaar, de Raaf met  </a:t>
            </a:r>
            <a:r>
              <a:rPr lang="nl-NL" sz="1000" kern="0" dirty="0" err="1">
                <a:solidFill>
                  <a:srgbClr val="000000"/>
                </a:solidFill>
                <a:latin typeface="Times New Roman" panose="02020603050405020304" pitchFamily="18" charset="0"/>
                <a:cs typeface="Times New Roman" panose="02020603050405020304" pitchFamily="18" charset="0"/>
              </a:rPr>
              <a:t>Lowieke</a:t>
            </a:r>
            <a:r>
              <a:rPr lang="nl-NL" sz="1000" kern="0" dirty="0">
                <a:solidFill>
                  <a:srgbClr val="000000"/>
                </a:solidFill>
                <a:latin typeface="Times New Roman" panose="02020603050405020304" pitchFamily="18" charset="0"/>
                <a:cs typeface="Times New Roman" panose="02020603050405020304" pitchFamily="18" charset="0"/>
              </a:rPr>
              <a:t> de Vos en Ed en Willem Bever.</a:t>
            </a:r>
            <a:endParaRPr lang="nl-NL" sz="1000" dirty="0">
              <a:latin typeface="Times New Roman" panose="02020603050405020304" pitchFamily="18" charset="0"/>
              <a:cs typeface="Times New Roman" panose="02020603050405020304" pitchFamily="18" charset="0"/>
            </a:endParaRPr>
          </a:p>
        </p:txBody>
      </p:sp>
      <p:sp>
        <p:nvSpPr>
          <p:cNvPr id="5" name="Rechthoek 4">
            <a:extLst>
              <a:ext uri="{FF2B5EF4-FFF2-40B4-BE49-F238E27FC236}">
                <a16:creationId xmlns:a16="http://schemas.microsoft.com/office/drawing/2014/main" id="{9F590354-085E-87A6-F331-9D02CCDFDE58}"/>
              </a:ext>
            </a:extLst>
          </p:cNvPr>
          <p:cNvSpPr/>
          <p:nvPr/>
        </p:nvSpPr>
        <p:spPr>
          <a:xfrm>
            <a:off x="1223553" y="4410118"/>
            <a:ext cx="5364000" cy="2916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Tekstvak 10">
            <a:extLst>
              <a:ext uri="{FF2B5EF4-FFF2-40B4-BE49-F238E27FC236}">
                <a16:creationId xmlns:a16="http://schemas.microsoft.com/office/drawing/2014/main" id="{E7E7D8DC-F5DB-B436-43AD-C3FCA51208DD}"/>
              </a:ext>
            </a:extLst>
          </p:cNvPr>
          <p:cNvSpPr txBox="1"/>
          <p:nvPr/>
        </p:nvSpPr>
        <p:spPr>
          <a:xfrm>
            <a:off x="827836" y="9175104"/>
            <a:ext cx="2843989" cy="923330"/>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Sandra Mulders</a:t>
            </a:r>
          </a:p>
          <a:p>
            <a:r>
              <a:rPr lang="nl-NL" sz="900" dirty="0">
                <a:latin typeface="Times New Roman" panose="02020603050405020304" pitchFamily="18" charset="0"/>
                <a:cs typeface="Times New Roman" panose="02020603050405020304" pitchFamily="18" charset="0"/>
              </a:rPr>
              <a:t>Drukprocedé: offset</a:t>
            </a:r>
          </a:p>
          <a:p>
            <a:r>
              <a:rPr lang="nl-NL" sz="900" dirty="0">
                <a:latin typeface="Times New Roman" panose="02020603050405020304" pitchFamily="18" charset="0"/>
                <a:cs typeface="Times New Roman" panose="02020603050405020304" pitchFamily="18" charset="0"/>
              </a:rPr>
              <a:t>Tanding: kamtanding 12 ½ : 14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Gom: synthetische gom</a:t>
            </a:r>
          </a:p>
          <a:p>
            <a:r>
              <a:rPr lang="nl-NL" sz="900" dirty="0">
                <a:latin typeface="Times New Roman" panose="02020603050405020304" pitchFamily="18" charset="0"/>
                <a:cs typeface="Times New Roman" panose="02020603050405020304" pitchFamily="18" charset="0"/>
              </a:rPr>
              <a:t>Oplage: 2.305.000</a:t>
            </a:r>
          </a:p>
        </p:txBody>
      </p:sp>
      <p:sp>
        <p:nvSpPr>
          <p:cNvPr id="13" name="Rechthoek 12">
            <a:extLst>
              <a:ext uri="{FF2B5EF4-FFF2-40B4-BE49-F238E27FC236}">
                <a16:creationId xmlns:a16="http://schemas.microsoft.com/office/drawing/2014/main" id="{9E31E8F6-5F3E-7836-366E-68184AD3B1FF}"/>
              </a:ext>
            </a:extLst>
          </p:cNvPr>
          <p:cNvSpPr/>
          <p:nvPr/>
        </p:nvSpPr>
        <p:spPr>
          <a:xfrm rot="16200000">
            <a:off x="4842101" y="565207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Rechthoek 13">
            <a:extLst>
              <a:ext uri="{FF2B5EF4-FFF2-40B4-BE49-F238E27FC236}">
                <a16:creationId xmlns:a16="http://schemas.microsoft.com/office/drawing/2014/main" id="{F7AFAE2A-3BD2-5FF9-362A-7A1AFA05A7E2}"/>
              </a:ext>
            </a:extLst>
          </p:cNvPr>
          <p:cNvSpPr/>
          <p:nvPr/>
        </p:nvSpPr>
        <p:spPr>
          <a:xfrm rot="16200000">
            <a:off x="2915832" y="5129855"/>
            <a:ext cx="19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5" name="Rechthoek 14">
            <a:extLst>
              <a:ext uri="{FF2B5EF4-FFF2-40B4-BE49-F238E27FC236}">
                <a16:creationId xmlns:a16="http://schemas.microsoft.com/office/drawing/2014/main" id="{49A1CF18-7836-9CA7-CBA4-4E173CBE6AF5}"/>
              </a:ext>
            </a:extLst>
          </p:cNvPr>
          <p:cNvSpPr/>
          <p:nvPr/>
        </p:nvSpPr>
        <p:spPr>
          <a:xfrm rot="16200000">
            <a:off x="1889606" y="56520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88FF8C7A-D9AD-0CE6-439D-91F270252513}"/>
              </a:ext>
            </a:extLst>
          </p:cNvPr>
          <p:cNvSpPr/>
          <p:nvPr/>
        </p:nvSpPr>
        <p:spPr>
          <a:xfrm rot="16200000">
            <a:off x="4842102" y="457195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E46A8FA0-1646-85D5-7AA1-48F0313E96B0}"/>
              </a:ext>
            </a:extLst>
          </p:cNvPr>
          <p:cNvSpPr/>
          <p:nvPr/>
        </p:nvSpPr>
        <p:spPr>
          <a:xfrm rot="16200000">
            <a:off x="1889607" y="457195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Tekstvak 18">
            <a:extLst>
              <a:ext uri="{FF2B5EF4-FFF2-40B4-BE49-F238E27FC236}">
                <a16:creationId xmlns:a16="http://schemas.microsoft.com/office/drawing/2014/main" id="{A879F678-05C6-4EDC-A6D7-8439E7E782E0}"/>
              </a:ext>
            </a:extLst>
          </p:cNvPr>
          <p:cNvSpPr txBox="1"/>
          <p:nvPr/>
        </p:nvSpPr>
        <p:spPr>
          <a:xfrm>
            <a:off x="2015641" y="5346599"/>
            <a:ext cx="3996444"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Myra en Martha		meneer de Uil		juffrouw Kato Ooievaar</a:t>
            </a:r>
          </a:p>
        </p:txBody>
      </p:sp>
      <p:sp>
        <p:nvSpPr>
          <p:cNvPr id="20" name="Tekstvak 19">
            <a:extLst>
              <a:ext uri="{FF2B5EF4-FFF2-40B4-BE49-F238E27FC236}">
                <a16:creationId xmlns:a16="http://schemas.microsoft.com/office/drawing/2014/main" id="{E1AE86A8-CD5F-95EB-DBD0-56F60453000E}"/>
              </a:ext>
            </a:extLst>
          </p:cNvPr>
          <p:cNvSpPr txBox="1"/>
          <p:nvPr/>
        </p:nvSpPr>
        <p:spPr>
          <a:xfrm>
            <a:off x="1943633" y="6318707"/>
            <a:ext cx="3996444"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de Raaf en de vos					       Ed en Willem Bever</a:t>
            </a:r>
          </a:p>
        </p:txBody>
      </p:sp>
      <p:sp>
        <p:nvSpPr>
          <p:cNvPr id="2" name="Tekstvak 1">
            <a:extLst>
              <a:ext uri="{FF2B5EF4-FFF2-40B4-BE49-F238E27FC236}">
                <a16:creationId xmlns:a16="http://schemas.microsoft.com/office/drawing/2014/main" id="{D06035D9-E4FE-09C3-1699-3B5FA88F4490}"/>
              </a:ext>
            </a:extLst>
          </p:cNvPr>
          <p:cNvSpPr txBox="1"/>
          <p:nvPr/>
        </p:nvSpPr>
        <p:spPr>
          <a:xfrm>
            <a:off x="1595255" y="4528693"/>
            <a:ext cx="1180329" cy="246221"/>
          </a:xfrm>
          <a:prstGeom prst="rect">
            <a:avLst/>
          </a:prstGeom>
          <a:noFill/>
        </p:spPr>
        <p:txBody>
          <a:bodyPr wrap="square" rtlCol="0">
            <a:spAutoFit/>
          </a:bodyPr>
          <a:lstStyle/>
          <a:p>
            <a:pPr algn="ctr"/>
            <a:r>
              <a:rPr lang="nl-NL" sz="600" dirty="0"/>
              <a:t>KINDERPOSTZEGELS</a:t>
            </a:r>
          </a:p>
          <a:p>
            <a:pPr algn="ctr"/>
            <a:r>
              <a:rPr lang="nl-NL" sz="400" dirty="0">
                <a:latin typeface="Bradley Hand ITC" panose="03070402050302030203" pitchFamily="66" charset="0"/>
              </a:rPr>
              <a:t>voor kinderen door kinderen</a:t>
            </a:r>
          </a:p>
        </p:txBody>
      </p:sp>
      <p:sp>
        <p:nvSpPr>
          <p:cNvPr id="8" name="Tekstvak 7">
            <a:extLst>
              <a:ext uri="{FF2B5EF4-FFF2-40B4-BE49-F238E27FC236}">
                <a16:creationId xmlns:a16="http://schemas.microsoft.com/office/drawing/2014/main" id="{90A47A2C-4C3D-70E6-DEEF-AE1FF95D1B74}"/>
              </a:ext>
            </a:extLst>
          </p:cNvPr>
          <p:cNvSpPr txBox="1"/>
          <p:nvPr/>
        </p:nvSpPr>
        <p:spPr>
          <a:xfrm>
            <a:off x="1475574" y="6878578"/>
            <a:ext cx="1300010" cy="307777"/>
          </a:xfrm>
          <a:prstGeom prst="rect">
            <a:avLst/>
          </a:prstGeom>
          <a:noFill/>
        </p:spPr>
        <p:txBody>
          <a:bodyPr wrap="square" rtlCol="0">
            <a:spAutoFit/>
          </a:bodyPr>
          <a:lstStyle/>
          <a:p>
            <a:r>
              <a:rPr lang="nl-NL" sz="1400" dirty="0"/>
              <a:t>Fabeltjeskrant</a:t>
            </a:r>
          </a:p>
        </p:txBody>
      </p:sp>
      <p:sp>
        <p:nvSpPr>
          <p:cNvPr id="17" name="Tekstvak 16">
            <a:extLst>
              <a:ext uri="{FF2B5EF4-FFF2-40B4-BE49-F238E27FC236}">
                <a16:creationId xmlns:a16="http://schemas.microsoft.com/office/drawing/2014/main" id="{99BB89AF-E84D-442C-3C2D-D72919E588C2}"/>
              </a:ext>
            </a:extLst>
          </p:cNvPr>
          <p:cNvSpPr txBox="1"/>
          <p:nvPr/>
        </p:nvSpPr>
        <p:spPr>
          <a:xfrm>
            <a:off x="2613746" y="6913099"/>
            <a:ext cx="1584176" cy="338554"/>
          </a:xfrm>
          <a:prstGeom prst="rect">
            <a:avLst/>
          </a:prstGeom>
          <a:noFill/>
        </p:spPr>
        <p:txBody>
          <a:bodyPr wrap="square" rtlCol="0">
            <a:spAutoFit/>
          </a:bodyPr>
          <a:lstStyle/>
          <a:p>
            <a:r>
              <a:rPr lang="nl-NL" sz="1000" b="1" dirty="0"/>
              <a:t>50 jaar</a:t>
            </a:r>
          </a:p>
          <a:p>
            <a:r>
              <a:rPr lang="nl-NL" sz="600" dirty="0"/>
              <a:t>1968-2018</a:t>
            </a:r>
          </a:p>
        </p:txBody>
      </p:sp>
      <p:sp>
        <p:nvSpPr>
          <p:cNvPr id="21" name="Tekstvak 20">
            <a:extLst>
              <a:ext uri="{FF2B5EF4-FFF2-40B4-BE49-F238E27FC236}">
                <a16:creationId xmlns:a16="http://schemas.microsoft.com/office/drawing/2014/main" id="{D4CCECCF-A1FA-C5A4-4679-5EB20D75F903}"/>
              </a:ext>
            </a:extLst>
          </p:cNvPr>
          <p:cNvSpPr txBox="1"/>
          <p:nvPr/>
        </p:nvSpPr>
        <p:spPr>
          <a:xfrm>
            <a:off x="2590946" y="4441592"/>
            <a:ext cx="4032607" cy="369332"/>
          </a:xfrm>
          <a:prstGeom prst="rect">
            <a:avLst/>
          </a:prstGeom>
          <a:noFill/>
        </p:spPr>
        <p:txBody>
          <a:bodyPr wrap="square" rtlCol="0">
            <a:spAutoFit/>
          </a:bodyPr>
          <a:lstStyle/>
          <a:p>
            <a:r>
              <a:rPr lang="nl-NL" dirty="0"/>
              <a:t>KINDERPOSTZEGELS 2018</a:t>
            </a:r>
          </a:p>
        </p:txBody>
      </p:sp>
    </p:spTree>
    <p:extLst>
      <p:ext uri="{BB962C8B-B14F-4D97-AF65-F5344CB8AC3E}">
        <p14:creationId xmlns:p14="http://schemas.microsoft.com/office/powerpoint/2010/main" val="2065792013"/>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18CFB6-A0B4-1D90-5965-08EB6FEC7E5B}"/>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42702E6E-9B9A-3230-F43D-E12177DB3186}"/>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851721E9-EE9B-DB78-6B4D-802F44B2A35E}"/>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D9B0A4AC-848D-02F1-E10F-AFEDEA9FD8AF}"/>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2019</a:t>
            </a:r>
          </a:p>
        </p:txBody>
      </p:sp>
      <p:sp>
        <p:nvSpPr>
          <p:cNvPr id="10" name="Tekstvak 9">
            <a:extLst>
              <a:ext uri="{FF2B5EF4-FFF2-40B4-BE49-F238E27FC236}">
                <a16:creationId xmlns:a16="http://schemas.microsoft.com/office/drawing/2014/main" id="{DE508B0C-1C58-AFF6-1B1F-BEAF17C7A029}"/>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2019</a:t>
            </a:r>
          </a:p>
        </p:txBody>
      </p:sp>
      <p:cxnSp>
        <p:nvCxnSpPr>
          <p:cNvPr id="12" name="Rechte verbindingslijn 11">
            <a:extLst>
              <a:ext uri="{FF2B5EF4-FFF2-40B4-BE49-F238E27FC236}">
                <a16:creationId xmlns:a16="http://schemas.microsoft.com/office/drawing/2014/main" id="{0CAFB526-0D2B-5216-BB2E-28DCF9552793}"/>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kstvak 4">
            <a:extLst>
              <a:ext uri="{FF2B5EF4-FFF2-40B4-BE49-F238E27FC236}">
                <a16:creationId xmlns:a16="http://schemas.microsoft.com/office/drawing/2014/main" id="{A9213ADD-EF66-EC88-7ABF-DE7205A63BC6}"/>
              </a:ext>
            </a:extLst>
          </p:cNvPr>
          <p:cNvSpPr txBox="1"/>
          <p:nvPr/>
        </p:nvSpPr>
        <p:spPr>
          <a:xfrm>
            <a:off x="1151545" y="2487652"/>
            <a:ext cx="5638669" cy="861774"/>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Met het thema ‘Kinderboeken’ ontwierpen </a:t>
            </a:r>
            <a:r>
              <a:rPr lang="nl-NL" sz="1000" dirty="0">
                <a:latin typeface="Times New Roman" panose="02020603050405020304" pitchFamily="18" charset="0"/>
                <a:cs typeface="Times New Roman" panose="02020603050405020304" pitchFamily="18" charset="0"/>
              </a:rPr>
              <a:t>Studio </a:t>
            </a:r>
            <a:r>
              <a:rPr lang="nl-NL" sz="1000" dirty="0" err="1">
                <a:latin typeface="Times New Roman" panose="02020603050405020304" pitchFamily="18" charset="0"/>
                <a:cs typeface="Times New Roman" panose="02020603050405020304" pitchFamily="18" charset="0"/>
              </a:rPr>
              <a:t>Henque</a:t>
            </a:r>
            <a:r>
              <a:rPr lang="nl-NL" sz="1000" dirty="0">
                <a:latin typeface="Times New Roman" panose="02020603050405020304" pitchFamily="18" charset="0"/>
                <a:cs typeface="Times New Roman" panose="02020603050405020304" pitchFamily="18" charset="0"/>
              </a:rPr>
              <a:t> en Rina van Maanen een blok met v</a:t>
            </a:r>
            <a:r>
              <a:rPr lang="nl-NL" sz="1000" kern="0" dirty="0">
                <a:solidFill>
                  <a:srgbClr val="000000"/>
                </a:solidFill>
                <a:latin typeface="Times New Roman" panose="02020603050405020304" pitchFamily="18" charset="0"/>
                <a:cs typeface="Times New Roman" panose="02020603050405020304" pitchFamily="18" charset="0"/>
              </a:rPr>
              <a:t>ijf verschillende zegels met een titel van een kinderboek. Het blok werd uitgegeven met twee keer dezelfde vijf  zegels waarbij deze in de onderste rij anders zijn verdeeld dan in de bovenste rij. Op de afbeeldingen staan de volgende boeken afgebeeld, Nieuwe avonturen van Pietje Bell, De Drieling te paard, Uit het leven van Dik Trom, Kruimeltje en de schippers van Kameleon.</a:t>
            </a:r>
            <a:endParaRPr lang="nl-NL" sz="1000" dirty="0">
              <a:latin typeface="Times New Roman" panose="02020603050405020304" pitchFamily="18" charset="0"/>
              <a:cs typeface="Times New Roman" panose="02020603050405020304" pitchFamily="18" charset="0"/>
            </a:endParaRPr>
          </a:p>
        </p:txBody>
      </p:sp>
      <p:sp>
        <p:nvSpPr>
          <p:cNvPr id="11" name="Rechthoek 10">
            <a:extLst>
              <a:ext uri="{FF2B5EF4-FFF2-40B4-BE49-F238E27FC236}">
                <a16:creationId xmlns:a16="http://schemas.microsoft.com/office/drawing/2014/main" id="{08B7E7AE-E476-955D-6F1A-7E8BDCD34BF0}"/>
              </a:ext>
            </a:extLst>
          </p:cNvPr>
          <p:cNvSpPr/>
          <p:nvPr/>
        </p:nvSpPr>
        <p:spPr>
          <a:xfrm>
            <a:off x="769461" y="4013758"/>
            <a:ext cx="6322744" cy="4500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Tekstvak 12">
            <a:extLst>
              <a:ext uri="{FF2B5EF4-FFF2-40B4-BE49-F238E27FC236}">
                <a16:creationId xmlns:a16="http://schemas.microsoft.com/office/drawing/2014/main" id="{FF979200-26A3-F527-835A-538010129EA1}"/>
              </a:ext>
            </a:extLst>
          </p:cNvPr>
          <p:cNvSpPr txBox="1"/>
          <p:nvPr/>
        </p:nvSpPr>
        <p:spPr>
          <a:xfrm>
            <a:off x="827836" y="9175104"/>
            <a:ext cx="2843989" cy="923330"/>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Studio </a:t>
            </a:r>
            <a:r>
              <a:rPr lang="nl-NL" sz="900" dirty="0" err="1">
                <a:latin typeface="Times New Roman" panose="02020603050405020304" pitchFamily="18" charset="0"/>
                <a:cs typeface="Times New Roman" panose="02020603050405020304" pitchFamily="18" charset="0"/>
              </a:rPr>
              <a:t>Henque</a:t>
            </a:r>
            <a:r>
              <a:rPr lang="nl-NL" sz="900" dirty="0">
                <a:latin typeface="Times New Roman" panose="02020603050405020304" pitchFamily="18" charset="0"/>
                <a:cs typeface="Times New Roman" panose="02020603050405020304" pitchFamily="18" charset="0"/>
              </a:rPr>
              <a:t> en Rina van Maanen</a:t>
            </a:r>
          </a:p>
          <a:p>
            <a:r>
              <a:rPr lang="nl-NL" sz="900" dirty="0">
                <a:latin typeface="Times New Roman" panose="02020603050405020304" pitchFamily="18" charset="0"/>
                <a:cs typeface="Times New Roman" panose="02020603050405020304" pitchFamily="18" charset="0"/>
              </a:rPr>
              <a:t>Drukprocedé: offset</a:t>
            </a:r>
          </a:p>
          <a:p>
            <a:r>
              <a:rPr lang="nl-NL" sz="900" dirty="0">
                <a:latin typeface="Times New Roman" panose="02020603050405020304" pitchFamily="18" charset="0"/>
                <a:cs typeface="Times New Roman" panose="02020603050405020304" pitchFamily="18" charset="0"/>
              </a:rPr>
              <a:t>Tanding: kamtanding 14 ¼ </a:t>
            </a:r>
          </a:p>
          <a:p>
            <a:r>
              <a:rPr lang="nl-NL" sz="900" dirty="0">
                <a:latin typeface="Times New Roman" panose="02020603050405020304" pitchFamily="18" charset="0"/>
                <a:cs typeface="Times New Roman" panose="02020603050405020304" pitchFamily="18" charset="0"/>
              </a:rPr>
              <a:t>Drukkerij: </a:t>
            </a:r>
            <a:r>
              <a:rPr lang="nl-NL" sz="900" dirty="0" err="1">
                <a:latin typeface="Times New Roman" panose="02020603050405020304" pitchFamily="18" charset="0"/>
                <a:cs typeface="Times New Roman" panose="02020603050405020304" pitchFamily="18" charset="0"/>
              </a:rPr>
              <a:t>Cartor</a:t>
            </a:r>
            <a:r>
              <a:rPr lang="nl-NL" sz="900" dirty="0">
                <a:latin typeface="Times New Roman" panose="02020603050405020304" pitchFamily="18" charset="0"/>
                <a:cs typeface="Times New Roman" panose="02020603050405020304" pitchFamily="18" charset="0"/>
              </a:rPr>
              <a:t> Security Printing, Frankrijk</a:t>
            </a:r>
          </a:p>
          <a:p>
            <a:r>
              <a:rPr lang="nl-NL" sz="900" dirty="0">
                <a:latin typeface="Times New Roman" panose="02020603050405020304" pitchFamily="18" charset="0"/>
                <a:cs typeface="Times New Roman" panose="02020603050405020304" pitchFamily="18" charset="0"/>
              </a:rPr>
              <a:t>Gom: synthetische gom</a:t>
            </a:r>
          </a:p>
          <a:p>
            <a:r>
              <a:rPr lang="nl-NL" sz="900" dirty="0">
                <a:latin typeface="Times New Roman" panose="02020603050405020304" pitchFamily="18" charset="0"/>
                <a:cs typeface="Times New Roman" panose="02020603050405020304" pitchFamily="18" charset="0"/>
              </a:rPr>
              <a:t>Oplage: 713.200</a:t>
            </a:r>
          </a:p>
        </p:txBody>
      </p:sp>
      <p:sp>
        <p:nvSpPr>
          <p:cNvPr id="35" name="Rechthoek 34">
            <a:extLst>
              <a:ext uri="{FF2B5EF4-FFF2-40B4-BE49-F238E27FC236}">
                <a16:creationId xmlns:a16="http://schemas.microsoft.com/office/drawing/2014/main" id="{7A372F15-4A75-C9A7-16E6-A5BFE19A3967}"/>
              </a:ext>
            </a:extLst>
          </p:cNvPr>
          <p:cNvSpPr/>
          <p:nvPr/>
        </p:nvSpPr>
        <p:spPr>
          <a:xfrm>
            <a:off x="827509" y="4625826"/>
            <a:ext cx="1224000" cy="158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6" name="Rechthoek 35">
            <a:extLst>
              <a:ext uri="{FF2B5EF4-FFF2-40B4-BE49-F238E27FC236}">
                <a16:creationId xmlns:a16="http://schemas.microsoft.com/office/drawing/2014/main" id="{2684AD33-60AF-E847-DF0E-42CFE08F9AC7}"/>
              </a:ext>
            </a:extLst>
          </p:cNvPr>
          <p:cNvSpPr/>
          <p:nvPr/>
        </p:nvSpPr>
        <p:spPr>
          <a:xfrm>
            <a:off x="2069681" y="4625826"/>
            <a:ext cx="1224000" cy="158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7" name="Rechthoek 36">
            <a:extLst>
              <a:ext uri="{FF2B5EF4-FFF2-40B4-BE49-F238E27FC236}">
                <a16:creationId xmlns:a16="http://schemas.microsoft.com/office/drawing/2014/main" id="{22A6514A-AF7B-3B6A-FEB8-D393D5C16966}"/>
              </a:ext>
            </a:extLst>
          </p:cNvPr>
          <p:cNvSpPr/>
          <p:nvPr/>
        </p:nvSpPr>
        <p:spPr>
          <a:xfrm>
            <a:off x="3311853" y="4625826"/>
            <a:ext cx="1224000" cy="158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8" name="Rechthoek 37">
            <a:extLst>
              <a:ext uri="{FF2B5EF4-FFF2-40B4-BE49-F238E27FC236}">
                <a16:creationId xmlns:a16="http://schemas.microsoft.com/office/drawing/2014/main" id="{9245959C-5DB6-AC12-57AC-BF6030A951FA}"/>
              </a:ext>
            </a:extLst>
          </p:cNvPr>
          <p:cNvSpPr/>
          <p:nvPr/>
        </p:nvSpPr>
        <p:spPr>
          <a:xfrm>
            <a:off x="4554025" y="4625826"/>
            <a:ext cx="1224000" cy="158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9" name="Rechthoek 38">
            <a:extLst>
              <a:ext uri="{FF2B5EF4-FFF2-40B4-BE49-F238E27FC236}">
                <a16:creationId xmlns:a16="http://schemas.microsoft.com/office/drawing/2014/main" id="{57985C1B-2829-3895-C1B7-CBDDAF19691F}"/>
              </a:ext>
            </a:extLst>
          </p:cNvPr>
          <p:cNvSpPr/>
          <p:nvPr/>
        </p:nvSpPr>
        <p:spPr>
          <a:xfrm>
            <a:off x="5796197" y="4625826"/>
            <a:ext cx="1224000" cy="158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40" name="Rechthoek 39">
            <a:extLst>
              <a:ext uri="{FF2B5EF4-FFF2-40B4-BE49-F238E27FC236}">
                <a16:creationId xmlns:a16="http://schemas.microsoft.com/office/drawing/2014/main" id="{3042B8B2-477C-04A7-E28F-7EC7394B0F0C}"/>
              </a:ext>
            </a:extLst>
          </p:cNvPr>
          <p:cNvSpPr/>
          <p:nvPr/>
        </p:nvSpPr>
        <p:spPr>
          <a:xfrm>
            <a:off x="827509" y="6268020"/>
            <a:ext cx="1224000" cy="158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41" name="Rechthoek 40">
            <a:extLst>
              <a:ext uri="{FF2B5EF4-FFF2-40B4-BE49-F238E27FC236}">
                <a16:creationId xmlns:a16="http://schemas.microsoft.com/office/drawing/2014/main" id="{08F3CF8D-5FC1-8C72-F528-47C70CFBC537}"/>
              </a:ext>
            </a:extLst>
          </p:cNvPr>
          <p:cNvSpPr/>
          <p:nvPr/>
        </p:nvSpPr>
        <p:spPr>
          <a:xfrm>
            <a:off x="2069681" y="6268020"/>
            <a:ext cx="1224000" cy="158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42" name="Rechthoek 41">
            <a:extLst>
              <a:ext uri="{FF2B5EF4-FFF2-40B4-BE49-F238E27FC236}">
                <a16:creationId xmlns:a16="http://schemas.microsoft.com/office/drawing/2014/main" id="{5C49C369-4A1E-5831-9E22-072C3B0FE3BB}"/>
              </a:ext>
            </a:extLst>
          </p:cNvPr>
          <p:cNvSpPr/>
          <p:nvPr/>
        </p:nvSpPr>
        <p:spPr>
          <a:xfrm>
            <a:off x="3311853" y="6268020"/>
            <a:ext cx="1224000" cy="158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43" name="Rechthoek 42">
            <a:extLst>
              <a:ext uri="{FF2B5EF4-FFF2-40B4-BE49-F238E27FC236}">
                <a16:creationId xmlns:a16="http://schemas.microsoft.com/office/drawing/2014/main" id="{BC731285-8EDA-9012-1B95-65EB7527A29A}"/>
              </a:ext>
            </a:extLst>
          </p:cNvPr>
          <p:cNvSpPr/>
          <p:nvPr/>
        </p:nvSpPr>
        <p:spPr>
          <a:xfrm>
            <a:off x="4554025" y="6268020"/>
            <a:ext cx="1224000" cy="158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44" name="Rechthoek 43">
            <a:extLst>
              <a:ext uri="{FF2B5EF4-FFF2-40B4-BE49-F238E27FC236}">
                <a16:creationId xmlns:a16="http://schemas.microsoft.com/office/drawing/2014/main" id="{DC3F5661-A507-AF55-EE77-1AB8E44F31BF}"/>
              </a:ext>
            </a:extLst>
          </p:cNvPr>
          <p:cNvSpPr/>
          <p:nvPr/>
        </p:nvSpPr>
        <p:spPr>
          <a:xfrm>
            <a:off x="5796197" y="6268020"/>
            <a:ext cx="1224000" cy="158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45" name="Tekstvak 44">
            <a:extLst>
              <a:ext uri="{FF2B5EF4-FFF2-40B4-BE49-F238E27FC236}">
                <a16:creationId xmlns:a16="http://schemas.microsoft.com/office/drawing/2014/main" id="{07030405-5A05-7F42-079B-18360CFB0748}"/>
              </a:ext>
            </a:extLst>
          </p:cNvPr>
          <p:cNvSpPr txBox="1"/>
          <p:nvPr/>
        </p:nvSpPr>
        <p:spPr>
          <a:xfrm>
            <a:off x="1151687" y="5629689"/>
            <a:ext cx="6048345"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Pietje Bell		            De Drieling		      Dik Trom		Kruimeltje		            Kameleon</a:t>
            </a:r>
          </a:p>
        </p:txBody>
      </p:sp>
      <p:sp>
        <p:nvSpPr>
          <p:cNvPr id="46" name="Tekstvak 45">
            <a:extLst>
              <a:ext uri="{FF2B5EF4-FFF2-40B4-BE49-F238E27FC236}">
                <a16:creationId xmlns:a16="http://schemas.microsoft.com/office/drawing/2014/main" id="{53CB4950-EB69-449C-EB44-926560884444}"/>
              </a:ext>
            </a:extLst>
          </p:cNvPr>
          <p:cNvSpPr txBox="1"/>
          <p:nvPr/>
        </p:nvSpPr>
        <p:spPr>
          <a:xfrm>
            <a:off x="1152198" y="7214044"/>
            <a:ext cx="5962378"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Kruimeltje		            Kameleon		      Pietje Bell		De Drieling	            Dik Trom</a:t>
            </a:r>
          </a:p>
        </p:txBody>
      </p:sp>
      <p:sp>
        <p:nvSpPr>
          <p:cNvPr id="2" name="Tekstvak 1">
            <a:extLst>
              <a:ext uri="{FF2B5EF4-FFF2-40B4-BE49-F238E27FC236}">
                <a16:creationId xmlns:a16="http://schemas.microsoft.com/office/drawing/2014/main" id="{F66D762C-F9F0-E4D1-0436-36C7DDC4E905}"/>
              </a:ext>
            </a:extLst>
          </p:cNvPr>
          <p:cNvSpPr txBox="1"/>
          <p:nvPr/>
        </p:nvSpPr>
        <p:spPr>
          <a:xfrm>
            <a:off x="5754374" y="4260778"/>
            <a:ext cx="1180329" cy="246221"/>
          </a:xfrm>
          <a:prstGeom prst="rect">
            <a:avLst/>
          </a:prstGeom>
          <a:noFill/>
        </p:spPr>
        <p:txBody>
          <a:bodyPr wrap="square" rtlCol="0">
            <a:spAutoFit/>
          </a:bodyPr>
          <a:lstStyle/>
          <a:p>
            <a:pPr algn="ctr"/>
            <a:r>
              <a:rPr lang="nl-NL" sz="600" dirty="0"/>
              <a:t>KINDERPOSTZEGELS</a:t>
            </a:r>
          </a:p>
          <a:p>
            <a:pPr algn="ctr"/>
            <a:r>
              <a:rPr lang="nl-NL" sz="400" dirty="0">
                <a:latin typeface="Bradley Hand ITC" panose="03070402050302030203" pitchFamily="66" charset="0"/>
              </a:rPr>
              <a:t>voor kinderen door kinderen</a:t>
            </a:r>
          </a:p>
        </p:txBody>
      </p:sp>
      <p:sp>
        <p:nvSpPr>
          <p:cNvPr id="3" name="Tekstvak 2">
            <a:extLst>
              <a:ext uri="{FF2B5EF4-FFF2-40B4-BE49-F238E27FC236}">
                <a16:creationId xmlns:a16="http://schemas.microsoft.com/office/drawing/2014/main" id="{91269F43-E4D9-05A5-751C-2A14D3CA0AD7}"/>
              </a:ext>
            </a:extLst>
          </p:cNvPr>
          <p:cNvSpPr txBox="1"/>
          <p:nvPr/>
        </p:nvSpPr>
        <p:spPr>
          <a:xfrm>
            <a:off x="2100444" y="4197081"/>
            <a:ext cx="4139359" cy="461665"/>
          </a:xfrm>
          <a:prstGeom prst="rect">
            <a:avLst/>
          </a:prstGeom>
          <a:noFill/>
        </p:spPr>
        <p:txBody>
          <a:bodyPr wrap="square" rtlCol="0">
            <a:spAutoFit/>
          </a:bodyPr>
          <a:lstStyle/>
          <a:p>
            <a:r>
              <a:rPr lang="nl-NL" sz="2400" dirty="0"/>
              <a:t>Kinderpostzegels 2019</a:t>
            </a:r>
          </a:p>
        </p:txBody>
      </p:sp>
    </p:spTree>
    <p:extLst>
      <p:ext uri="{BB962C8B-B14F-4D97-AF65-F5344CB8AC3E}">
        <p14:creationId xmlns:p14="http://schemas.microsoft.com/office/powerpoint/2010/main" val="154155774"/>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C0DF86-B261-170D-8B05-7AE2A707F9F1}"/>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063491B0-8F1E-67B6-9CA8-B76A4E897B8F}"/>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D4FEF073-FC13-A8F1-0C7B-2FEA62DFA0B5}"/>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6D142F0E-DE10-60A6-AA6F-DEA2E283EFDE}"/>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2020</a:t>
            </a:r>
          </a:p>
        </p:txBody>
      </p:sp>
      <p:sp>
        <p:nvSpPr>
          <p:cNvPr id="10" name="Tekstvak 9">
            <a:extLst>
              <a:ext uri="{FF2B5EF4-FFF2-40B4-BE49-F238E27FC236}">
                <a16:creationId xmlns:a16="http://schemas.microsoft.com/office/drawing/2014/main" id="{DAF6EC44-513A-5CF0-873F-CDD08C399A07}"/>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2020</a:t>
            </a:r>
          </a:p>
        </p:txBody>
      </p:sp>
      <p:cxnSp>
        <p:nvCxnSpPr>
          <p:cNvPr id="12" name="Rechte verbindingslijn 11">
            <a:extLst>
              <a:ext uri="{FF2B5EF4-FFF2-40B4-BE49-F238E27FC236}">
                <a16:creationId xmlns:a16="http://schemas.microsoft.com/office/drawing/2014/main" id="{E0ED460E-372B-CBAC-9BC4-E42119302E32}"/>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kstvak 4">
            <a:extLst>
              <a:ext uri="{FF2B5EF4-FFF2-40B4-BE49-F238E27FC236}">
                <a16:creationId xmlns:a16="http://schemas.microsoft.com/office/drawing/2014/main" id="{70D79D21-CB8C-FB7D-8AB1-EA5FC9507D95}"/>
              </a:ext>
            </a:extLst>
          </p:cNvPr>
          <p:cNvSpPr txBox="1"/>
          <p:nvPr/>
        </p:nvSpPr>
        <p:spPr>
          <a:xfrm>
            <a:off x="1151545" y="2487652"/>
            <a:ext cx="5638669" cy="553998"/>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Opnieuw iets te vieren! Nijntje 65 jaar. Dick Bruna maakte er een vel voor met vijf zegels met daarop Nijntje met pa en ma in de auto, tante </a:t>
            </a:r>
            <a:r>
              <a:rPr lang="nl-NL" sz="1000" kern="0" dirty="0" err="1">
                <a:solidFill>
                  <a:srgbClr val="000000"/>
                </a:solidFill>
                <a:latin typeface="Times New Roman" panose="02020603050405020304" pitchFamily="18" charset="0"/>
                <a:cs typeface="Times New Roman" panose="02020603050405020304" pitchFamily="18" charset="0"/>
              </a:rPr>
              <a:t>Trijn</a:t>
            </a:r>
            <a:r>
              <a:rPr lang="nl-NL" sz="1000" kern="0" dirty="0">
                <a:solidFill>
                  <a:srgbClr val="000000"/>
                </a:solidFill>
                <a:latin typeface="Times New Roman" panose="02020603050405020304" pitchFamily="18" charset="0"/>
                <a:cs typeface="Times New Roman" panose="02020603050405020304" pitchFamily="18" charset="0"/>
              </a:rPr>
              <a:t> met limonade, Boris en Barbera, Betje big en knorretje en de grote zegel Nijntje met verjaardagstaart. </a:t>
            </a:r>
            <a:endParaRPr lang="nl-NL" sz="1000" dirty="0">
              <a:latin typeface="Times New Roman" panose="02020603050405020304" pitchFamily="18" charset="0"/>
              <a:cs typeface="Times New Roman" panose="02020603050405020304" pitchFamily="18" charset="0"/>
            </a:endParaRPr>
          </a:p>
        </p:txBody>
      </p:sp>
      <p:sp>
        <p:nvSpPr>
          <p:cNvPr id="11" name="Rechthoek 10">
            <a:extLst>
              <a:ext uri="{FF2B5EF4-FFF2-40B4-BE49-F238E27FC236}">
                <a16:creationId xmlns:a16="http://schemas.microsoft.com/office/drawing/2014/main" id="{A49D5C54-BD15-6377-84B7-E1F1E16C882B}"/>
              </a:ext>
            </a:extLst>
          </p:cNvPr>
          <p:cNvSpPr/>
          <p:nvPr/>
        </p:nvSpPr>
        <p:spPr>
          <a:xfrm>
            <a:off x="1223553" y="4410118"/>
            <a:ext cx="5364000" cy="2916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Tekstvak 12">
            <a:extLst>
              <a:ext uri="{FF2B5EF4-FFF2-40B4-BE49-F238E27FC236}">
                <a16:creationId xmlns:a16="http://schemas.microsoft.com/office/drawing/2014/main" id="{E6DE583E-8B2A-293D-EEDA-EDF24D0800D7}"/>
              </a:ext>
            </a:extLst>
          </p:cNvPr>
          <p:cNvSpPr txBox="1"/>
          <p:nvPr/>
        </p:nvSpPr>
        <p:spPr>
          <a:xfrm>
            <a:off x="827836" y="9175104"/>
            <a:ext cx="2843989" cy="923330"/>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Dick Bruna</a:t>
            </a:r>
          </a:p>
          <a:p>
            <a:r>
              <a:rPr lang="nl-NL" sz="900" dirty="0">
                <a:latin typeface="Times New Roman" panose="02020603050405020304" pitchFamily="18" charset="0"/>
                <a:cs typeface="Times New Roman" panose="02020603050405020304" pitchFamily="18" charset="0"/>
              </a:rPr>
              <a:t>Drukprocedé: offset</a:t>
            </a:r>
          </a:p>
          <a:p>
            <a:r>
              <a:rPr lang="nl-NL" sz="900" dirty="0">
                <a:latin typeface="Times New Roman" panose="02020603050405020304" pitchFamily="18" charset="0"/>
                <a:cs typeface="Times New Roman" panose="02020603050405020304" pitchFamily="18" charset="0"/>
              </a:rPr>
              <a:t>Tanding:  kamtanding 13 ½ : 13</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Gom: synthetische gom</a:t>
            </a:r>
          </a:p>
          <a:p>
            <a:r>
              <a:rPr lang="nl-NL" sz="900" dirty="0">
                <a:latin typeface="Times New Roman" panose="02020603050405020304" pitchFamily="18" charset="0"/>
                <a:cs typeface="Times New Roman" panose="02020603050405020304" pitchFamily="18" charset="0"/>
              </a:rPr>
              <a:t>Oplage: 1.451.000</a:t>
            </a:r>
          </a:p>
        </p:txBody>
      </p:sp>
      <p:sp>
        <p:nvSpPr>
          <p:cNvPr id="15" name="Rechthoek 14">
            <a:extLst>
              <a:ext uri="{FF2B5EF4-FFF2-40B4-BE49-F238E27FC236}">
                <a16:creationId xmlns:a16="http://schemas.microsoft.com/office/drawing/2014/main" id="{5F4700F4-050D-E17E-9CD7-31A14C572EFF}"/>
              </a:ext>
            </a:extLst>
          </p:cNvPr>
          <p:cNvSpPr/>
          <p:nvPr/>
        </p:nvSpPr>
        <p:spPr>
          <a:xfrm rot="16200000">
            <a:off x="3365833" y="565207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BF9A1221-A773-7FC6-5F20-B6AB623DF5C3}"/>
              </a:ext>
            </a:extLst>
          </p:cNvPr>
          <p:cNvSpPr/>
          <p:nvPr/>
        </p:nvSpPr>
        <p:spPr>
          <a:xfrm rot="16200000">
            <a:off x="1889606" y="565207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B2C333B2-DD51-7D5C-EA9E-B21AF7D3C1E0}"/>
              </a:ext>
            </a:extLst>
          </p:cNvPr>
          <p:cNvSpPr/>
          <p:nvPr/>
        </p:nvSpPr>
        <p:spPr>
          <a:xfrm rot="16200000">
            <a:off x="4392102" y="5129855"/>
            <a:ext cx="19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3FF985E0-028C-2A41-C2A9-DB57CBC96137}"/>
              </a:ext>
            </a:extLst>
          </p:cNvPr>
          <p:cNvSpPr/>
          <p:nvPr/>
        </p:nvSpPr>
        <p:spPr>
          <a:xfrm rot="16200000">
            <a:off x="3365834" y="457195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32741584-D36F-6FA9-5E7D-7A0423FEA686}"/>
              </a:ext>
            </a:extLst>
          </p:cNvPr>
          <p:cNvSpPr/>
          <p:nvPr/>
        </p:nvSpPr>
        <p:spPr>
          <a:xfrm rot="16200000">
            <a:off x="1889607" y="457195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Tekstvak 19">
            <a:extLst>
              <a:ext uri="{FF2B5EF4-FFF2-40B4-BE49-F238E27FC236}">
                <a16:creationId xmlns:a16="http://schemas.microsoft.com/office/drawing/2014/main" id="{98D09272-B827-17F3-1A80-B5BE5AE94F3D}"/>
              </a:ext>
            </a:extLst>
          </p:cNvPr>
          <p:cNvSpPr txBox="1"/>
          <p:nvPr/>
        </p:nvSpPr>
        <p:spPr>
          <a:xfrm>
            <a:off x="2051645" y="5346600"/>
            <a:ext cx="4428492"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groene zegel		    rode zegel		           gele zegel</a:t>
            </a:r>
          </a:p>
        </p:txBody>
      </p:sp>
      <p:sp>
        <p:nvSpPr>
          <p:cNvPr id="21" name="Tekstvak 20">
            <a:extLst>
              <a:ext uri="{FF2B5EF4-FFF2-40B4-BE49-F238E27FC236}">
                <a16:creationId xmlns:a16="http://schemas.microsoft.com/office/drawing/2014/main" id="{DA114B77-6B6C-1316-288C-9A5604299245}"/>
              </a:ext>
            </a:extLst>
          </p:cNvPr>
          <p:cNvSpPr txBox="1"/>
          <p:nvPr/>
        </p:nvSpPr>
        <p:spPr>
          <a:xfrm>
            <a:off x="2123653" y="6318708"/>
            <a:ext cx="2304417"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gele zegel			    witte zegel</a:t>
            </a:r>
          </a:p>
        </p:txBody>
      </p:sp>
      <p:sp>
        <p:nvSpPr>
          <p:cNvPr id="2" name="Tekstvak 1">
            <a:extLst>
              <a:ext uri="{FF2B5EF4-FFF2-40B4-BE49-F238E27FC236}">
                <a16:creationId xmlns:a16="http://schemas.microsoft.com/office/drawing/2014/main" id="{6F31FF56-7BF9-114E-0F7E-32F69A2A4923}"/>
              </a:ext>
            </a:extLst>
          </p:cNvPr>
          <p:cNvSpPr txBox="1"/>
          <p:nvPr/>
        </p:nvSpPr>
        <p:spPr>
          <a:xfrm>
            <a:off x="5623844" y="4559625"/>
            <a:ext cx="1180329" cy="246221"/>
          </a:xfrm>
          <a:prstGeom prst="rect">
            <a:avLst/>
          </a:prstGeom>
          <a:noFill/>
        </p:spPr>
        <p:txBody>
          <a:bodyPr wrap="square" rtlCol="0">
            <a:spAutoFit/>
          </a:bodyPr>
          <a:lstStyle/>
          <a:p>
            <a:pPr algn="ctr"/>
            <a:r>
              <a:rPr lang="nl-NL" sz="600" dirty="0"/>
              <a:t>KINDERPOSTZEGELS</a:t>
            </a:r>
          </a:p>
          <a:p>
            <a:pPr algn="ctr"/>
            <a:r>
              <a:rPr lang="nl-NL" sz="400" dirty="0">
                <a:latin typeface="Bradley Hand ITC" panose="03070402050302030203" pitchFamily="66" charset="0"/>
              </a:rPr>
              <a:t>voor kinderen door kinderen</a:t>
            </a:r>
          </a:p>
        </p:txBody>
      </p:sp>
      <p:sp>
        <p:nvSpPr>
          <p:cNvPr id="8" name="Tekstvak 7">
            <a:extLst>
              <a:ext uri="{FF2B5EF4-FFF2-40B4-BE49-F238E27FC236}">
                <a16:creationId xmlns:a16="http://schemas.microsoft.com/office/drawing/2014/main" id="{450B1BCB-E2C5-62DB-B386-2F9714C2C535}"/>
              </a:ext>
            </a:extLst>
          </p:cNvPr>
          <p:cNvSpPr txBox="1"/>
          <p:nvPr/>
        </p:nvSpPr>
        <p:spPr>
          <a:xfrm>
            <a:off x="2519706" y="4449119"/>
            <a:ext cx="3564396" cy="338554"/>
          </a:xfrm>
          <a:prstGeom prst="rect">
            <a:avLst/>
          </a:prstGeom>
          <a:noFill/>
        </p:spPr>
        <p:txBody>
          <a:bodyPr wrap="square" rtlCol="0">
            <a:spAutoFit/>
          </a:bodyPr>
          <a:lstStyle/>
          <a:p>
            <a:r>
              <a:rPr lang="nl-NL" sz="1600" dirty="0">
                <a:latin typeface="Georgia Pro Cond Black" panose="020F0502020204030204" pitchFamily="18" charset="0"/>
                <a:cs typeface="Times New Roman" panose="02020603050405020304" pitchFamily="18" charset="0"/>
              </a:rPr>
              <a:t>Kinderpostzegels 2020</a:t>
            </a:r>
          </a:p>
        </p:txBody>
      </p:sp>
      <p:sp>
        <p:nvSpPr>
          <p:cNvPr id="9" name="Tekstvak 8">
            <a:extLst>
              <a:ext uri="{FF2B5EF4-FFF2-40B4-BE49-F238E27FC236}">
                <a16:creationId xmlns:a16="http://schemas.microsoft.com/office/drawing/2014/main" id="{DBC55F65-3107-EE78-48CE-FE21A26989AD}"/>
              </a:ext>
            </a:extLst>
          </p:cNvPr>
          <p:cNvSpPr txBox="1"/>
          <p:nvPr/>
        </p:nvSpPr>
        <p:spPr>
          <a:xfrm>
            <a:off x="1619597" y="6894078"/>
            <a:ext cx="3564396" cy="338554"/>
          </a:xfrm>
          <a:prstGeom prst="rect">
            <a:avLst/>
          </a:prstGeom>
          <a:noFill/>
        </p:spPr>
        <p:txBody>
          <a:bodyPr wrap="square" rtlCol="0">
            <a:spAutoFit/>
          </a:bodyPr>
          <a:lstStyle/>
          <a:p>
            <a:r>
              <a:rPr lang="nl-NL" sz="1600" dirty="0" err="1">
                <a:latin typeface="Georgia Pro Cond Black" panose="020F0502020204030204" pitchFamily="18" charset="0"/>
                <a:cs typeface="Times New Roman" panose="02020603050405020304" pitchFamily="18" charset="0"/>
              </a:rPr>
              <a:t>nijntje</a:t>
            </a:r>
            <a:r>
              <a:rPr lang="nl-NL" sz="1600" dirty="0">
                <a:latin typeface="Georgia Pro Cond Black" panose="020F0502020204030204" pitchFamily="18" charset="0"/>
                <a:cs typeface="Times New Roman" panose="02020603050405020304" pitchFamily="18" charset="0"/>
              </a:rPr>
              <a:t> 65 jaar</a:t>
            </a:r>
          </a:p>
        </p:txBody>
      </p:sp>
    </p:spTree>
    <p:extLst>
      <p:ext uri="{BB962C8B-B14F-4D97-AF65-F5344CB8AC3E}">
        <p14:creationId xmlns:p14="http://schemas.microsoft.com/office/powerpoint/2010/main" val="2617146775"/>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58DCE8-08C5-3EF4-0FBD-A86D69E8CBB1}"/>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0E7C8BA0-09B7-422F-3823-D312728013DC}"/>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65755C1C-64CA-3878-FF43-8BC0DA95549A}"/>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F018662F-630F-C44B-CD1B-9D627D0D60BE}"/>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2021</a:t>
            </a:r>
          </a:p>
        </p:txBody>
      </p:sp>
      <p:sp>
        <p:nvSpPr>
          <p:cNvPr id="10" name="Tekstvak 9">
            <a:extLst>
              <a:ext uri="{FF2B5EF4-FFF2-40B4-BE49-F238E27FC236}">
                <a16:creationId xmlns:a16="http://schemas.microsoft.com/office/drawing/2014/main" id="{88470A73-635A-A02D-3BC2-16FDFF4F9FC5}"/>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2021</a:t>
            </a:r>
          </a:p>
        </p:txBody>
      </p:sp>
      <p:cxnSp>
        <p:nvCxnSpPr>
          <p:cNvPr id="12" name="Rechte verbindingslijn 11">
            <a:extLst>
              <a:ext uri="{FF2B5EF4-FFF2-40B4-BE49-F238E27FC236}">
                <a16:creationId xmlns:a16="http://schemas.microsoft.com/office/drawing/2014/main" id="{0341F2DD-27B8-346C-47B8-40C9E7548410}"/>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kstvak 4">
            <a:extLst>
              <a:ext uri="{FF2B5EF4-FFF2-40B4-BE49-F238E27FC236}">
                <a16:creationId xmlns:a16="http://schemas.microsoft.com/office/drawing/2014/main" id="{453C843C-9733-EA8C-BCF8-F786F34153C6}"/>
              </a:ext>
            </a:extLst>
          </p:cNvPr>
          <p:cNvSpPr txBox="1"/>
          <p:nvPr/>
        </p:nvSpPr>
        <p:spPr>
          <a:xfrm>
            <a:off x="1151545" y="2487652"/>
            <a:ext cx="5638669" cy="553998"/>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En weer is het feest! Tom Poes  80 jaar. Tim Artz en </a:t>
            </a:r>
            <a:r>
              <a:rPr lang="nl-NL" sz="1000" kern="0" dirty="0" err="1">
                <a:solidFill>
                  <a:srgbClr val="000000"/>
                </a:solidFill>
                <a:latin typeface="Times New Roman" panose="02020603050405020304" pitchFamily="18" charset="0"/>
                <a:cs typeface="Times New Roman" panose="02020603050405020304" pitchFamily="18" charset="0"/>
              </a:rPr>
              <a:t>Ubald</a:t>
            </a:r>
            <a:r>
              <a:rPr lang="nl-NL" sz="1000" kern="0" dirty="0">
                <a:solidFill>
                  <a:srgbClr val="000000"/>
                </a:solidFill>
                <a:latin typeface="Times New Roman" panose="02020603050405020304" pitchFamily="18" charset="0"/>
                <a:cs typeface="Times New Roman" panose="02020603050405020304" pitchFamily="18" charset="0"/>
              </a:rPr>
              <a:t> </a:t>
            </a:r>
            <a:r>
              <a:rPr lang="nl-NL" sz="1000" kern="0" dirty="0" err="1">
                <a:solidFill>
                  <a:srgbClr val="000000"/>
                </a:solidFill>
                <a:latin typeface="Times New Roman" panose="02020603050405020304" pitchFamily="18" charset="0"/>
                <a:cs typeface="Times New Roman" panose="02020603050405020304" pitchFamily="18" charset="0"/>
              </a:rPr>
              <a:t>Seveke</a:t>
            </a:r>
            <a:r>
              <a:rPr lang="nl-NL" sz="1000" kern="0" dirty="0">
                <a:solidFill>
                  <a:srgbClr val="000000"/>
                </a:solidFill>
                <a:latin typeface="Times New Roman" panose="02020603050405020304" pitchFamily="18" charset="0"/>
                <a:cs typeface="Times New Roman" panose="02020603050405020304" pitchFamily="18" charset="0"/>
              </a:rPr>
              <a:t> ontwierpen een blok met vijf zegels met afbeeldingen van figuren uit de serie van Tom poes. We zien de Markies van </a:t>
            </a:r>
            <a:r>
              <a:rPr lang="nl-NL" sz="1000" kern="0" dirty="0" err="1">
                <a:solidFill>
                  <a:srgbClr val="000000"/>
                </a:solidFill>
                <a:latin typeface="Times New Roman" panose="02020603050405020304" pitchFamily="18" charset="0"/>
                <a:cs typeface="Times New Roman" panose="02020603050405020304" pitchFamily="18" charset="0"/>
              </a:rPr>
              <a:t>Canteclaer</a:t>
            </a:r>
            <a:r>
              <a:rPr lang="nl-NL" sz="1000" kern="0" dirty="0">
                <a:solidFill>
                  <a:srgbClr val="000000"/>
                </a:solidFill>
                <a:latin typeface="Times New Roman" panose="02020603050405020304" pitchFamily="18" charset="0"/>
                <a:cs typeface="Times New Roman" panose="02020603050405020304" pitchFamily="18" charset="0"/>
              </a:rPr>
              <a:t>, Tom Poes en heer Olivier B. Bommel (grote zegel), de bediende Joost, </a:t>
            </a:r>
            <a:r>
              <a:rPr lang="nl-NL" sz="1000" kern="0" dirty="0" err="1">
                <a:solidFill>
                  <a:srgbClr val="000000"/>
                </a:solidFill>
                <a:latin typeface="Times New Roman" panose="02020603050405020304" pitchFamily="18" charset="0"/>
                <a:cs typeface="Times New Roman" panose="02020603050405020304" pitchFamily="18" charset="0"/>
              </a:rPr>
              <a:t>Doddeltje</a:t>
            </a:r>
            <a:r>
              <a:rPr lang="nl-NL" sz="1000" kern="0" dirty="0">
                <a:solidFill>
                  <a:srgbClr val="000000"/>
                </a:solidFill>
                <a:latin typeface="Times New Roman" panose="02020603050405020304" pitchFamily="18" charset="0"/>
                <a:cs typeface="Times New Roman" panose="02020603050405020304" pitchFamily="18" charset="0"/>
              </a:rPr>
              <a:t> en tot slot Wammes Waggel.</a:t>
            </a:r>
            <a:endParaRPr lang="nl-NL" sz="1000" dirty="0">
              <a:latin typeface="Times New Roman" panose="02020603050405020304" pitchFamily="18" charset="0"/>
              <a:cs typeface="Times New Roman" panose="02020603050405020304" pitchFamily="18" charset="0"/>
            </a:endParaRPr>
          </a:p>
        </p:txBody>
      </p:sp>
      <p:sp>
        <p:nvSpPr>
          <p:cNvPr id="11" name="Rechthoek 10">
            <a:extLst>
              <a:ext uri="{FF2B5EF4-FFF2-40B4-BE49-F238E27FC236}">
                <a16:creationId xmlns:a16="http://schemas.microsoft.com/office/drawing/2014/main" id="{83AFEC9D-74CB-42DC-DF31-71F94415CD3A}"/>
              </a:ext>
            </a:extLst>
          </p:cNvPr>
          <p:cNvSpPr/>
          <p:nvPr/>
        </p:nvSpPr>
        <p:spPr>
          <a:xfrm>
            <a:off x="1223553" y="4410118"/>
            <a:ext cx="5364000" cy="2916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Tekstvak 12">
            <a:extLst>
              <a:ext uri="{FF2B5EF4-FFF2-40B4-BE49-F238E27FC236}">
                <a16:creationId xmlns:a16="http://schemas.microsoft.com/office/drawing/2014/main" id="{47693EE4-1DF7-D3A5-A3AD-44C7D1BD1F5E}"/>
              </a:ext>
            </a:extLst>
          </p:cNvPr>
          <p:cNvSpPr txBox="1"/>
          <p:nvPr/>
        </p:nvSpPr>
        <p:spPr>
          <a:xfrm>
            <a:off x="827836" y="9175104"/>
            <a:ext cx="2843989" cy="923330"/>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Tim Artz en </a:t>
            </a:r>
            <a:r>
              <a:rPr lang="nl-NL" sz="900" dirty="0" err="1">
                <a:latin typeface="Times New Roman" panose="02020603050405020304" pitchFamily="18" charset="0"/>
                <a:cs typeface="Times New Roman" panose="02020603050405020304" pitchFamily="18" charset="0"/>
              </a:rPr>
              <a:t>Ubald</a:t>
            </a:r>
            <a:r>
              <a:rPr lang="nl-NL" sz="900" dirty="0">
                <a:latin typeface="Times New Roman" panose="02020603050405020304" pitchFamily="18" charset="0"/>
                <a:cs typeface="Times New Roman" panose="02020603050405020304" pitchFamily="18" charset="0"/>
              </a:rPr>
              <a:t> </a:t>
            </a:r>
            <a:r>
              <a:rPr lang="nl-NL" sz="900" dirty="0" err="1">
                <a:latin typeface="Times New Roman" panose="02020603050405020304" pitchFamily="18" charset="0"/>
                <a:cs typeface="Times New Roman" panose="02020603050405020304" pitchFamily="18" charset="0"/>
              </a:rPr>
              <a:t>Seveke</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offset</a:t>
            </a:r>
          </a:p>
          <a:p>
            <a:r>
              <a:rPr lang="nl-NL" sz="900" dirty="0">
                <a:latin typeface="Times New Roman" panose="02020603050405020304" pitchFamily="18" charset="0"/>
                <a:cs typeface="Times New Roman" panose="02020603050405020304" pitchFamily="18" charset="0"/>
              </a:rPr>
              <a:t>Tanding: kamtanding 14 ¼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fosforescerend</a:t>
            </a:r>
          </a:p>
          <a:p>
            <a:r>
              <a:rPr lang="nl-NL" sz="900" dirty="0">
                <a:latin typeface="Times New Roman" panose="02020603050405020304" pitchFamily="18" charset="0"/>
                <a:cs typeface="Times New Roman" panose="02020603050405020304" pitchFamily="18" charset="0"/>
              </a:rPr>
              <a:t>Oplage: 1.232.000</a:t>
            </a:r>
          </a:p>
        </p:txBody>
      </p:sp>
      <p:sp>
        <p:nvSpPr>
          <p:cNvPr id="14" name="Rechthoek 13">
            <a:extLst>
              <a:ext uri="{FF2B5EF4-FFF2-40B4-BE49-F238E27FC236}">
                <a16:creationId xmlns:a16="http://schemas.microsoft.com/office/drawing/2014/main" id="{630ED78E-1219-EECD-E118-4CF3DC0C27E7}"/>
              </a:ext>
            </a:extLst>
          </p:cNvPr>
          <p:cNvSpPr/>
          <p:nvPr/>
        </p:nvSpPr>
        <p:spPr>
          <a:xfrm rot="16200000">
            <a:off x="4842101" y="565207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B5330B44-F594-0055-B5CC-D5E19E2B4AA6}"/>
              </a:ext>
            </a:extLst>
          </p:cNvPr>
          <p:cNvSpPr/>
          <p:nvPr/>
        </p:nvSpPr>
        <p:spPr>
          <a:xfrm rot="16200000">
            <a:off x="1889606" y="56520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ECF93595-4DA2-FE9C-544E-413ECDE8BDEB}"/>
              </a:ext>
            </a:extLst>
          </p:cNvPr>
          <p:cNvSpPr/>
          <p:nvPr/>
        </p:nvSpPr>
        <p:spPr>
          <a:xfrm rot="16200000">
            <a:off x="4842102" y="457195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930751EB-C5D3-4558-F255-180C156F2A42}"/>
              </a:ext>
            </a:extLst>
          </p:cNvPr>
          <p:cNvSpPr/>
          <p:nvPr/>
        </p:nvSpPr>
        <p:spPr>
          <a:xfrm rot="16200000">
            <a:off x="1889607" y="457195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Tekstvak 20">
            <a:extLst>
              <a:ext uri="{FF2B5EF4-FFF2-40B4-BE49-F238E27FC236}">
                <a16:creationId xmlns:a16="http://schemas.microsoft.com/office/drawing/2014/main" id="{F3059CB9-2626-F7E4-3BE0-C000EE30BF66}"/>
              </a:ext>
            </a:extLst>
          </p:cNvPr>
          <p:cNvSpPr txBox="1"/>
          <p:nvPr/>
        </p:nvSpPr>
        <p:spPr>
          <a:xfrm>
            <a:off x="2195545" y="6318707"/>
            <a:ext cx="3744532" cy="215444"/>
          </a:xfrm>
          <a:prstGeom prst="rect">
            <a:avLst/>
          </a:prstGeom>
          <a:noFill/>
        </p:spPr>
        <p:txBody>
          <a:bodyPr wrap="square" rtlCol="0">
            <a:spAutoFit/>
          </a:bodyPr>
          <a:lstStyle/>
          <a:p>
            <a:r>
              <a:rPr lang="nl-NL" sz="800" dirty="0" err="1">
                <a:latin typeface="Times New Roman" panose="02020603050405020304" pitchFamily="18" charset="0"/>
                <a:cs typeface="Times New Roman" panose="02020603050405020304" pitchFamily="18" charset="0"/>
              </a:rPr>
              <a:t>Doddeltje</a:t>
            </a:r>
            <a:r>
              <a:rPr lang="nl-NL" sz="800" dirty="0">
                <a:latin typeface="Times New Roman" panose="02020603050405020304" pitchFamily="18" charset="0"/>
                <a:cs typeface="Times New Roman" panose="02020603050405020304" pitchFamily="18" charset="0"/>
              </a:rPr>
              <a:t>						   Wammes Waggel</a:t>
            </a:r>
          </a:p>
        </p:txBody>
      </p:sp>
      <p:sp>
        <p:nvSpPr>
          <p:cNvPr id="2" name="Tekstvak 1">
            <a:extLst>
              <a:ext uri="{FF2B5EF4-FFF2-40B4-BE49-F238E27FC236}">
                <a16:creationId xmlns:a16="http://schemas.microsoft.com/office/drawing/2014/main" id="{9E8C1A6B-F8C7-4338-FA55-AAE58084DC81}"/>
              </a:ext>
            </a:extLst>
          </p:cNvPr>
          <p:cNvSpPr txBox="1"/>
          <p:nvPr/>
        </p:nvSpPr>
        <p:spPr>
          <a:xfrm>
            <a:off x="5623844" y="4517814"/>
            <a:ext cx="1180329" cy="246221"/>
          </a:xfrm>
          <a:prstGeom prst="rect">
            <a:avLst/>
          </a:prstGeom>
          <a:noFill/>
        </p:spPr>
        <p:txBody>
          <a:bodyPr wrap="square" rtlCol="0">
            <a:spAutoFit/>
          </a:bodyPr>
          <a:lstStyle/>
          <a:p>
            <a:pPr algn="ctr"/>
            <a:r>
              <a:rPr lang="nl-NL" sz="600" dirty="0"/>
              <a:t>KINDERPOSTZEGELS</a:t>
            </a:r>
          </a:p>
          <a:p>
            <a:pPr algn="ctr"/>
            <a:r>
              <a:rPr lang="nl-NL" sz="400" dirty="0">
                <a:latin typeface="Bradley Hand ITC" panose="03070402050302030203" pitchFamily="66" charset="0"/>
              </a:rPr>
              <a:t>voor kinderen door kinderen</a:t>
            </a:r>
          </a:p>
        </p:txBody>
      </p:sp>
      <p:sp>
        <p:nvSpPr>
          <p:cNvPr id="8" name="Rechthoek 7">
            <a:extLst>
              <a:ext uri="{FF2B5EF4-FFF2-40B4-BE49-F238E27FC236}">
                <a16:creationId xmlns:a16="http://schemas.microsoft.com/office/drawing/2014/main" id="{5102B23D-5F4F-C0CC-B25E-6070533BB370}"/>
              </a:ext>
            </a:extLst>
          </p:cNvPr>
          <p:cNvSpPr/>
          <p:nvPr/>
        </p:nvSpPr>
        <p:spPr>
          <a:xfrm rot="16200000">
            <a:off x="2915769" y="5129855"/>
            <a:ext cx="19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Tekstvak 19">
            <a:extLst>
              <a:ext uri="{FF2B5EF4-FFF2-40B4-BE49-F238E27FC236}">
                <a16:creationId xmlns:a16="http://schemas.microsoft.com/office/drawing/2014/main" id="{FF0952F4-7A96-CF8A-1247-958FA4A9BE43}"/>
              </a:ext>
            </a:extLst>
          </p:cNvPr>
          <p:cNvSpPr txBox="1"/>
          <p:nvPr/>
        </p:nvSpPr>
        <p:spPr>
          <a:xfrm>
            <a:off x="2195545" y="5346599"/>
            <a:ext cx="3816540" cy="33855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Markies			   Heer Bommel		bediende Joost</a:t>
            </a:r>
          </a:p>
          <a:p>
            <a:r>
              <a:rPr lang="nl-NL" sz="800" dirty="0">
                <a:latin typeface="Times New Roman" panose="02020603050405020304" pitchFamily="18" charset="0"/>
                <a:cs typeface="Times New Roman" panose="02020603050405020304" pitchFamily="18" charset="0"/>
              </a:rPr>
              <a:t>			   en Tom Poes</a:t>
            </a:r>
          </a:p>
        </p:txBody>
      </p:sp>
      <p:sp>
        <p:nvSpPr>
          <p:cNvPr id="9" name="Tekstvak 8">
            <a:extLst>
              <a:ext uri="{FF2B5EF4-FFF2-40B4-BE49-F238E27FC236}">
                <a16:creationId xmlns:a16="http://schemas.microsoft.com/office/drawing/2014/main" id="{341D374F-6248-D71E-A9A2-682B9D024F96}"/>
              </a:ext>
            </a:extLst>
          </p:cNvPr>
          <p:cNvSpPr txBox="1"/>
          <p:nvPr/>
        </p:nvSpPr>
        <p:spPr>
          <a:xfrm>
            <a:off x="1691605" y="4448207"/>
            <a:ext cx="4392496" cy="369332"/>
          </a:xfrm>
          <a:prstGeom prst="rect">
            <a:avLst/>
          </a:prstGeom>
          <a:noFill/>
        </p:spPr>
        <p:txBody>
          <a:bodyPr wrap="square" rtlCol="0">
            <a:spAutoFit/>
          </a:bodyPr>
          <a:lstStyle/>
          <a:p>
            <a:pPr algn="ctr"/>
            <a:r>
              <a:rPr lang="nl-NL" b="1" dirty="0">
                <a:latin typeface="Arial Rounded MT Bold" panose="020F0704030504030204" pitchFamily="34" charset="0"/>
              </a:rPr>
              <a:t>KINDERPOSTZEGELS 2021</a:t>
            </a:r>
          </a:p>
        </p:txBody>
      </p:sp>
    </p:spTree>
    <p:extLst>
      <p:ext uri="{BB962C8B-B14F-4D97-AF65-F5344CB8AC3E}">
        <p14:creationId xmlns:p14="http://schemas.microsoft.com/office/powerpoint/2010/main" val="4150579668"/>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E6D40B-08F3-3A16-4799-1E7084FD911A}"/>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7A15A5BB-DE2C-7661-5A2B-E549CE5DAC67}"/>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B0993ABF-1AB6-24C5-EA43-62B49ED3036E}"/>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F783E765-6C51-EFA9-99CB-4AEB81A52504}"/>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2022</a:t>
            </a:r>
          </a:p>
        </p:txBody>
      </p:sp>
      <p:sp>
        <p:nvSpPr>
          <p:cNvPr id="10" name="Tekstvak 9">
            <a:extLst>
              <a:ext uri="{FF2B5EF4-FFF2-40B4-BE49-F238E27FC236}">
                <a16:creationId xmlns:a16="http://schemas.microsoft.com/office/drawing/2014/main" id="{BDA52652-50CE-D692-6334-3A0786E10DC8}"/>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2022</a:t>
            </a:r>
          </a:p>
        </p:txBody>
      </p:sp>
      <p:cxnSp>
        <p:nvCxnSpPr>
          <p:cNvPr id="12" name="Rechte verbindingslijn 11">
            <a:extLst>
              <a:ext uri="{FF2B5EF4-FFF2-40B4-BE49-F238E27FC236}">
                <a16:creationId xmlns:a16="http://schemas.microsoft.com/office/drawing/2014/main" id="{7FABA73D-CAC0-B1D8-D747-5929014BF551}"/>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kstvak 4">
            <a:extLst>
              <a:ext uri="{FF2B5EF4-FFF2-40B4-BE49-F238E27FC236}">
                <a16:creationId xmlns:a16="http://schemas.microsoft.com/office/drawing/2014/main" id="{52B6FCD8-BADA-C354-8BCB-A4A9F3C41C1F}"/>
              </a:ext>
            </a:extLst>
          </p:cNvPr>
          <p:cNvSpPr txBox="1"/>
          <p:nvPr/>
        </p:nvSpPr>
        <p:spPr>
          <a:xfrm>
            <a:off x="1151545" y="2487652"/>
            <a:ext cx="5638669" cy="553998"/>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Het feesten houd niet op! Donald Duck 70 jaar. Tim Artz en Ellen Hagelaars ontwierpen een blok met vijf verschillende zegels met afbeeldingen van </a:t>
            </a:r>
            <a:r>
              <a:rPr lang="nl-NL" sz="1000" kern="0" dirty="0" err="1">
                <a:solidFill>
                  <a:srgbClr val="000000"/>
                </a:solidFill>
                <a:latin typeface="Times New Roman" panose="02020603050405020304" pitchFamily="18" charset="0"/>
                <a:cs typeface="Times New Roman" panose="02020603050405020304" pitchFamily="18" charset="0"/>
              </a:rPr>
              <a:t>Juultje</a:t>
            </a:r>
            <a:r>
              <a:rPr lang="nl-NL" sz="1000" kern="0" dirty="0">
                <a:solidFill>
                  <a:srgbClr val="000000"/>
                </a:solidFill>
                <a:latin typeface="Times New Roman" panose="02020603050405020304" pitchFamily="18" charset="0"/>
                <a:cs typeface="Times New Roman" panose="02020603050405020304" pitchFamily="18" charset="0"/>
              </a:rPr>
              <a:t> en Kwik, Donald Duck en Kwak (grote zegel), Kwek, Dagobert Duck en Lizzy en </a:t>
            </a:r>
            <a:r>
              <a:rPr lang="nl-NL" sz="1000" kern="0" dirty="0" err="1">
                <a:solidFill>
                  <a:srgbClr val="000000"/>
                </a:solidFill>
                <a:latin typeface="Times New Roman" panose="02020603050405020304" pitchFamily="18" charset="0"/>
                <a:cs typeface="Times New Roman" panose="02020603050405020304" pitchFamily="18" charset="0"/>
              </a:rPr>
              <a:t>Babetje</a:t>
            </a:r>
            <a:r>
              <a:rPr lang="nl-NL" sz="1000" kern="0" dirty="0">
                <a:solidFill>
                  <a:srgbClr val="000000"/>
                </a:solidFill>
                <a:latin typeface="Times New Roman" panose="02020603050405020304" pitchFamily="18" charset="0"/>
                <a:cs typeface="Times New Roman" panose="02020603050405020304" pitchFamily="18" charset="0"/>
              </a:rPr>
              <a:t>.</a:t>
            </a:r>
            <a:endParaRPr lang="nl-NL" sz="1000" dirty="0">
              <a:latin typeface="Times New Roman" panose="02020603050405020304" pitchFamily="18" charset="0"/>
              <a:cs typeface="Times New Roman" panose="02020603050405020304" pitchFamily="18" charset="0"/>
            </a:endParaRPr>
          </a:p>
        </p:txBody>
      </p:sp>
      <p:sp>
        <p:nvSpPr>
          <p:cNvPr id="11" name="Rechthoek 10">
            <a:extLst>
              <a:ext uri="{FF2B5EF4-FFF2-40B4-BE49-F238E27FC236}">
                <a16:creationId xmlns:a16="http://schemas.microsoft.com/office/drawing/2014/main" id="{0343E8C6-EDB3-94A6-1854-D5F4E49D9F26}"/>
              </a:ext>
            </a:extLst>
          </p:cNvPr>
          <p:cNvSpPr/>
          <p:nvPr/>
        </p:nvSpPr>
        <p:spPr>
          <a:xfrm>
            <a:off x="1223553" y="4410118"/>
            <a:ext cx="5364000" cy="2916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Tekstvak 12">
            <a:extLst>
              <a:ext uri="{FF2B5EF4-FFF2-40B4-BE49-F238E27FC236}">
                <a16:creationId xmlns:a16="http://schemas.microsoft.com/office/drawing/2014/main" id="{A3ED6B1D-30EA-8CD5-AD8E-BB37207F5930}"/>
              </a:ext>
            </a:extLst>
          </p:cNvPr>
          <p:cNvSpPr txBox="1"/>
          <p:nvPr/>
        </p:nvSpPr>
        <p:spPr>
          <a:xfrm>
            <a:off x="827836" y="9162330"/>
            <a:ext cx="2843989" cy="923330"/>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a:t>
            </a:r>
            <a:r>
              <a:rPr lang="nl-NL" sz="900" kern="0" dirty="0">
                <a:solidFill>
                  <a:srgbClr val="000000"/>
                </a:solidFill>
                <a:latin typeface="Times New Roman" panose="02020603050405020304" pitchFamily="18" charset="0"/>
                <a:cs typeface="Times New Roman" panose="02020603050405020304" pitchFamily="18" charset="0"/>
              </a:rPr>
              <a:t>Tim Artz en Ellen Hagelaars </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offset</a:t>
            </a:r>
          </a:p>
          <a:p>
            <a:r>
              <a:rPr lang="nl-NL" sz="900" dirty="0">
                <a:latin typeface="Times New Roman" panose="02020603050405020304" pitchFamily="18" charset="0"/>
                <a:cs typeface="Times New Roman" panose="02020603050405020304" pitchFamily="18" charset="0"/>
              </a:rPr>
              <a:t>Tanding: kamtanding 14 ¼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Gom: synthetische gom</a:t>
            </a:r>
          </a:p>
          <a:p>
            <a:r>
              <a:rPr lang="nl-NL" sz="900" dirty="0">
                <a:latin typeface="Times New Roman" panose="02020603050405020304" pitchFamily="18" charset="0"/>
                <a:cs typeface="Times New Roman" panose="02020603050405020304" pitchFamily="18" charset="0"/>
              </a:rPr>
              <a:t>Oplage: 1.232.000</a:t>
            </a:r>
          </a:p>
        </p:txBody>
      </p:sp>
      <p:sp>
        <p:nvSpPr>
          <p:cNvPr id="14" name="Rechthoek 13">
            <a:extLst>
              <a:ext uri="{FF2B5EF4-FFF2-40B4-BE49-F238E27FC236}">
                <a16:creationId xmlns:a16="http://schemas.microsoft.com/office/drawing/2014/main" id="{593030BC-8960-A8D6-40FB-811486475EC9}"/>
              </a:ext>
            </a:extLst>
          </p:cNvPr>
          <p:cNvSpPr/>
          <p:nvPr/>
        </p:nvSpPr>
        <p:spPr>
          <a:xfrm rot="16200000">
            <a:off x="4842101" y="565207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3AB42E3C-901C-CA0B-0E2E-769AEFF9A943}"/>
              </a:ext>
            </a:extLst>
          </p:cNvPr>
          <p:cNvSpPr/>
          <p:nvPr/>
        </p:nvSpPr>
        <p:spPr>
          <a:xfrm rot="16200000">
            <a:off x="1889606" y="56520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768D1DDF-6E9D-8989-FD26-3918E95D7B1B}"/>
              </a:ext>
            </a:extLst>
          </p:cNvPr>
          <p:cNvSpPr/>
          <p:nvPr/>
        </p:nvSpPr>
        <p:spPr>
          <a:xfrm rot="16200000">
            <a:off x="4842102" y="457195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3135CC70-6638-2B82-0B2F-D426FA88F2BD}"/>
              </a:ext>
            </a:extLst>
          </p:cNvPr>
          <p:cNvSpPr/>
          <p:nvPr/>
        </p:nvSpPr>
        <p:spPr>
          <a:xfrm rot="16200000">
            <a:off x="2915833" y="5129855"/>
            <a:ext cx="19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B0DD7B61-254B-38E7-2394-4F1A5439172A}"/>
              </a:ext>
            </a:extLst>
          </p:cNvPr>
          <p:cNvSpPr/>
          <p:nvPr/>
        </p:nvSpPr>
        <p:spPr>
          <a:xfrm rot="16200000">
            <a:off x="1889607" y="457195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Tekstvak 19">
            <a:extLst>
              <a:ext uri="{FF2B5EF4-FFF2-40B4-BE49-F238E27FC236}">
                <a16:creationId xmlns:a16="http://schemas.microsoft.com/office/drawing/2014/main" id="{A8854205-DDF4-6F2F-22D3-ACE8BA5FB1F7}"/>
              </a:ext>
            </a:extLst>
          </p:cNvPr>
          <p:cNvSpPr txBox="1"/>
          <p:nvPr/>
        </p:nvSpPr>
        <p:spPr>
          <a:xfrm>
            <a:off x="1943634" y="5345993"/>
            <a:ext cx="4392488" cy="215444"/>
          </a:xfrm>
          <a:prstGeom prst="rect">
            <a:avLst/>
          </a:prstGeom>
          <a:noFill/>
        </p:spPr>
        <p:txBody>
          <a:bodyPr wrap="square" rtlCol="0">
            <a:spAutoFit/>
          </a:bodyPr>
          <a:lstStyle/>
          <a:p>
            <a:r>
              <a:rPr lang="nl-NL" sz="800" dirty="0" err="1">
                <a:latin typeface="Times New Roman" panose="02020603050405020304" pitchFamily="18" charset="0"/>
                <a:cs typeface="Times New Roman" panose="02020603050405020304" pitchFamily="18" charset="0"/>
              </a:rPr>
              <a:t>Juultje</a:t>
            </a:r>
            <a:r>
              <a:rPr lang="nl-NL" sz="800" dirty="0">
                <a:latin typeface="Times New Roman" panose="02020603050405020304" pitchFamily="18" charset="0"/>
                <a:cs typeface="Times New Roman" panose="02020603050405020304" pitchFamily="18" charset="0"/>
              </a:rPr>
              <a:t> en lampje		    Donald Duck		         Kwek met laptop</a:t>
            </a:r>
          </a:p>
        </p:txBody>
      </p:sp>
      <p:sp>
        <p:nvSpPr>
          <p:cNvPr id="21" name="Tekstvak 20">
            <a:extLst>
              <a:ext uri="{FF2B5EF4-FFF2-40B4-BE49-F238E27FC236}">
                <a16:creationId xmlns:a16="http://schemas.microsoft.com/office/drawing/2014/main" id="{730CFD4B-B58D-BABC-8DEF-67A26B29A7DC}"/>
              </a:ext>
            </a:extLst>
          </p:cNvPr>
          <p:cNvSpPr txBox="1"/>
          <p:nvPr/>
        </p:nvSpPr>
        <p:spPr>
          <a:xfrm>
            <a:off x="2051645" y="6318707"/>
            <a:ext cx="3888432"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Dagobert						      Lizzy en </a:t>
            </a:r>
            <a:r>
              <a:rPr lang="nl-NL" sz="800" dirty="0" err="1">
                <a:latin typeface="Times New Roman" panose="02020603050405020304" pitchFamily="18" charset="0"/>
                <a:cs typeface="Times New Roman" panose="02020603050405020304" pitchFamily="18" charset="0"/>
              </a:rPr>
              <a:t>Babetje</a:t>
            </a:r>
            <a:endParaRPr lang="nl-NL" sz="800" dirty="0">
              <a:latin typeface="Times New Roman" panose="02020603050405020304" pitchFamily="18" charset="0"/>
              <a:cs typeface="Times New Roman" panose="02020603050405020304" pitchFamily="18" charset="0"/>
            </a:endParaRPr>
          </a:p>
        </p:txBody>
      </p:sp>
      <p:sp>
        <p:nvSpPr>
          <p:cNvPr id="2" name="Tekstvak 1">
            <a:extLst>
              <a:ext uri="{FF2B5EF4-FFF2-40B4-BE49-F238E27FC236}">
                <a16:creationId xmlns:a16="http://schemas.microsoft.com/office/drawing/2014/main" id="{E9010741-11CA-62CC-CACE-AF1D332F2245}"/>
              </a:ext>
            </a:extLst>
          </p:cNvPr>
          <p:cNvSpPr txBox="1"/>
          <p:nvPr/>
        </p:nvSpPr>
        <p:spPr>
          <a:xfrm>
            <a:off x="5623844" y="4559625"/>
            <a:ext cx="1180329" cy="246221"/>
          </a:xfrm>
          <a:prstGeom prst="rect">
            <a:avLst/>
          </a:prstGeom>
          <a:noFill/>
        </p:spPr>
        <p:txBody>
          <a:bodyPr wrap="square" rtlCol="0">
            <a:spAutoFit/>
          </a:bodyPr>
          <a:lstStyle/>
          <a:p>
            <a:pPr algn="ctr"/>
            <a:r>
              <a:rPr lang="nl-NL" sz="600" dirty="0"/>
              <a:t>KINDERPOSTZEGELS</a:t>
            </a:r>
          </a:p>
          <a:p>
            <a:pPr algn="ctr"/>
            <a:r>
              <a:rPr lang="nl-NL" sz="400" dirty="0">
                <a:latin typeface="Bradley Hand ITC" panose="03070402050302030203" pitchFamily="66" charset="0"/>
              </a:rPr>
              <a:t>voor kinderen door kinderen</a:t>
            </a:r>
          </a:p>
        </p:txBody>
      </p:sp>
      <p:sp>
        <p:nvSpPr>
          <p:cNvPr id="3" name="Tekstvak 2">
            <a:extLst>
              <a:ext uri="{FF2B5EF4-FFF2-40B4-BE49-F238E27FC236}">
                <a16:creationId xmlns:a16="http://schemas.microsoft.com/office/drawing/2014/main" id="{11D84ABB-3F1F-21C2-7B56-6CDFBB87F0F7}"/>
              </a:ext>
            </a:extLst>
          </p:cNvPr>
          <p:cNvSpPr txBox="1"/>
          <p:nvPr/>
        </p:nvSpPr>
        <p:spPr>
          <a:xfrm>
            <a:off x="1691605" y="4448207"/>
            <a:ext cx="4392496" cy="369332"/>
          </a:xfrm>
          <a:prstGeom prst="rect">
            <a:avLst/>
          </a:prstGeom>
          <a:noFill/>
        </p:spPr>
        <p:txBody>
          <a:bodyPr wrap="square" rtlCol="0">
            <a:spAutoFit/>
          </a:bodyPr>
          <a:lstStyle/>
          <a:p>
            <a:pPr algn="ctr"/>
            <a:r>
              <a:rPr lang="nl-NL" b="1" dirty="0">
                <a:latin typeface="Arial Rounded MT Bold" panose="020F0704030504030204" pitchFamily="34" charset="0"/>
              </a:rPr>
              <a:t>KINDERPOSTZEGELS 2022</a:t>
            </a:r>
          </a:p>
        </p:txBody>
      </p:sp>
      <p:sp>
        <p:nvSpPr>
          <p:cNvPr id="8" name="Tekstvak 7">
            <a:extLst>
              <a:ext uri="{FF2B5EF4-FFF2-40B4-BE49-F238E27FC236}">
                <a16:creationId xmlns:a16="http://schemas.microsoft.com/office/drawing/2014/main" id="{B8AAAA6F-F146-7890-78D4-044F7ABDF688}"/>
              </a:ext>
            </a:extLst>
          </p:cNvPr>
          <p:cNvSpPr txBox="1"/>
          <p:nvPr/>
        </p:nvSpPr>
        <p:spPr>
          <a:xfrm>
            <a:off x="1331565" y="6858074"/>
            <a:ext cx="4392496" cy="369332"/>
          </a:xfrm>
          <a:prstGeom prst="rect">
            <a:avLst/>
          </a:prstGeom>
          <a:noFill/>
        </p:spPr>
        <p:txBody>
          <a:bodyPr wrap="square" rtlCol="0">
            <a:spAutoFit/>
          </a:bodyPr>
          <a:lstStyle/>
          <a:p>
            <a:r>
              <a:rPr lang="nl-NL" dirty="0">
                <a:latin typeface="Times New Roman" panose="02020603050405020304" pitchFamily="18" charset="0"/>
                <a:cs typeface="Times New Roman" panose="02020603050405020304" pitchFamily="18" charset="0"/>
              </a:rPr>
              <a:t>Donald Duck </a:t>
            </a:r>
            <a:r>
              <a:rPr lang="nl-NL" sz="1400" dirty="0"/>
              <a:t>al 70 jaar het vrolijkste weekblad</a:t>
            </a:r>
          </a:p>
        </p:txBody>
      </p:sp>
    </p:spTree>
    <p:extLst>
      <p:ext uri="{BB962C8B-B14F-4D97-AF65-F5344CB8AC3E}">
        <p14:creationId xmlns:p14="http://schemas.microsoft.com/office/powerpoint/2010/main" val="12109976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A5C51E-2538-A471-0B7A-95F9EA7A8CD8}"/>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DD5C4422-DFE3-B213-3412-93F5200743CB}"/>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5F77C54B-C8A7-ED6B-26D5-CD6AC90079F4}"/>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9A3F8DED-8E54-FCA4-9E73-A298FFCEF23F}"/>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1930</a:t>
            </a:r>
          </a:p>
        </p:txBody>
      </p:sp>
      <p:sp>
        <p:nvSpPr>
          <p:cNvPr id="10" name="Tekstvak 9">
            <a:extLst>
              <a:ext uri="{FF2B5EF4-FFF2-40B4-BE49-F238E27FC236}">
                <a16:creationId xmlns:a16="http://schemas.microsoft.com/office/drawing/2014/main" id="{8F10B30C-3D3D-C2D2-64B0-B84D9A4EB0C4}"/>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1930</a:t>
            </a:r>
          </a:p>
        </p:txBody>
      </p:sp>
      <p:cxnSp>
        <p:nvCxnSpPr>
          <p:cNvPr id="12" name="Rechte verbindingslijn 11">
            <a:extLst>
              <a:ext uri="{FF2B5EF4-FFF2-40B4-BE49-F238E27FC236}">
                <a16:creationId xmlns:a16="http://schemas.microsoft.com/office/drawing/2014/main" id="{C4F752DF-E699-27EB-B118-CA3298F7CF46}"/>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kstvak 14">
            <a:extLst>
              <a:ext uri="{FF2B5EF4-FFF2-40B4-BE49-F238E27FC236}">
                <a16:creationId xmlns:a16="http://schemas.microsoft.com/office/drawing/2014/main" id="{58DB7A26-688F-F454-F8F2-518EC645CFFE}"/>
              </a:ext>
            </a:extLst>
          </p:cNvPr>
          <p:cNvSpPr txBox="1"/>
          <p:nvPr/>
        </p:nvSpPr>
        <p:spPr>
          <a:xfrm>
            <a:off x="1441828" y="4157906"/>
            <a:ext cx="4963321" cy="215444"/>
          </a:xfrm>
          <a:prstGeom prst="rect">
            <a:avLst/>
          </a:prstGeom>
          <a:noFill/>
        </p:spPr>
        <p:txBody>
          <a:bodyPr wrap="square" rtlCol="0">
            <a:spAutoFit/>
          </a:bodyPr>
          <a:lstStyle/>
          <a:p>
            <a:pPr algn="ctr"/>
            <a:r>
              <a:rPr lang="nl-NL" sz="800" dirty="0">
                <a:latin typeface="Times New Roman" panose="02020603050405020304" pitchFamily="18" charset="0"/>
                <a:cs typeface="Times New Roman" panose="02020603050405020304" pitchFamily="18" charset="0"/>
              </a:rPr>
              <a:t>lijntanding 12 ½ </a:t>
            </a:r>
          </a:p>
        </p:txBody>
      </p:sp>
      <p:sp>
        <p:nvSpPr>
          <p:cNvPr id="16" name="Tekstvak 15">
            <a:extLst>
              <a:ext uri="{FF2B5EF4-FFF2-40B4-BE49-F238E27FC236}">
                <a16:creationId xmlns:a16="http://schemas.microsoft.com/office/drawing/2014/main" id="{CB0DF0FE-E042-B026-1BC4-BB58F601F1F3}"/>
              </a:ext>
            </a:extLst>
          </p:cNvPr>
          <p:cNvSpPr txBox="1"/>
          <p:nvPr/>
        </p:nvSpPr>
        <p:spPr>
          <a:xfrm>
            <a:off x="1441829" y="6102462"/>
            <a:ext cx="4963321" cy="215444"/>
          </a:xfrm>
          <a:prstGeom prst="rect">
            <a:avLst/>
          </a:prstGeom>
          <a:noFill/>
        </p:spPr>
        <p:txBody>
          <a:bodyPr wrap="square" rtlCol="0">
            <a:spAutoFit/>
          </a:bodyPr>
          <a:lstStyle/>
          <a:p>
            <a:pPr algn="ctr"/>
            <a:r>
              <a:rPr lang="nl-NL" sz="800" dirty="0">
                <a:latin typeface="Times New Roman" panose="02020603050405020304" pitchFamily="18" charset="0"/>
                <a:cs typeface="Times New Roman" panose="02020603050405020304" pitchFamily="18" charset="0"/>
              </a:rPr>
              <a:t>tweezijdige hoekroltanding</a:t>
            </a:r>
          </a:p>
        </p:txBody>
      </p:sp>
      <p:sp>
        <p:nvSpPr>
          <p:cNvPr id="18" name="Rechthoek 17">
            <a:extLst>
              <a:ext uri="{FF2B5EF4-FFF2-40B4-BE49-F238E27FC236}">
                <a16:creationId xmlns:a16="http://schemas.microsoft.com/office/drawing/2014/main" id="{ED73FF09-95E4-AA2E-430B-CFDDD18FA70B}"/>
              </a:ext>
            </a:extLst>
          </p:cNvPr>
          <p:cNvSpPr/>
          <p:nvPr/>
        </p:nvSpPr>
        <p:spPr>
          <a:xfrm>
            <a:off x="1408517" y="6317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latin typeface="Times New Roman" panose="02020603050405020304" pitchFamily="18" charset="0"/>
                <a:cs typeface="Times New Roman" panose="02020603050405020304" pitchFamily="18" charset="0"/>
              </a:rPr>
              <a:t>40</a:t>
            </a:r>
          </a:p>
        </p:txBody>
      </p:sp>
      <p:sp>
        <p:nvSpPr>
          <p:cNvPr id="19" name="Rechthoek 18">
            <a:extLst>
              <a:ext uri="{FF2B5EF4-FFF2-40B4-BE49-F238E27FC236}">
                <a16:creationId xmlns:a16="http://schemas.microsoft.com/office/drawing/2014/main" id="{0FC21B64-15FB-AE08-8107-AFC6D5BE44BA}"/>
              </a:ext>
            </a:extLst>
          </p:cNvPr>
          <p:cNvSpPr/>
          <p:nvPr/>
        </p:nvSpPr>
        <p:spPr>
          <a:xfrm>
            <a:off x="2810957" y="6317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latin typeface="Times New Roman" panose="02020603050405020304" pitchFamily="18" charset="0"/>
                <a:cs typeface="Times New Roman" panose="02020603050405020304" pitchFamily="18" charset="0"/>
              </a:rPr>
              <a:t>40</a:t>
            </a:r>
          </a:p>
        </p:txBody>
      </p:sp>
      <p:sp>
        <p:nvSpPr>
          <p:cNvPr id="20" name="Rechthoek 19">
            <a:extLst>
              <a:ext uri="{FF2B5EF4-FFF2-40B4-BE49-F238E27FC236}">
                <a16:creationId xmlns:a16="http://schemas.microsoft.com/office/drawing/2014/main" id="{B598BD35-AC5A-A659-12E6-BE4980526647}"/>
              </a:ext>
            </a:extLst>
          </p:cNvPr>
          <p:cNvSpPr/>
          <p:nvPr/>
        </p:nvSpPr>
        <p:spPr>
          <a:xfrm>
            <a:off x="4213397" y="6317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latin typeface="Times New Roman" panose="02020603050405020304" pitchFamily="18" charset="0"/>
                <a:cs typeface="Times New Roman" panose="02020603050405020304" pitchFamily="18" charset="0"/>
              </a:rPr>
              <a:t>40</a:t>
            </a:r>
          </a:p>
        </p:txBody>
      </p:sp>
      <p:sp>
        <p:nvSpPr>
          <p:cNvPr id="21" name="Rechthoek 20">
            <a:extLst>
              <a:ext uri="{FF2B5EF4-FFF2-40B4-BE49-F238E27FC236}">
                <a16:creationId xmlns:a16="http://schemas.microsoft.com/office/drawing/2014/main" id="{F68A5AEB-7065-74E6-D2C1-7A89541A6BE6}"/>
              </a:ext>
            </a:extLst>
          </p:cNvPr>
          <p:cNvSpPr/>
          <p:nvPr/>
        </p:nvSpPr>
        <p:spPr>
          <a:xfrm>
            <a:off x="5543837" y="6317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latin typeface="Times New Roman" panose="02020603050405020304" pitchFamily="18" charset="0"/>
                <a:cs typeface="Times New Roman" panose="02020603050405020304" pitchFamily="18" charset="0"/>
              </a:rPr>
              <a:t>40</a:t>
            </a:r>
          </a:p>
        </p:txBody>
      </p:sp>
      <p:sp>
        <p:nvSpPr>
          <p:cNvPr id="22" name="Rechthoek 21">
            <a:extLst>
              <a:ext uri="{FF2B5EF4-FFF2-40B4-BE49-F238E27FC236}">
                <a16:creationId xmlns:a16="http://schemas.microsoft.com/office/drawing/2014/main" id="{9ABFF467-BFE5-72F9-9B5D-12E67163991E}"/>
              </a:ext>
            </a:extLst>
          </p:cNvPr>
          <p:cNvSpPr/>
          <p:nvPr/>
        </p:nvSpPr>
        <p:spPr>
          <a:xfrm>
            <a:off x="1403837" y="4373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latin typeface="Times New Roman" panose="02020603050405020304" pitchFamily="18" charset="0"/>
                <a:cs typeface="Times New Roman" panose="02020603050405020304" pitchFamily="18" charset="0"/>
              </a:rPr>
              <a:t>40</a:t>
            </a:r>
          </a:p>
        </p:txBody>
      </p:sp>
      <p:sp>
        <p:nvSpPr>
          <p:cNvPr id="27" name="Rechthoek 26">
            <a:extLst>
              <a:ext uri="{FF2B5EF4-FFF2-40B4-BE49-F238E27FC236}">
                <a16:creationId xmlns:a16="http://schemas.microsoft.com/office/drawing/2014/main" id="{0084613A-8047-B9E0-CF45-232A64749106}"/>
              </a:ext>
            </a:extLst>
          </p:cNvPr>
          <p:cNvSpPr/>
          <p:nvPr/>
        </p:nvSpPr>
        <p:spPr>
          <a:xfrm>
            <a:off x="2806277" y="4373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latin typeface="Times New Roman" panose="02020603050405020304" pitchFamily="18" charset="0"/>
                <a:cs typeface="Times New Roman" panose="02020603050405020304" pitchFamily="18" charset="0"/>
              </a:rPr>
              <a:t>40</a:t>
            </a:r>
          </a:p>
        </p:txBody>
      </p:sp>
      <p:sp>
        <p:nvSpPr>
          <p:cNvPr id="30" name="Rechthoek 29">
            <a:extLst>
              <a:ext uri="{FF2B5EF4-FFF2-40B4-BE49-F238E27FC236}">
                <a16:creationId xmlns:a16="http://schemas.microsoft.com/office/drawing/2014/main" id="{DD8845F7-397E-6BB9-822C-5F625432D105}"/>
              </a:ext>
            </a:extLst>
          </p:cNvPr>
          <p:cNvSpPr/>
          <p:nvPr/>
        </p:nvSpPr>
        <p:spPr>
          <a:xfrm>
            <a:off x="4208717" y="4373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latin typeface="Times New Roman" panose="02020603050405020304" pitchFamily="18" charset="0"/>
                <a:cs typeface="Times New Roman" panose="02020603050405020304" pitchFamily="18" charset="0"/>
              </a:rPr>
              <a:t>40</a:t>
            </a:r>
          </a:p>
        </p:txBody>
      </p:sp>
      <p:sp>
        <p:nvSpPr>
          <p:cNvPr id="31" name="Rechthoek 30">
            <a:extLst>
              <a:ext uri="{FF2B5EF4-FFF2-40B4-BE49-F238E27FC236}">
                <a16:creationId xmlns:a16="http://schemas.microsoft.com/office/drawing/2014/main" id="{DA034C41-80E3-3639-7ACF-7EE59A444C51}"/>
              </a:ext>
            </a:extLst>
          </p:cNvPr>
          <p:cNvSpPr/>
          <p:nvPr/>
        </p:nvSpPr>
        <p:spPr>
          <a:xfrm>
            <a:off x="5539157" y="4373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latin typeface="Times New Roman" panose="02020603050405020304" pitchFamily="18" charset="0"/>
                <a:cs typeface="Times New Roman" panose="02020603050405020304" pitchFamily="18" charset="0"/>
              </a:rPr>
              <a:t>40</a:t>
            </a:r>
          </a:p>
        </p:txBody>
      </p:sp>
      <p:sp>
        <p:nvSpPr>
          <p:cNvPr id="32" name="Tekstvak 31">
            <a:extLst>
              <a:ext uri="{FF2B5EF4-FFF2-40B4-BE49-F238E27FC236}">
                <a16:creationId xmlns:a16="http://schemas.microsoft.com/office/drawing/2014/main" id="{6B8018FB-414D-3BB6-9AA9-06CC6BD49A9D}"/>
              </a:ext>
            </a:extLst>
          </p:cNvPr>
          <p:cNvSpPr txBox="1"/>
          <p:nvPr/>
        </p:nvSpPr>
        <p:spPr>
          <a:xfrm>
            <a:off x="1619837" y="4806462"/>
            <a:ext cx="5112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 ½ cent			 5 cent			  6 cent			12 ½ cent</a:t>
            </a:r>
          </a:p>
        </p:txBody>
      </p:sp>
      <p:sp>
        <p:nvSpPr>
          <p:cNvPr id="33" name="Tekstvak 32">
            <a:extLst>
              <a:ext uri="{FF2B5EF4-FFF2-40B4-BE49-F238E27FC236}">
                <a16:creationId xmlns:a16="http://schemas.microsoft.com/office/drawing/2014/main" id="{073135A1-85D9-3B5C-B788-AF62B69CDD55}"/>
              </a:ext>
            </a:extLst>
          </p:cNvPr>
          <p:cNvSpPr txBox="1"/>
          <p:nvPr/>
        </p:nvSpPr>
        <p:spPr>
          <a:xfrm>
            <a:off x="1619837" y="6713906"/>
            <a:ext cx="5112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 ½ cent			 5 cent			  6 cent			12 ½ cent</a:t>
            </a:r>
          </a:p>
        </p:txBody>
      </p:sp>
      <p:sp>
        <p:nvSpPr>
          <p:cNvPr id="34" name="Tekstvak 33">
            <a:extLst>
              <a:ext uri="{FF2B5EF4-FFF2-40B4-BE49-F238E27FC236}">
                <a16:creationId xmlns:a16="http://schemas.microsoft.com/office/drawing/2014/main" id="{FE5A4BD8-AB80-3FC5-FD54-090489C1942B}"/>
              </a:ext>
            </a:extLst>
          </p:cNvPr>
          <p:cNvSpPr txBox="1"/>
          <p:nvPr/>
        </p:nvSpPr>
        <p:spPr>
          <a:xfrm>
            <a:off x="827838" y="8482607"/>
            <a:ext cx="3564067" cy="1615827"/>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André van der Vossen 5 cent, H. Seegers 1 ½ cent, </a:t>
            </a:r>
          </a:p>
          <a:p>
            <a:r>
              <a:rPr lang="nl-NL" sz="900" dirty="0">
                <a:latin typeface="Times New Roman" panose="02020603050405020304" pitchFamily="18" charset="0"/>
                <a:cs typeface="Times New Roman" panose="02020603050405020304" pitchFamily="18" charset="0"/>
              </a:rPr>
              <a:t>Rudolf </a:t>
            </a:r>
            <a:r>
              <a:rPr lang="nl-NL" sz="900" dirty="0" err="1">
                <a:latin typeface="Times New Roman" panose="02020603050405020304" pitchFamily="18" charset="0"/>
                <a:cs typeface="Times New Roman" panose="02020603050405020304" pitchFamily="18" charset="0"/>
              </a:rPr>
              <a:t>Steinhausen</a:t>
            </a:r>
            <a:r>
              <a:rPr lang="nl-NL" sz="900" dirty="0">
                <a:latin typeface="Times New Roman" panose="02020603050405020304" pitchFamily="18" charset="0"/>
                <a:cs typeface="Times New Roman" panose="02020603050405020304" pitchFamily="18" charset="0"/>
              </a:rPr>
              <a:t> 5 en 12 ½ cent</a:t>
            </a:r>
          </a:p>
          <a:p>
            <a:r>
              <a:rPr lang="nl-NL" sz="900" dirty="0">
                <a:latin typeface="Times New Roman" panose="02020603050405020304" pitchFamily="18" charset="0"/>
                <a:cs typeface="Times New Roman" panose="02020603050405020304" pitchFamily="18" charset="0"/>
              </a:rPr>
              <a:t>Drukprocedé: plaatdruk</a:t>
            </a:r>
          </a:p>
          <a:p>
            <a:r>
              <a:rPr lang="nl-NL" sz="900" dirty="0">
                <a:latin typeface="Times New Roman" panose="02020603050405020304" pitchFamily="18" charset="0"/>
                <a:cs typeface="Times New Roman" panose="02020603050405020304" pitchFamily="18" charset="0"/>
              </a:rPr>
              <a:t>Tanding: lijntanding 12 ½ en tweezijdige hoekroltanding</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a:t>
            </a:r>
          </a:p>
          <a:p>
            <a:r>
              <a:rPr lang="nl-NL" sz="900" dirty="0">
                <a:latin typeface="Times New Roman" panose="02020603050405020304" pitchFamily="18" charset="0"/>
                <a:cs typeface="Times New Roman" panose="02020603050405020304" pitchFamily="18" charset="0"/>
              </a:rPr>
              <a:t>Oplage:	 		lijntanding     	roltanding</a:t>
            </a:r>
          </a:p>
          <a:p>
            <a:r>
              <a:rPr lang="nl-NL" sz="900" dirty="0">
                <a:latin typeface="Times New Roman" panose="02020603050405020304" pitchFamily="18" charset="0"/>
                <a:cs typeface="Times New Roman" panose="02020603050405020304" pitchFamily="18" charset="0"/>
              </a:rPr>
              <a:t>	1 ½ cent 		1.461.594	85.200</a:t>
            </a:r>
          </a:p>
          <a:p>
            <a:r>
              <a:rPr lang="nl-NL" sz="900" dirty="0">
                <a:latin typeface="Times New Roman" panose="02020603050405020304" pitchFamily="18" charset="0"/>
                <a:cs typeface="Times New Roman" panose="02020603050405020304" pitchFamily="18" charset="0"/>
              </a:rPr>
              <a:t>	5 cent 		   977.525	85.300</a:t>
            </a:r>
          </a:p>
          <a:p>
            <a:r>
              <a:rPr lang="nl-NL" sz="900" dirty="0">
                <a:latin typeface="Times New Roman" panose="02020603050405020304" pitchFamily="18" charset="0"/>
                <a:cs typeface="Times New Roman" panose="02020603050405020304" pitchFamily="18" charset="0"/>
              </a:rPr>
              <a:t>	6 cent		1.584.575	86.800</a:t>
            </a:r>
          </a:p>
          <a:p>
            <a:r>
              <a:rPr lang="nl-NL" sz="900" dirty="0">
                <a:latin typeface="Times New Roman" panose="02020603050405020304" pitchFamily="18" charset="0"/>
                <a:cs typeface="Times New Roman" panose="02020603050405020304" pitchFamily="18" charset="0"/>
              </a:rPr>
              <a:t>	12 ½ cent		   436.546	75.592</a:t>
            </a:r>
          </a:p>
        </p:txBody>
      </p:sp>
      <p:sp>
        <p:nvSpPr>
          <p:cNvPr id="11" name="Tekstvak 10">
            <a:extLst>
              <a:ext uri="{FF2B5EF4-FFF2-40B4-BE49-F238E27FC236}">
                <a16:creationId xmlns:a16="http://schemas.microsoft.com/office/drawing/2014/main" id="{266E23E6-43AA-5021-DCDD-D754C4E288E3}"/>
              </a:ext>
            </a:extLst>
          </p:cNvPr>
          <p:cNvSpPr txBox="1"/>
          <p:nvPr/>
        </p:nvSpPr>
        <p:spPr>
          <a:xfrm>
            <a:off x="1152161" y="2497524"/>
            <a:ext cx="5544000" cy="553998"/>
          </a:xfrm>
          <a:prstGeom prst="rect">
            <a:avLst/>
          </a:prstGeom>
          <a:noFill/>
        </p:spPr>
        <p:txBody>
          <a:bodyPr wrap="square" rtlCol="0">
            <a:spAutoFit/>
          </a:bodyPr>
          <a:lstStyle/>
          <a:p>
            <a:r>
              <a:rPr lang="nl-NL" sz="1000" dirty="0">
                <a:latin typeface="Times New Roman" panose="02020603050405020304" pitchFamily="18" charset="0"/>
                <a:cs typeface="Times New Roman" panose="02020603050405020304" pitchFamily="18" charset="0"/>
              </a:rPr>
              <a:t>André van der Vossen, H. Seegers en Rudolf </a:t>
            </a:r>
            <a:r>
              <a:rPr lang="nl-NL" sz="1000" dirty="0" err="1">
                <a:latin typeface="Times New Roman" panose="02020603050405020304" pitchFamily="18" charset="0"/>
                <a:cs typeface="Times New Roman" panose="02020603050405020304" pitchFamily="18" charset="0"/>
              </a:rPr>
              <a:t>Steinhausen</a:t>
            </a:r>
            <a:r>
              <a:rPr lang="nl-NL" sz="1000" dirty="0">
                <a:latin typeface="Times New Roman" panose="02020603050405020304" pitchFamily="18" charset="0"/>
                <a:cs typeface="Times New Roman" panose="02020603050405020304" pitchFamily="18" charset="0"/>
              </a:rPr>
              <a:t> kozen voor het thema de vier jaargetijden.  Van links naar rechts: lente en jong kind gedragen op handen, zomer en kind met hond, herfst en Sint Christoffel, winter en kerstkribbe.</a:t>
            </a:r>
          </a:p>
        </p:txBody>
      </p:sp>
    </p:spTree>
    <p:extLst>
      <p:ext uri="{BB962C8B-B14F-4D97-AF65-F5344CB8AC3E}">
        <p14:creationId xmlns:p14="http://schemas.microsoft.com/office/powerpoint/2010/main" val="1570420864"/>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47600E-D5CD-63A5-D026-C2D0CBAAEA3A}"/>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6641C053-FE32-30AC-BB8A-DDF0BBAD2B6F}"/>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FF8320A6-0957-466E-0B4A-4750F5BFF990}"/>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9888763B-F955-207A-98B7-F20DE2F4BE3D}"/>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2023</a:t>
            </a:r>
          </a:p>
        </p:txBody>
      </p:sp>
      <p:sp>
        <p:nvSpPr>
          <p:cNvPr id="10" name="Tekstvak 9">
            <a:extLst>
              <a:ext uri="{FF2B5EF4-FFF2-40B4-BE49-F238E27FC236}">
                <a16:creationId xmlns:a16="http://schemas.microsoft.com/office/drawing/2014/main" id="{4B119AAB-6DE3-DF5D-3781-C946F885F88A}"/>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2023</a:t>
            </a:r>
          </a:p>
        </p:txBody>
      </p:sp>
      <p:cxnSp>
        <p:nvCxnSpPr>
          <p:cNvPr id="12" name="Rechte verbindingslijn 11">
            <a:extLst>
              <a:ext uri="{FF2B5EF4-FFF2-40B4-BE49-F238E27FC236}">
                <a16:creationId xmlns:a16="http://schemas.microsoft.com/office/drawing/2014/main" id="{FA03B6B4-6EBC-9D4E-2C25-C4029B9AA14C}"/>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Rechthoek 4">
            <a:extLst>
              <a:ext uri="{FF2B5EF4-FFF2-40B4-BE49-F238E27FC236}">
                <a16:creationId xmlns:a16="http://schemas.microsoft.com/office/drawing/2014/main" id="{1ABD6488-A572-1842-3E67-F1239039F857}"/>
              </a:ext>
            </a:extLst>
          </p:cNvPr>
          <p:cNvSpPr/>
          <p:nvPr/>
        </p:nvSpPr>
        <p:spPr>
          <a:xfrm>
            <a:off x="1223553" y="4410118"/>
            <a:ext cx="5364000" cy="2916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Tekstvak 10">
            <a:extLst>
              <a:ext uri="{FF2B5EF4-FFF2-40B4-BE49-F238E27FC236}">
                <a16:creationId xmlns:a16="http://schemas.microsoft.com/office/drawing/2014/main" id="{A972FC52-BFD0-D6B8-DC38-E7B85C5F6679}"/>
              </a:ext>
            </a:extLst>
          </p:cNvPr>
          <p:cNvSpPr txBox="1"/>
          <p:nvPr/>
        </p:nvSpPr>
        <p:spPr>
          <a:xfrm>
            <a:off x="827836" y="9036605"/>
            <a:ext cx="2843989" cy="1061829"/>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LEGO Groep, Marloes Zwagerman</a:t>
            </a:r>
          </a:p>
          <a:p>
            <a:r>
              <a:rPr lang="nl-NL" sz="900" dirty="0">
                <a:latin typeface="Times New Roman" panose="02020603050405020304" pitchFamily="18" charset="0"/>
                <a:cs typeface="Times New Roman" panose="02020603050405020304" pitchFamily="18" charset="0"/>
              </a:rPr>
              <a:t>Drukprocedé: offset</a:t>
            </a:r>
          </a:p>
          <a:p>
            <a:r>
              <a:rPr lang="nl-NL" sz="900" dirty="0">
                <a:latin typeface="Times New Roman" panose="02020603050405020304" pitchFamily="18" charset="0"/>
                <a:cs typeface="Times New Roman" panose="02020603050405020304" pitchFamily="18" charset="0"/>
              </a:rPr>
              <a:t>Tanding: kamtanding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normaal met fosforopdruk</a:t>
            </a:r>
          </a:p>
          <a:p>
            <a:r>
              <a:rPr lang="nl-NL" sz="900" dirty="0">
                <a:latin typeface="Times New Roman" panose="02020603050405020304" pitchFamily="18" charset="0"/>
                <a:cs typeface="Times New Roman" panose="02020603050405020304" pitchFamily="18" charset="0"/>
              </a:rPr>
              <a:t>Gom: synthetische gom</a:t>
            </a:r>
          </a:p>
          <a:p>
            <a:r>
              <a:rPr lang="nl-NL" sz="900" dirty="0">
                <a:latin typeface="Times New Roman" panose="02020603050405020304" pitchFamily="18" charset="0"/>
                <a:cs typeface="Times New Roman" panose="02020603050405020304" pitchFamily="18" charset="0"/>
              </a:rPr>
              <a:t>Oplage: 1.200.000</a:t>
            </a:r>
          </a:p>
        </p:txBody>
      </p:sp>
      <p:sp>
        <p:nvSpPr>
          <p:cNvPr id="13" name="Rechthoek 12">
            <a:extLst>
              <a:ext uri="{FF2B5EF4-FFF2-40B4-BE49-F238E27FC236}">
                <a16:creationId xmlns:a16="http://schemas.microsoft.com/office/drawing/2014/main" id="{74EA304C-8950-2CF8-9DF6-A2887D3F2F58}"/>
              </a:ext>
            </a:extLst>
          </p:cNvPr>
          <p:cNvSpPr/>
          <p:nvPr/>
        </p:nvSpPr>
        <p:spPr>
          <a:xfrm rot="16200000">
            <a:off x="4842101" y="565207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5" name="Rechthoek 14">
            <a:extLst>
              <a:ext uri="{FF2B5EF4-FFF2-40B4-BE49-F238E27FC236}">
                <a16:creationId xmlns:a16="http://schemas.microsoft.com/office/drawing/2014/main" id="{8FF78C68-80A9-91F6-9744-427B520617B6}"/>
              </a:ext>
            </a:extLst>
          </p:cNvPr>
          <p:cNvSpPr/>
          <p:nvPr/>
        </p:nvSpPr>
        <p:spPr>
          <a:xfrm rot="16200000">
            <a:off x="1889606" y="56520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1CB7ECC5-92E2-48FA-D21F-F3B44C0BB01D}"/>
              </a:ext>
            </a:extLst>
          </p:cNvPr>
          <p:cNvSpPr/>
          <p:nvPr/>
        </p:nvSpPr>
        <p:spPr>
          <a:xfrm rot="16200000">
            <a:off x="4842102" y="457195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BADC0A69-682D-B6BC-74C0-3E4588E2C0A5}"/>
              </a:ext>
            </a:extLst>
          </p:cNvPr>
          <p:cNvSpPr/>
          <p:nvPr/>
        </p:nvSpPr>
        <p:spPr>
          <a:xfrm rot="16200000">
            <a:off x="1889607" y="457195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8" name="Tekstvak 7">
            <a:extLst>
              <a:ext uri="{FF2B5EF4-FFF2-40B4-BE49-F238E27FC236}">
                <a16:creationId xmlns:a16="http://schemas.microsoft.com/office/drawing/2014/main" id="{00F994F0-54F8-8F3E-97F6-EFB945CCEC9B}"/>
              </a:ext>
            </a:extLst>
          </p:cNvPr>
          <p:cNvSpPr txBox="1"/>
          <p:nvPr/>
        </p:nvSpPr>
        <p:spPr>
          <a:xfrm>
            <a:off x="5594222" y="6867215"/>
            <a:ext cx="1180329" cy="246221"/>
          </a:xfrm>
          <a:prstGeom prst="rect">
            <a:avLst/>
          </a:prstGeom>
          <a:noFill/>
        </p:spPr>
        <p:txBody>
          <a:bodyPr wrap="square" rtlCol="0">
            <a:spAutoFit/>
          </a:bodyPr>
          <a:lstStyle/>
          <a:p>
            <a:pPr algn="ctr"/>
            <a:r>
              <a:rPr lang="nl-NL" sz="600" dirty="0"/>
              <a:t>KINDERPOSTZEGELS</a:t>
            </a:r>
          </a:p>
          <a:p>
            <a:pPr algn="ctr"/>
            <a:r>
              <a:rPr lang="nl-NL" sz="400" dirty="0">
                <a:latin typeface="Bradley Hand ITC" panose="03070402050302030203" pitchFamily="66" charset="0"/>
              </a:rPr>
              <a:t>voor kinderen door kinderen</a:t>
            </a:r>
          </a:p>
        </p:txBody>
      </p:sp>
      <p:sp>
        <p:nvSpPr>
          <p:cNvPr id="9" name="Tekstvak 8">
            <a:extLst>
              <a:ext uri="{FF2B5EF4-FFF2-40B4-BE49-F238E27FC236}">
                <a16:creationId xmlns:a16="http://schemas.microsoft.com/office/drawing/2014/main" id="{71A17699-5D9B-4096-6486-DA4E0C938A29}"/>
              </a:ext>
            </a:extLst>
          </p:cNvPr>
          <p:cNvSpPr txBox="1"/>
          <p:nvPr/>
        </p:nvSpPr>
        <p:spPr>
          <a:xfrm>
            <a:off x="1691605" y="4448207"/>
            <a:ext cx="4392496" cy="369332"/>
          </a:xfrm>
          <a:prstGeom prst="rect">
            <a:avLst/>
          </a:prstGeom>
          <a:noFill/>
        </p:spPr>
        <p:txBody>
          <a:bodyPr wrap="square" rtlCol="0">
            <a:spAutoFit/>
          </a:bodyPr>
          <a:lstStyle/>
          <a:p>
            <a:pPr algn="ctr"/>
            <a:r>
              <a:rPr lang="nl-NL" b="1" dirty="0">
                <a:latin typeface="Arial Rounded MT Bold" panose="020F0704030504030204" pitchFamily="34" charset="0"/>
              </a:rPr>
              <a:t>KINDERPOSTZEGELS 2023</a:t>
            </a:r>
          </a:p>
        </p:txBody>
      </p:sp>
      <p:sp>
        <p:nvSpPr>
          <p:cNvPr id="23" name="Tekstvak 22">
            <a:extLst>
              <a:ext uri="{FF2B5EF4-FFF2-40B4-BE49-F238E27FC236}">
                <a16:creationId xmlns:a16="http://schemas.microsoft.com/office/drawing/2014/main" id="{10E3068D-3223-1F2B-6336-8F9AE3829AD8}"/>
              </a:ext>
            </a:extLst>
          </p:cNvPr>
          <p:cNvSpPr txBox="1"/>
          <p:nvPr/>
        </p:nvSpPr>
        <p:spPr>
          <a:xfrm>
            <a:off x="2575885" y="6875944"/>
            <a:ext cx="2843989" cy="369332"/>
          </a:xfrm>
          <a:prstGeom prst="rect">
            <a:avLst/>
          </a:prstGeom>
          <a:noFill/>
        </p:spPr>
        <p:txBody>
          <a:bodyPr wrap="square" rtlCol="0">
            <a:spAutoFit/>
          </a:bodyPr>
          <a:lstStyle/>
          <a:p>
            <a:r>
              <a:rPr lang="nl-NL" dirty="0"/>
              <a:t>Laat ieder kind meedoen</a:t>
            </a:r>
          </a:p>
        </p:txBody>
      </p:sp>
      <p:sp>
        <p:nvSpPr>
          <p:cNvPr id="24" name="Rechthoek 23">
            <a:extLst>
              <a:ext uri="{FF2B5EF4-FFF2-40B4-BE49-F238E27FC236}">
                <a16:creationId xmlns:a16="http://schemas.microsoft.com/office/drawing/2014/main" id="{B8880632-410F-591E-D12D-35E264344D6B}"/>
              </a:ext>
            </a:extLst>
          </p:cNvPr>
          <p:cNvSpPr/>
          <p:nvPr/>
        </p:nvSpPr>
        <p:spPr>
          <a:xfrm rot="16200000">
            <a:off x="2915769" y="5129855"/>
            <a:ext cx="19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Tekstvak 18">
            <a:extLst>
              <a:ext uri="{FF2B5EF4-FFF2-40B4-BE49-F238E27FC236}">
                <a16:creationId xmlns:a16="http://schemas.microsoft.com/office/drawing/2014/main" id="{51AB9B90-4526-ED16-3BA6-C080C95D478A}"/>
              </a:ext>
            </a:extLst>
          </p:cNvPr>
          <p:cNvSpPr txBox="1"/>
          <p:nvPr/>
        </p:nvSpPr>
        <p:spPr>
          <a:xfrm>
            <a:off x="2195545" y="5346599"/>
            <a:ext cx="3816540" cy="33855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fietsende			hondje met			   kinderen met</a:t>
            </a:r>
          </a:p>
          <a:p>
            <a:r>
              <a:rPr lang="nl-NL" sz="800" dirty="0">
                <a:latin typeface="Times New Roman" panose="02020603050405020304" pitchFamily="18" charset="0"/>
                <a:cs typeface="Times New Roman" panose="02020603050405020304" pitchFamily="18" charset="0"/>
              </a:rPr>
              <a:t>kinderen			3 kinderen			   skateboards</a:t>
            </a:r>
          </a:p>
        </p:txBody>
      </p:sp>
      <p:sp>
        <p:nvSpPr>
          <p:cNvPr id="20" name="Tekstvak 19">
            <a:extLst>
              <a:ext uri="{FF2B5EF4-FFF2-40B4-BE49-F238E27FC236}">
                <a16:creationId xmlns:a16="http://schemas.microsoft.com/office/drawing/2014/main" id="{43F89ACA-BE38-CD7D-2EA3-DDB578B5F192}"/>
              </a:ext>
            </a:extLst>
          </p:cNvPr>
          <p:cNvSpPr txBox="1"/>
          <p:nvPr/>
        </p:nvSpPr>
        <p:spPr>
          <a:xfrm>
            <a:off x="2195545" y="6318707"/>
            <a:ext cx="3744532" cy="33855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kinderen op					schaatsende</a:t>
            </a:r>
          </a:p>
          <a:p>
            <a:r>
              <a:rPr lang="nl-NL" sz="800" dirty="0">
                <a:latin typeface="Times New Roman" panose="02020603050405020304" pitchFamily="18" charset="0"/>
                <a:cs typeface="Times New Roman" panose="02020603050405020304" pitchFamily="18" charset="0"/>
              </a:rPr>
              <a:t>een slee						kinderen</a:t>
            </a:r>
          </a:p>
        </p:txBody>
      </p:sp>
      <p:sp>
        <p:nvSpPr>
          <p:cNvPr id="2" name="Tekstvak 1">
            <a:extLst>
              <a:ext uri="{FF2B5EF4-FFF2-40B4-BE49-F238E27FC236}">
                <a16:creationId xmlns:a16="http://schemas.microsoft.com/office/drawing/2014/main" id="{A5C5EE33-5A04-97DA-7B57-26BBD73109BE}"/>
              </a:ext>
            </a:extLst>
          </p:cNvPr>
          <p:cNvSpPr txBox="1"/>
          <p:nvPr/>
        </p:nvSpPr>
        <p:spPr>
          <a:xfrm>
            <a:off x="1151545" y="2507397"/>
            <a:ext cx="5638669" cy="400110"/>
          </a:xfrm>
          <a:prstGeom prst="rect">
            <a:avLst/>
          </a:prstGeom>
          <a:noFill/>
        </p:spPr>
        <p:txBody>
          <a:bodyPr wrap="square" rtlCol="0">
            <a:spAutoFit/>
          </a:bodyPr>
          <a:lstStyle/>
          <a:p>
            <a:pPr algn="just"/>
            <a:r>
              <a:rPr lang="nl-NL" sz="1000" kern="0" dirty="0">
                <a:solidFill>
                  <a:srgbClr val="000000"/>
                </a:solidFill>
                <a:latin typeface="Times New Roman" panose="02020603050405020304" pitchFamily="18" charset="0"/>
                <a:cs typeface="Times New Roman" panose="02020603050405020304" pitchFamily="18" charset="0"/>
              </a:rPr>
              <a:t>Marloes Zwagerman van de LEGO-Groep ontwierp het blokje met op elke zegel een apart verhaaltje. Kinderen die spelen met Lego speelgoed: minifiguren met schaatsen en fietsen.</a:t>
            </a:r>
            <a:endParaRPr lang="nl-NL"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7151427"/>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5B232F-7AA7-F3AC-8956-E47735B1BA79}"/>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9A9C2D48-1946-F9BA-1F3D-46472FAD329F}"/>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B631FE6C-D8F1-DDEB-CF04-8D944BA26043}"/>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7316EDD6-467B-B6B8-6B7E-061EAF12C0B3}"/>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2024</a:t>
            </a:r>
          </a:p>
        </p:txBody>
      </p:sp>
      <p:sp>
        <p:nvSpPr>
          <p:cNvPr id="10" name="Tekstvak 9">
            <a:extLst>
              <a:ext uri="{FF2B5EF4-FFF2-40B4-BE49-F238E27FC236}">
                <a16:creationId xmlns:a16="http://schemas.microsoft.com/office/drawing/2014/main" id="{D302EC58-8572-6CB2-8B75-6EF756024EE1}"/>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2024</a:t>
            </a:r>
          </a:p>
        </p:txBody>
      </p:sp>
      <p:cxnSp>
        <p:nvCxnSpPr>
          <p:cNvPr id="12" name="Rechte verbindingslijn 11">
            <a:extLst>
              <a:ext uri="{FF2B5EF4-FFF2-40B4-BE49-F238E27FC236}">
                <a16:creationId xmlns:a16="http://schemas.microsoft.com/office/drawing/2014/main" id="{1583C4A5-0206-C54C-8E81-826CA5E3FC38}"/>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Rechthoek 4">
            <a:extLst>
              <a:ext uri="{FF2B5EF4-FFF2-40B4-BE49-F238E27FC236}">
                <a16:creationId xmlns:a16="http://schemas.microsoft.com/office/drawing/2014/main" id="{323573D0-EA33-496A-2AC7-39F826C72EBA}"/>
              </a:ext>
            </a:extLst>
          </p:cNvPr>
          <p:cNvSpPr/>
          <p:nvPr/>
        </p:nvSpPr>
        <p:spPr>
          <a:xfrm>
            <a:off x="1223553" y="4410118"/>
            <a:ext cx="5400000" cy="2916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Tekstvak 10">
            <a:extLst>
              <a:ext uri="{FF2B5EF4-FFF2-40B4-BE49-F238E27FC236}">
                <a16:creationId xmlns:a16="http://schemas.microsoft.com/office/drawing/2014/main" id="{E13103E8-3172-5330-C212-EE21E55E940C}"/>
              </a:ext>
            </a:extLst>
          </p:cNvPr>
          <p:cNvSpPr txBox="1"/>
          <p:nvPr/>
        </p:nvSpPr>
        <p:spPr>
          <a:xfrm>
            <a:off x="827836" y="9036605"/>
            <a:ext cx="2843989" cy="1061829"/>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Hallmark Cards Nederland</a:t>
            </a:r>
          </a:p>
          <a:p>
            <a:r>
              <a:rPr lang="nl-NL" sz="900" dirty="0">
                <a:latin typeface="Times New Roman" panose="02020603050405020304" pitchFamily="18" charset="0"/>
                <a:cs typeface="Times New Roman" panose="02020603050405020304" pitchFamily="18" charset="0"/>
              </a:rPr>
              <a:t>Drukprocedé: offset</a:t>
            </a:r>
          </a:p>
          <a:p>
            <a:r>
              <a:rPr lang="nl-NL" sz="900" dirty="0">
                <a:latin typeface="Times New Roman" panose="02020603050405020304" pitchFamily="18" charset="0"/>
                <a:cs typeface="Times New Roman" panose="02020603050405020304" pitchFamily="18" charset="0"/>
              </a:rPr>
              <a:t>Tanding: kamtanding</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Gom: synthetische gom</a:t>
            </a:r>
          </a:p>
          <a:p>
            <a:r>
              <a:rPr lang="nl-NL" sz="900" dirty="0">
                <a:latin typeface="Times New Roman" panose="02020603050405020304" pitchFamily="18" charset="0"/>
                <a:cs typeface="Times New Roman" panose="02020603050405020304" pitchFamily="18" charset="0"/>
              </a:rPr>
              <a:t>Papier: normaal met fosforopdruk</a:t>
            </a:r>
          </a:p>
          <a:p>
            <a:r>
              <a:rPr lang="nl-NL" sz="900" dirty="0">
                <a:latin typeface="Times New Roman" panose="02020603050405020304" pitchFamily="18" charset="0"/>
                <a:cs typeface="Times New Roman" panose="02020603050405020304" pitchFamily="18" charset="0"/>
              </a:rPr>
              <a:t>Oplage: 1.350.000</a:t>
            </a:r>
          </a:p>
        </p:txBody>
      </p:sp>
      <p:sp>
        <p:nvSpPr>
          <p:cNvPr id="13" name="Rechthoek 12">
            <a:extLst>
              <a:ext uri="{FF2B5EF4-FFF2-40B4-BE49-F238E27FC236}">
                <a16:creationId xmlns:a16="http://schemas.microsoft.com/office/drawing/2014/main" id="{06B2F1DF-0B4F-F535-DD0A-568F2FDAA4E1}"/>
              </a:ext>
            </a:extLst>
          </p:cNvPr>
          <p:cNvSpPr/>
          <p:nvPr/>
        </p:nvSpPr>
        <p:spPr>
          <a:xfrm rot="16200000">
            <a:off x="3365769" y="565207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5" name="Rechthoek 14">
            <a:extLst>
              <a:ext uri="{FF2B5EF4-FFF2-40B4-BE49-F238E27FC236}">
                <a16:creationId xmlns:a16="http://schemas.microsoft.com/office/drawing/2014/main" id="{55EDEDC2-71ED-77C8-4E56-29821E73EC90}"/>
              </a:ext>
            </a:extLst>
          </p:cNvPr>
          <p:cNvSpPr/>
          <p:nvPr/>
        </p:nvSpPr>
        <p:spPr>
          <a:xfrm rot="16200000">
            <a:off x="1889606" y="56520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F0C906DD-B5E4-8C2B-346F-77E40A9F4C37}"/>
              </a:ext>
            </a:extLst>
          </p:cNvPr>
          <p:cNvSpPr/>
          <p:nvPr/>
        </p:nvSpPr>
        <p:spPr>
          <a:xfrm rot="16200000">
            <a:off x="3365770" y="457195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073A35DD-4402-3C7D-25D3-C242AE806177}"/>
              </a:ext>
            </a:extLst>
          </p:cNvPr>
          <p:cNvSpPr/>
          <p:nvPr/>
        </p:nvSpPr>
        <p:spPr>
          <a:xfrm rot="16200000">
            <a:off x="1889607" y="457195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9" name="Tekstvak 8">
            <a:extLst>
              <a:ext uri="{FF2B5EF4-FFF2-40B4-BE49-F238E27FC236}">
                <a16:creationId xmlns:a16="http://schemas.microsoft.com/office/drawing/2014/main" id="{20509AD4-9E1C-2F7C-4459-24E7B39201DC}"/>
              </a:ext>
            </a:extLst>
          </p:cNvPr>
          <p:cNvSpPr txBox="1"/>
          <p:nvPr/>
        </p:nvSpPr>
        <p:spPr>
          <a:xfrm>
            <a:off x="1691605" y="4448207"/>
            <a:ext cx="4392496" cy="369332"/>
          </a:xfrm>
          <a:prstGeom prst="rect">
            <a:avLst/>
          </a:prstGeom>
          <a:noFill/>
        </p:spPr>
        <p:txBody>
          <a:bodyPr wrap="square" rtlCol="0">
            <a:spAutoFit/>
          </a:bodyPr>
          <a:lstStyle/>
          <a:p>
            <a:pPr algn="ctr"/>
            <a:r>
              <a:rPr lang="nl-NL" b="1" dirty="0">
                <a:latin typeface="Dreaming Outloud Pro" panose="020F0502020204030204" pitchFamily="66" charset="0"/>
                <a:cs typeface="Dreaming Outloud Pro" panose="020F0502020204030204" pitchFamily="66" charset="0"/>
              </a:rPr>
              <a:t>KINDERPOSTZEGELS 2024</a:t>
            </a:r>
          </a:p>
        </p:txBody>
      </p:sp>
      <p:sp>
        <p:nvSpPr>
          <p:cNvPr id="24" name="Rechthoek 23">
            <a:extLst>
              <a:ext uri="{FF2B5EF4-FFF2-40B4-BE49-F238E27FC236}">
                <a16:creationId xmlns:a16="http://schemas.microsoft.com/office/drawing/2014/main" id="{C006739E-4CE3-F78F-D68E-9E65F7D35C84}"/>
              </a:ext>
            </a:extLst>
          </p:cNvPr>
          <p:cNvSpPr/>
          <p:nvPr/>
        </p:nvSpPr>
        <p:spPr>
          <a:xfrm rot="16200000">
            <a:off x="4392093" y="5129855"/>
            <a:ext cx="19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Tekstvak 18">
            <a:extLst>
              <a:ext uri="{FF2B5EF4-FFF2-40B4-BE49-F238E27FC236}">
                <a16:creationId xmlns:a16="http://schemas.microsoft.com/office/drawing/2014/main" id="{AA0A810A-5EFA-7ADC-EA3A-2F8D936ED301}"/>
              </a:ext>
            </a:extLst>
          </p:cNvPr>
          <p:cNvSpPr txBox="1"/>
          <p:nvPr/>
        </p:nvSpPr>
        <p:spPr>
          <a:xfrm>
            <a:off x="2195545" y="5346599"/>
            <a:ext cx="3816540" cy="33855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jij bent			    ster			   jij bent super </a:t>
            </a:r>
          </a:p>
          <a:p>
            <a:r>
              <a:rPr lang="nl-NL" sz="800" dirty="0">
                <a:latin typeface="Times New Roman" panose="02020603050405020304" pitchFamily="18" charset="0"/>
                <a:cs typeface="Times New Roman" panose="02020603050405020304" pitchFamily="18" charset="0"/>
              </a:rPr>
              <a:t>super lief</a:t>
            </a:r>
          </a:p>
        </p:txBody>
      </p:sp>
      <p:sp>
        <p:nvSpPr>
          <p:cNvPr id="20" name="Tekstvak 19">
            <a:extLst>
              <a:ext uri="{FF2B5EF4-FFF2-40B4-BE49-F238E27FC236}">
                <a16:creationId xmlns:a16="http://schemas.microsoft.com/office/drawing/2014/main" id="{C97EF744-966B-1127-9357-1D682A709329}"/>
              </a:ext>
            </a:extLst>
          </p:cNvPr>
          <p:cNvSpPr txBox="1"/>
          <p:nvPr/>
        </p:nvSpPr>
        <p:spPr>
          <a:xfrm>
            <a:off x="2195545" y="6318707"/>
            <a:ext cx="3744532" cy="33855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 hartjes			jij bent</a:t>
            </a:r>
          </a:p>
          <a:p>
            <a:r>
              <a:rPr lang="nl-NL" sz="800" dirty="0">
                <a:latin typeface="Times New Roman" panose="02020603050405020304" pitchFamily="18" charset="0"/>
                <a:cs typeface="Times New Roman" panose="02020603050405020304" pitchFamily="18" charset="0"/>
              </a:rPr>
              <a:t>			super leuk</a:t>
            </a:r>
          </a:p>
        </p:txBody>
      </p:sp>
      <p:sp>
        <p:nvSpPr>
          <p:cNvPr id="17" name="Tekstvak 16">
            <a:extLst>
              <a:ext uri="{FF2B5EF4-FFF2-40B4-BE49-F238E27FC236}">
                <a16:creationId xmlns:a16="http://schemas.microsoft.com/office/drawing/2014/main" id="{405EDDF7-0109-D9EC-E924-28BF32FCBCAB}"/>
              </a:ext>
            </a:extLst>
          </p:cNvPr>
          <p:cNvSpPr txBox="1"/>
          <p:nvPr/>
        </p:nvSpPr>
        <p:spPr>
          <a:xfrm>
            <a:off x="5731856" y="5897616"/>
            <a:ext cx="1180329" cy="323165"/>
          </a:xfrm>
          <a:prstGeom prst="rect">
            <a:avLst/>
          </a:prstGeom>
          <a:noFill/>
        </p:spPr>
        <p:txBody>
          <a:bodyPr wrap="square" rtlCol="0">
            <a:spAutoFit/>
          </a:bodyPr>
          <a:lstStyle/>
          <a:p>
            <a:pPr algn="ctr"/>
            <a:r>
              <a:rPr lang="nl-NL" sz="500" dirty="0">
                <a:latin typeface="Bradley Hand ITC" panose="03070402050302030203" pitchFamily="66" charset="0"/>
              </a:rPr>
              <a:t>SCAN EN</a:t>
            </a:r>
          </a:p>
          <a:p>
            <a:pPr algn="ctr"/>
            <a:r>
              <a:rPr lang="nl-NL" sz="500" dirty="0">
                <a:latin typeface="Bradley Hand ITC" panose="03070402050302030203" pitchFamily="66" charset="0"/>
              </a:rPr>
              <a:t>VERSTUUR</a:t>
            </a:r>
          </a:p>
          <a:p>
            <a:pPr algn="ctr"/>
            <a:r>
              <a:rPr lang="nl-NL" sz="500" dirty="0">
                <a:latin typeface="Bradley Hand ITC" panose="03070402050302030203" pitchFamily="66" charset="0"/>
              </a:rPr>
              <a:t>MET EEN</a:t>
            </a:r>
          </a:p>
        </p:txBody>
      </p:sp>
      <p:sp>
        <p:nvSpPr>
          <p:cNvPr id="22" name="Tekstvak 21">
            <a:extLst>
              <a:ext uri="{FF2B5EF4-FFF2-40B4-BE49-F238E27FC236}">
                <a16:creationId xmlns:a16="http://schemas.microsoft.com/office/drawing/2014/main" id="{9484CF64-1B16-4DCA-14DB-5EFD630B3C91}"/>
              </a:ext>
            </a:extLst>
          </p:cNvPr>
          <p:cNvSpPr txBox="1"/>
          <p:nvPr/>
        </p:nvSpPr>
        <p:spPr>
          <a:xfrm>
            <a:off x="6025605" y="6195913"/>
            <a:ext cx="634113" cy="276999"/>
          </a:xfrm>
          <a:prstGeom prst="rect">
            <a:avLst/>
          </a:prstGeom>
          <a:noFill/>
        </p:spPr>
        <p:txBody>
          <a:bodyPr wrap="square" rtlCol="0">
            <a:spAutoFit/>
          </a:bodyPr>
          <a:lstStyle/>
          <a:p>
            <a:pPr algn="ctr"/>
            <a:r>
              <a:rPr lang="nl-NL" sz="600" b="1" dirty="0">
                <a:latin typeface="Arabic Typesetting" panose="03020402040406030203" pitchFamily="66" charset="-78"/>
                <a:cs typeface="Arabic Typesetting" panose="03020402040406030203" pitchFamily="66" charset="-78"/>
              </a:rPr>
              <a:t>VIDEO</a:t>
            </a:r>
          </a:p>
          <a:p>
            <a:pPr algn="ctr"/>
            <a:r>
              <a:rPr lang="nl-NL" sz="600" b="1" dirty="0">
                <a:latin typeface="Arabic Typesetting" panose="03020402040406030203" pitchFamily="66" charset="-78"/>
                <a:cs typeface="Arabic Typesetting" panose="03020402040406030203" pitchFamily="66" charset="-78"/>
              </a:rPr>
              <a:t>BOODSCHAP</a:t>
            </a:r>
          </a:p>
        </p:txBody>
      </p:sp>
      <p:sp>
        <p:nvSpPr>
          <p:cNvPr id="2" name="Tekstvak 1">
            <a:extLst>
              <a:ext uri="{FF2B5EF4-FFF2-40B4-BE49-F238E27FC236}">
                <a16:creationId xmlns:a16="http://schemas.microsoft.com/office/drawing/2014/main" id="{9281BCBE-9F6A-AB69-D925-C707ACF9FD74}"/>
              </a:ext>
            </a:extLst>
          </p:cNvPr>
          <p:cNvSpPr txBox="1"/>
          <p:nvPr/>
        </p:nvSpPr>
        <p:spPr>
          <a:xfrm>
            <a:off x="1151545" y="2487652"/>
            <a:ext cx="5638669" cy="553998"/>
          </a:xfrm>
          <a:prstGeom prst="rect">
            <a:avLst/>
          </a:prstGeom>
          <a:noFill/>
        </p:spPr>
        <p:txBody>
          <a:bodyPr wrap="square" rtlCol="0">
            <a:spAutoFit/>
          </a:bodyPr>
          <a:lstStyle/>
          <a:p>
            <a:pPr algn="just"/>
            <a:r>
              <a:rPr lang="nl-NL" sz="1000" kern="0" dirty="0">
                <a:solidFill>
                  <a:srgbClr val="000000"/>
                </a:solidFill>
                <a:latin typeface="Times New Roman" panose="02020603050405020304" pitchFamily="18" charset="0"/>
                <a:cs typeface="Times New Roman" panose="02020603050405020304" pitchFamily="18" charset="0"/>
              </a:rPr>
              <a:t>Hallmark, bekend van de felicitatiekaarten en eigen “port betaald” zegels, ontwierp zegels. Voor het eerst zit er op een QR-code op een van de zegels, waarmee een videoboodschap kan worden opgenomen en gestuurd. </a:t>
            </a:r>
            <a:endParaRPr lang="nl-NL" sz="1000" dirty="0">
              <a:latin typeface="Times New Roman" panose="02020603050405020304" pitchFamily="18" charset="0"/>
              <a:cs typeface="Times New Roman" panose="02020603050405020304" pitchFamily="18" charset="0"/>
            </a:endParaRPr>
          </a:p>
        </p:txBody>
      </p:sp>
      <p:sp>
        <p:nvSpPr>
          <p:cNvPr id="21" name="Tekstvak 20">
            <a:extLst>
              <a:ext uri="{FF2B5EF4-FFF2-40B4-BE49-F238E27FC236}">
                <a16:creationId xmlns:a16="http://schemas.microsoft.com/office/drawing/2014/main" id="{751005B3-8DEE-5EED-EB60-271318801C52}"/>
              </a:ext>
            </a:extLst>
          </p:cNvPr>
          <p:cNvSpPr txBox="1"/>
          <p:nvPr/>
        </p:nvSpPr>
        <p:spPr>
          <a:xfrm>
            <a:off x="1194778" y="6229613"/>
            <a:ext cx="612068" cy="646331"/>
          </a:xfrm>
          <a:prstGeom prst="rect">
            <a:avLst/>
          </a:prstGeom>
          <a:noFill/>
        </p:spPr>
        <p:txBody>
          <a:bodyPr wrap="square" rtlCol="0">
            <a:spAutoFit/>
          </a:bodyPr>
          <a:lstStyle/>
          <a:p>
            <a:r>
              <a:rPr lang="nl-NL" sz="400" dirty="0">
                <a:latin typeface="Bradley Hand ITC" panose="03070402050302030203" pitchFamily="66" charset="0"/>
              </a:rPr>
              <a:t>DE TOESLAG</a:t>
            </a:r>
          </a:p>
          <a:p>
            <a:r>
              <a:rPr lang="nl-NL" sz="400" dirty="0">
                <a:latin typeface="Bradley Hand ITC" panose="03070402050302030203" pitchFamily="66" charset="0"/>
              </a:rPr>
              <a:t>VAN DE KINDER-</a:t>
            </a:r>
          </a:p>
          <a:p>
            <a:r>
              <a:rPr lang="nl-NL" sz="400" dirty="0">
                <a:latin typeface="Bradley Hand ITC" panose="03070402050302030203" pitchFamily="66" charset="0"/>
              </a:rPr>
              <a:t>ZEGELS KOMT </a:t>
            </a:r>
          </a:p>
          <a:p>
            <a:r>
              <a:rPr lang="nl-NL" sz="400" dirty="0">
                <a:latin typeface="Bradley Hand ITC" panose="03070402050302030203" pitchFamily="66" charset="0"/>
              </a:rPr>
              <a:t>TEN GOEDE </a:t>
            </a:r>
          </a:p>
          <a:p>
            <a:r>
              <a:rPr lang="nl-NL" sz="400" dirty="0">
                <a:latin typeface="Bradley Hand ITC" panose="03070402050302030203" pitchFamily="66" charset="0"/>
              </a:rPr>
              <a:t>AAN HET VERSTERKEN</a:t>
            </a:r>
          </a:p>
          <a:p>
            <a:r>
              <a:rPr lang="nl-NL" sz="400" dirty="0">
                <a:latin typeface="Bradley Hand ITC" panose="03070402050302030203" pitchFamily="66" charset="0"/>
              </a:rPr>
              <a:t>VAN DE</a:t>
            </a:r>
          </a:p>
          <a:p>
            <a:r>
              <a:rPr lang="nl-NL" sz="400" dirty="0">
                <a:latin typeface="Bradley Hand ITC" panose="03070402050302030203" pitchFamily="66" charset="0"/>
              </a:rPr>
              <a:t>VEERKRACHT</a:t>
            </a:r>
          </a:p>
          <a:p>
            <a:r>
              <a:rPr lang="nl-NL" sz="400" dirty="0">
                <a:latin typeface="Bradley Hand ITC" panose="03070402050302030203" pitchFamily="66" charset="0"/>
              </a:rPr>
              <a:t>VAN KINDEREN</a:t>
            </a:r>
          </a:p>
        </p:txBody>
      </p:sp>
    </p:spTree>
    <p:extLst>
      <p:ext uri="{BB962C8B-B14F-4D97-AF65-F5344CB8AC3E}">
        <p14:creationId xmlns:p14="http://schemas.microsoft.com/office/powerpoint/2010/main" val="8187451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A151B3-15D1-660D-8ACE-5EBF771952DF}"/>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B99B2F0B-5234-7BAD-2E6F-FC715A8ACEE4}"/>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77341258-8E41-0BDE-D827-98C5F6F1E692}"/>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CD8A447B-D1A4-87E9-E9C6-6D6168E7B7B8}"/>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1931</a:t>
            </a:r>
          </a:p>
        </p:txBody>
      </p:sp>
      <p:sp>
        <p:nvSpPr>
          <p:cNvPr id="10" name="Tekstvak 9">
            <a:extLst>
              <a:ext uri="{FF2B5EF4-FFF2-40B4-BE49-F238E27FC236}">
                <a16:creationId xmlns:a16="http://schemas.microsoft.com/office/drawing/2014/main" id="{8E83BEB5-E9C8-B232-1EAF-C2A1DFFDFD08}"/>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1931</a:t>
            </a:r>
          </a:p>
        </p:txBody>
      </p:sp>
      <p:cxnSp>
        <p:nvCxnSpPr>
          <p:cNvPr id="12" name="Rechte verbindingslijn 11">
            <a:extLst>
              <a:ext uri="{FF2B5EF4-FFF2-40B4-BE49-F238E27FC236}">
                <a16:creationId xmlns:a16="http://schemas.microsoft.com/office/drawing/2014/main" id="{47083A21-D425-6F0F-BDEF-1786FA193098}"/>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kstvak 4">
            <a:extLst>
              <a:ext uri="{FF2B5EF4-FFF2-40B4-BE49-F238E27FC236}">
                <a16:creationId xmlns:a16="http://schemas.microsoft.com/office/drawing/2014/main" id="{E1FD0A61-7EC3-A3E3-03F1-1137D0E192C5}"/>
              </a:ext>
            </a:extLst>
          </p:cNvPr>
          <p:cNvSpPr txBox="1"/>
          <p:nvPr/>
        </p:nvSpPr>
        <p:spPr>
          <a:xfrm>
            <a:off x="1441828" y="4157906"/>
            <a:ext cx="4963321" cy="215444"/>
          </a:xfrm>
          <a:prstGeom prst="rect">
            <a:avLst/>
          </a:prstGeom>
          <a:noFill/>
        </p:spPr>
        <p:txBody>
          <a:bodyPr wrap="square" rtlCol="0">
            <a:spAutoFit/>
          </a:bodyPr>
          <a:lstStyle/>
          <a:p>
            <a:pPr algn="ctr"/>
            <a:r>
              <a:rPr lang="nl-NL" sz="800" dirty="0">
                <a:latin typeface="Times New Roman" panose="02020603050405020304" pitchFamily="18" charset="0"/>
                <a:cs typeface="Times New Roman" panose="02020603050405020304" pitchFamily="18" charset="0"/>
              </a:rPr>
              <a:t>kamtanding 12 ½ </a:t>
            </a:r>
          </a:p>
        </p:txBody>
      </p:sp>
      <p:sp>
        <p:nvSpPr>
          <p:cNvPr id="11" name="Tekstvak 10">
            <a:extLst>
              <a:ext uri="{FF2B5EF4-FFF2-40B4-BE49-F238E27FC236}">
                <a16:creationId xmlns:a16="http://schemas.microsoft.com/office/drawing/2014/main" id="{168DFD02-E6FE-B978-B3A9-F2527A518F4D}"/>
              </a:ext>
            </a:extLst>
          </p:cNvPr>
          <p:cNvSpPr txBox="1"/>
          <p:nvPr/>
        </p:nvSpPr>
        <p:spPr>
          <a:xfrm>
            <a:off x="1441829" y="6102462"/>
            <a:ext cx="4963321" cy="215444"/>
          </a:xfrm>
          <a:prstGeom prst="rect">
            <a:avLst/>
          </a:prstGeom>
          <a:noFill/>
        </p:spPr>
        <p:txBody>
          <a:bodyPr wrap="square" rtlCol="0">
            <a:spAutoFit/>
          </a:bodyPr>
          <a:lstStyle/>
          <a:p>
            <a:pPr algn="ctr"/>
            <a:r>
              <a:rPr lang="nl-NL" sz="800" dirty="0">
                <a:latin typeface="Times New Roman" panose="02020603050405020304" pitchFamily="18" charset="0"/>
                <a:cs typeface="Times New Roman" panose="02020603050405020304" pitchFamily="18" charset="0"/>
              </a:rPr>
              <a:t>tweezijdige hoekroltanding</a:t>
            </a:r>
          </a:p>
        </p:txBody>
      </p:sp>
      <p:sp>
        <p:nvSpPr>
          <p:cNvPr id="13" name="Rechthoek 12">
            <a:extLst>
              <a:ext uri="{FF2B5EF4-FFF2-40B4-BE49-F238E27FC236}">
                <a16:creationId xmlns:a16="http://schemas.microsoft.com/office/drawing/2014/main" id="{4CFEB035-AFB6-FB58-7AC7-909156BF7112}"/>
              </a:ext>
            </a:extLst>
          </p:cNvPr>
          <p:cNvSpPr/>
          <p:nvPr/>
        </p:nvSpPr>
        <p:spPr>
          <a:xfrm>
            <a:off x="1408517" y="6317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latin typeface="Times New Roman" panose="02020603050405020304" pitchFamily="18" charset="0"/>
                <a:cs typeface="Times New Roman" panose="02020603050405020304" pitchFamily="18" charset="0"/>
              </a:rPr>
              <a:t>40</a:t>
            </a:r>
          </a:p>
        </p:txBody>
      </p:sp>
      <p:sp>
        <p:nvSpPr>
          <p:cNvPr id="14" name="Rechthoek 13">
            <a:extLst>
              <a:ext uri="{FF2B5EF4-FFF2-40B4-BE49-F238E27FC236}">
                <a16:creationId xmlns:a16="http://schemas.microsoft.com/office/drawing/2014/main" id="{D2394C60-E42B-F5B5-B2BD-68BB192854AF}"/>
              </a:ext>
            </a:extLst>
          </p:cNvPr>
          <p:cNvSpPr/>
          <p:nvPr/>
        </p:nvSpPr>
        <p:spPr>
          <a:xfrm>
            <a:off x="2810957" y="6317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latin typeface="Times New Roman" panose="02020603050405020304" pitchFamily="18" charset="0"/>
                <a:cs typeface="Times New Roman" panose="02020603050405020304" pitchFamily="18" charset="0"/>
              </a:rPr>
              <a:t>40</a:t>
            </a:r>
          </a:p>
        </p:txBody>
      </p:sp>
      <p:sp>
        <p:nvSpPr>
          <p:cNvPr id="15" name="Rechthoek 14">
            <a:extLst>
              <a:ext uri="{FF2B5EF4-FFF2-40B4-BE49-F238E27FC236}">
                <a16:creationId xmlns:a16="http://schemas.microsoft.com/office/drawing/2014/main" id="{E9A804BB-42F5-B89D-11F5-E255CCE93466}"/>
              </a:ext>
            </a:extLst>
          </p:cNvPr>
          <p:cNvSpPr/>
          <p:nvPr/>
        </p:nvSpPr>
        <p:spPr>
          <a:xfrm>
            <a:off x="4213397" y="6317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latin typeface="Times New Roman" panose="02020603050405020304" pitchFamily="18" charset="0"/>
                <a:cs typeface="Times New Roman" panose="02020603050405020304" pitchFamily="18" charset="0"/>
              </a:rPr>
              <a:t>40</a:t>
            </a:r>
          </a:p>
        </p:txBody>
      </p:sp>
      <p:sp>
        <p:nvSpPr>
          <p:cNvPr id="16" name="Rechthoek 15">
            <a:extLst>
              <a:ext uri="{FF2B5EF4-FFF2-40B4-BE49-F238E27FC236}">
                <a16:creationId xmlns:a16="http://schemas.microsoft.com/office/drawing/2014/main" id="{979E995B-6006-6DCF-F963-B7A0123DEAF4}"/>
              </a:ext>
            </a:extLst>
          </p:cNvPr>
          <p:cNvSpPr/>
          <p:nvPr/>
        </p:nvSpPr>
        <p:spPr>
          <a:xfrm>
            <a:off x="5543837" y="6317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latin typeface="Times New Roman" panose="02020603050405020304" pitchFamily="18" charset="0"/>
                <a:cs typeface="Times New Roman" panose="02020603050405020304" pitchFamily="18" charset="0"/>
              </a:rPr>
              <a:t>40</a:t>
            </a:r>
          </a:p>
        </p:txBody>
      </p:sp>
      <p:sp>
        <p:nvSpPr>
          <p:cNvPr id="17" name="Rechthoek 16">
            <a:extLst>
              <a:ext uri="{FF2B5EF4-FFF2-40B4-BE49-F238E27FC236}">
                <a16:creationId xmlns:a16="http://schemas.microsoft.com/office/drawing/2014/main" id="{820A7143-B51E-6FF1-18AB-BEF6F9765CBB}"/>
              </a:ext>
            </a:extLst>
          </p:cNvPr>
          <p:cNvSpPr/>
          <p:nvPr/>
        </p:nvSpPr>
        <p:spPr>
          <a:xfrm>
            <a:off x="1403837" y="4373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latin typeface="Times New Roman" panose="02020603050405020304" pitchFamily="18" charset="0"/>
                <a:cs typeface="Times New Roman" panose="02020603050405020304" pitchFamily="18" charset="0"/>
              </a:rPr>
              <a:t>40</a:t>
            </a:r>
          </a:p>
        </p:txBody>
      </p:sp>
      <p:sp>
        <p:nvSpPr>
          <p:cNvPr id="18" name="Rechthoek 17">
            <a:extLst>
              <a:ext uri="{FF2B5EF4-FFF2-40B4-BE49-F238E27FC236}">
                <a16:creationId xmlns:a16="http://schemas.microsoft.com/office/drawing/2014/main" id="{22502DBA-FE53-1427-F130-9D84E1C6E715}"/>
              </a:ext>
            </a:extLst>
          </p:cNvPr>
          <p:cNvSpPr/>
          <p:nvPr/>
        </p:nvSpPr>
        <p:spPr>
          <a:xfrm>
            <a:off x="2806277" y="4373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latin typeface="Times New Roman" panose="02020603050405020304" pitchFamily="18" charset="0"/>
                <a:cs typeface="Times New Roman" panose="02020603050405020304" pitchFamily="18" charset="0"/>
              </a:rPr>
              <a:t>40</a:t>
            </a:r>
          </a:p>
        </p:txBody>
      </p:sp>
      <p:sp>
        <p:nvSpPr>
          <p:cNvPr id="19" name="Rechthoek 18">
            <a:extLst>
              <a:ext uri="{FF2B5EF4-FFF2-40B4-BE49-F238E27FC236}">
                <a16:creationId xmlns:a16="http://schemas.microsoft.com/office/drawing/2014/main" id="{C5482C40-3210-A9B0-67FF-981204CD75C5}"/>
              </a:ext>
            </a:extLst>
          </p:cNvPr>
          <p:cNvSpPr/>
          <p:nvPr/>
        </p:nvSpPr>
        <p:spPr>
          <a:xfrm>
            <a:off x="4208717" y="4373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latin typeface="Times New Roman" panose="02020603050405020304" pitchFamily="18" charset="0"/>
                <a:cs typeface="Times New Roman" panose="02020603050405020304" pitchFamily="18" charset="0"/>
              </a:rPr>
              <a:t>40</a:t>
            </a:r>
          </a:p>
        </p:txBody>
      </p:sp>
      <p:sp>
        <p:nvSpPr>
          <p:cNvPr id="20" name="Rechthoek 19">
            <a:extLst>
              <a:ext uri="{FF2B5EF4-FFF2-40B4-BE49-F238E27FC236}">
                <a16:creationId xmlns:a16="http://schemas.microsoft.com/office/drawing/2014/main" id="{B88E90CD-6D3B-1780-4D7E-F42AF64D420F}"/>
              </a:ext>
            </a:extLst>
          </p:cNvPr>
          <p:cNvSpPr/>
          <p:nvPr/>
        </p:nvSpPr>
        <p:spPr>
          <a:xfrm>
            <a:off x="5539157" y="4373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latin typeface="Times New Roman" panose="02020603050405020304" pitchFamily="18" charset="0"/>
                <a:cs typeface="Times New Roman" panose="02020603050405020304" pitchFamily="18" charset="0"/>
              </a:rPr>
              <a:t>40</a:t>
            </a:r>
          </a:p>
        </p:txBody>
      </p:sp>
      <p:sp>
        <p:nvSpPr>
          <p:cNvPr id="21" name="Tekstvak 20">
            <a:extLst>
              <a:ext uri="{FF2B5EF4-FFF2-40B4-BE49-F238E27FC236}">
                <a16:creationId xmlns:a16="http://schemas.microsoft.com/office/drawing/2014/main" id="{D82BC16D-4094-67C3-338C-E5F9B12F8181}"/>
              </a:ext>
            </a:extLst>
          </p:cNvPr>
          <p:cNvSpPr txBox="1"/>
          <p:nvPr/>
        </p:nvSpPr>
        <p:spPr>
          <a:xfrm>
            <a:off x="1619837" y="4806462"/>
            <a:ext cx="5112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 ½ cent			 5 cent			  6 cent			12 ½ cent</a:t>
            </a:r>
          </a:p>
        </p:txBody>
      </p:sp>
      <p:sp>
        <p:nvSpPr>
          <p:cNvPr id="22" name="Tekstvak 21">
            <a:extLst>
              <a:ext uri="{FF2B5EF4-FFF2-40B4-BE49-F238E27FC236}">
                <a16:creationId xmlns:a16="http://schemas.microsoft.com/office/drawing/2014/main" id="{6B37DFE3-B496-D6FE-BC40-557FAE6269B5}"/>
              </a:ext>
            </a:extLst>
          </p:cNvPr>
          <p:cNvSpPr txBox="1"/>
          <p:nvPr/>
        </p:nvSpPr>
        <p:spPr>
          <a:xfrm>
            <a:off x="1619837" y="6713906"/>
            <a:ext cx="5112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 ½ cent			 5 cent			  6 cent			12 ½ cent</a:t>
            </a:r>
          </a:p>
        </p:txBody>
      </p:sp>
      <p:sp>
        <p:nvSpPr>
          <p:cNvPr id="23" name="Tekstvak 22">
            <a:extLst>
              <a:ext uri="{FF2B5EF4-FFF2-40B4-BE49-F238E27FC236}">
                <a16:creationId xmlns:a16="http://schemas.microsoft.com/office/drawing/2014/main" id="{57BE5CD9-BB87-17C2-F87C-43A3643C81C0}"/>
              </a:ext>
            </a:extLst>
          </p:cNvPr>
          <p:cNvSpPr txBox="1"/>
          <p:nvPr/>
        </p:nvSpPr>
        <p:spPr>
          <a:xfrm>
            <a:off x="827837" y="8622270"/>
            <a:ext cx="3168000"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Gerard </a:t>
            </a:r>
            <a:r>
              <a:rPr lang="nl-NL" sz="900" dirty="0" err="1">
                <a:latin typeface="Times New Roman" panose="02020603050405020304" pitchFamily="18" charset="0"/>
                <a:cs typeface="Times New Roman" panose="02020603050405020304" pitchFamily="18" charset="0"/>
              </a:rPr>
              <a:t>Kiljan</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12 ½ en tweezijdige hoekroltanding</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ringen</a:t>
            </a:r>
          </a:p>
          <a:p>
            <a:r>
              <a:rPr lang="nl-NL" sz="900" dirty="0">
                <a:latin typeface="Times New Roman" panose="02020603050405020304" pitchFamily="18" charset="0"/>
                <a:cs typeface="Times New Roman" panose="02020603050405020304" pitchFamily="18" charset="0"/>
              </a:rPr>
              <a:t>Totale oplage:</a:t>
            </a:r>
          </a:p>
          <a:p>
            <a:r>
              <a:rPr lang="nl-NL" sz="900" dirty="0">
                <a:latin typeface="Times New Roman" panose="02020603050405020304" pitchFamily="18" charset="0"/>
                <a:cs typeface="Times New Roman" panose="02020603050405020304" pitchFamily="18" charset="0"/>
              </a:rPr>
              <a:t>	1 ½ cent 		1.722.174		</a:t>
            </a:r>
          </a:p>
          <a:p>
            <a:r>
              <a:rPr lang="nl-NL" sz="900" dirty="0">
                <a:latin typeface="Times New Roman" panose="02020603050405020304" pitchFamily="18" charset="0"/>
                <a:cs typeface="Times New Roman" panose="02020603050405020304" pitchFamily="18" charset="0"/>
              </a:rPr>
              <a:t>	5 cent 		1.017.857		</a:t>
            </a:r>
          </a:p>
          <a:p>
            <a:r>
              <a:rPr lang="nl-NL" sz="900" dirty="0">
                <a:latin typeface="Times New Roman" panose="02020603050405020304" pitchFamily="18" charset="0"/>
                <a:cs typeface="Times New Roman" panose="02020603050405020304" pitchFamily="18" charset="0"/>
              </a:rPr>
              <a:t>	6 cent		1.721.816		</a:t>
            </a:r>
          </a:p>
          <a:p>
            <a:r>
              <a:rPr lang="nl-NL" sz="900" dirty="0">
                <a:latin typeface="Times New Roman" panose="02020603050405020304" pitchFamily="18" charset="0"/>
                <a:cs typeface="Times New Roman" panose="02020603050405020304" pitchFamily="18" charset="0"/>
              </a:rPr>
              <a:t>	12 ½ cent		   424.464		</a:t>
            </a:r>
          </a:p>
        </p:txBody>
      </p:sp>
      <p:sp>
        <p:nvSpPr>
          <p:cNvPr id="8" name="Tekstvak 7">
            <a:extLst>
              <a:ext uri="{FF2B5EF4-FFF2-40B4-BE49-F238E27FC236}">
                <a16:creationId xmlns:a16="http://schemas.microsoft.com/office/drawing/2014/main" id="{EB1612A1-A290-EB7B-D723-957FB3DC731F}"/>
              </a:ext>
            </a:extLst>
          </p:cNvPr>
          <p:cNvSpPr txBox="1"/>
          <p:nvPr/>
        </p:nvSpPr>
        <p:spPr>
          <a:xfrm>
            <a:off x="1187549" y="2501098"/>
            <a:ext cx="5383886" cy="1015663"/>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Gerard </a:t>
            </a:r>
            <a:r>
              <a:rPr lang="nl-NL" sz="1000" kern="0" dirty="0" err="1">
                <a:solidFill>
                  <a:srgbClr val="000000"/>
                </a:solidFill>
                <a:latin typeface="Times New Roman" panose="02020603050405020304" pitchFamily="18" charset="0"/>
                <a:ea typeface="SimSun" panose="02010600030101010101" pitchFamily="2" charset="-122"/>
                <a:cs typeface="Times New Roman" panose="02020603050405020304" pitchFamily="18" charset="0"/>
              </a:rPr>
              <a:t>Kiljan</a:t>
            </a:r>
            <a:r>
              <a:rPr lang="nl-NL" sz="1000" kern="0"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 is de ontwerper van de kinderpostzegels. Hij koos als thema het misdeelde kind.        Op de zegels van links naar rechts: doof kind, achterlijk kind, blind meisje en een verwaarloosd kind.</a:t>
            </a:r>
          </a:p>
          <a:p>
            <a:r>
              <a:rPr lang="nl-NL" sz="1000" kern="0"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Destijds een misverstand. De Centrale Propaganda Commissie voor weldadigheidszegels wilde gebouwen van tehuizen voor misdeelde kinderen. Door een misverstand had Gerard </a:t>
            </a:r>
            <a:r>
              <a:rPr lang="nl-NL" sz="1000" kern="0" dirty="0" err="1">
                <a:solidFill>
                  <a:srgbClr val="000000"/>
                </a:solidFill>
                <a:latin typeface="Times New Roman" panose="02020603050405020304" pitchFamily="18" charset="0"/>
                <a:ea typeface="SimSun" panose="02010600030101010101" pitchFamily="2" charset="-122"/>
                <a:cs typeface="Times New Roman" panose="02020603050405020304" pitchFamily="18" charset="0"/>
              </a:rPr>
              <a:t>Kiljan</a:t>
            </a:r>
            <a:r>
              <a:rPr lang="nl-NL" sz="1000" kern="0"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 misdeelde kinderen afgebeeld. De bond voor kinderbescherming was niet gelukkig met deze keuze en vond deze erg onkies om de gebreken van </a:t>
            </a:r>
            <a:r>
              <a:rPr lang="nl-NL" sz="1000" kern="0" dirty="0" err="1">
                <a:solidFill>
                  <a:srgbClr val="000000"/>
                </a:solidFill>
                <a:latin typeface="Times New Roman" panose="02020603050405020304" pitchFamily="18" charset="0"/>
                <a:ea typeface="SimSun" panose="02010600030101010101" pitchFamily="2" charset="-122"/>
                <a:cs typeface="Times New Roman" panose="02020603050405020304" pitchFamily="18" charset="0"/>
              </a:rPr>
              <a:t>bepaade</a:t>
            </a:r>
            <a:r>
              <a:rPr lang="nl-NL" sz="1000" kern="0"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 kinderen openbaar te maken.</a:t>
            </a:r>
            <a:endParaRPr lang="nl-NL"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00625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6F7A27-398A-B014-C8B9-861A69295DD5}"/>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79175F34-065D-B6D4-BFF6-C950576AE437}"/>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42325600-F555-EA0C-6775-A4F9DC9CFE72}"/>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24AB73B4-D821-64D6-0789-2269385ECE22}"/>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1932</a:t>
            </a:r>
          </a:p>
        </p:txBody>
      </p:sp>
      <p:sp>
        <p:nvSpPr>
          <p:cNvPr id="10" name="Tekstvak 9">
            <a:extLst>
              <a:ext uri="{FF2B5EF4-FFF2-40B4-BE49-F238E27FC236}">
                <a16:creationId xmlns:a16="http://schemas.microsoft.com/office/drawing/2014/main" id="{FC29B36B-7F75-5A68-67D8-C245DF59C93E}"/>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1932</a:t>
            </a:r>
          </a:p>
        </p:txBody>
      </p:sp>
      <p:cxnSp>
        <p:nvCxnSpPr>
          <p:cNvPr id="12" name="Rechte verbindingslijn 11">
            <a:extLst>
              <a:ext uri="{FF2B5EF4-FFF2-40B4-BE49-F238E27FC236}">
                <a16:creationId xmlns:a16="http://schemas.microsoft.com/office/drawing/2014/main" id="{3193EC30-4AB4-8531-2319-EC366CC11013}"/>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kstvak 4">
            <a:extLst>
              <a:ext uri="{FF2B5EF4-FFF2-40B4-BE49-F238E27FC236}">
                <a16:creationId xmlns:a16="http://schemas.microsoft.com/office/drawing/2014/main" id="{25744DA3-4472-2E1D-6726-00799BC22CDE}"/>
              </a:ext>
            </a:extLst>
          </p:cNvPr>
          <p:cNvSpPr txBox="1"/>
          <p:nvPr/>
        </p:nvSpPr>
        <p:spPr>
          <a:xfrm>
            <a:off x="1111313" y="2487652"/>
            <a:ext cx="5620852" cy="553998"/>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Hubert </a:t>
            </a:r>
            <a:r>
              <a:rPr lang="nl-NL" sz="1000" kern="0" dirty="0" err="1">
                <a:solidFill>
                  <a:srgbClr val="000000"/>
                </a:solidFill>
                <a:latin typeface="Times New Roman" panose="02020603050405020304" pitchFamily="18" charset="0"/>
                <a:cs typeface="Times New Roman" panose="02020603050405020304" pitchFamily="18" charset="0"/>
              </a:rPr>
              <a:t>Levigne</a:t>
            </a:r>
            <a:r>
              <a:rPr lang="nl-NL" sz="1000" kern="0" dirty="0">
                <a:solidFill>
                  <a:srgbClr val="000000"/>
                </a:solidFill>
                <a:latin typeface="Times New Roman" panose="02020603050405020304" pitchFamily="18" charset="0"/>
                <a:cs typeface="Times New Roman" panose="02020603050405020304" pitchFamily="18" charset="0"/>
              </a:rPr>
              <a:t> ontwierp de zegels met het thema kinderen met bloemen. </a:t>
            </a:r>
          </a:p>
          <a:p>
            <a:r>
              <a:rPr lang="nl-NL" sz="1000" kern="0" dirty="0">
                <a:solidFill>
                  <a:srgbClr val="000000"/>
                </a:solidFill>
                <a:latin typeface="Times New Roman" panose="02020603050405020304" pitchFamily="18" charset="0"/>
                <a:cs typeface="Times New Roman" panose="02020603050405020304" pitchFamily="18" charset="0"/>
              </a:rPr>
              <a:t>Van links naar recht zien we een jongen met brem, een meisje met een korenbloem, een jongen met een zonnebloem en een meisje met een kerstroos.</a:t>
            </a:r>
            <a:endParaRPr lang="nl-NL" sz="1000" dirty="0">
              <a:latin typeface="Times New Roman" panose="02020603050405020304" pitchFamily="18" charset="0"/>
              <a:cs typeface="Times New Roman" panose="02020603050405020304" pitchFamily="18" charset="0"/>
            </a:endParaRPr>
          </a:p>
        </p:txBody>
      </p:sp>
      <p:sp>
        <p:nvSpPr>
          <p:cNvPr id="24" name="Tekstvak 23">
            <a:extLst>
              <a:ext uri="{FF2B5EF4-FFF2-40B4-BE49-F238E27FC236}">
                <a16:creationId xmlns:a16="http://schemas.microsoft.com/office/drawing/2014/main" id="{7484C6A7-F0F1-0BC3-78FA-84A6DF762890}"/>
              </a:ext>
            </a:extLst>
          </p:cNvPr>
          <p:cNvSpPr txBox="1"/>
          <p:nvPr/>
        </p:nvSpPr>
        <p:spPr>
          <a:xfrm>
            <a:off x="1441828" y="4157906"/>
            <a:ext cx="4963321" cy="215444"/>
          </a:xfrm>
          <a:prstGeom prst="rect">
            <a:avLst/>
          </a:prstGeom>
          <a:noFill/>
        </p:spPr>
        <p:txBody>
          <a:bodyPr wrap="square" rtlCol="0">
            <a:spAutoFit/>
          </a:bodyPr>
          <a:lstStyle/>
          <a:p>
            <a:pPr algn="ctr"/>
            <a:r>
              <a:rPr lang="nl-NL" sz="800" dirty="0">
                <a:latin typeface="Times New Roman" panose="02020603050405020304" pitchFamily="18" charset="0"/>
                <a:cs typeface="Times New Roman" panose="02020603050405020304" pitchFamily="18" charset="0"/>
              </a:rPr>
              <a:t>kamtanding 12 ½ </a:t>
            </a:r>
          </a:p>
        </p:txBody>
      </p:sp>
      <p:sp>
        <p:nvSpPr>
          <p:cNvPr id="25" name="Tekstvak 24">
            <a:extLst>
              <a:ext uri="{FF2B5EF4-FFF2-40B4-BE49-F238E27FC236}">
                <a16:creationId xmlns:a16="http://schemas.microsoft.com/office/drawing/2014/main" id="{8C2D9F74-9297-74BC-66A5-A585EC1578BA}"/>
              </a:ext>
            </a:extLst>
          </p:cNvPr>
          <p:cNvSpPr txBox="1"/>
          <p:nvPr/>
        </p:nvSpPr>
        <p:spPr>
          <a:xfrm>
            <a:off x="1441829" y="6102462"/>
            <a:ext cx="4963321" cy="215444"/>
          </a:xfrm>
          <a:prstGeom prst="rect">
            <a:avLst/>
          </a:prstGeom>
          <a:noFill/>
        </p:spPr>
        <p:txBody>
          <a:bodyPr wrap="square" rtlCol="0">
            <a:spAutoFit/>
          </a:bodyPr>
          <a:lstStyle/>
          <a:p>
            <a:pPr algn="ctr"/>
            <a:r>
              <a:rPr lang="nl-NL" sz="800" dirty="0">
                <a:latin typeface="Times New Roman" panose="02020603050405020304" pitchFamily="18" charset="0"/>
                <a:cs typeface="Times New Roman" panose="02020603050405020304" pitchFamily="18" charset="0"/>
              </a:rPr>
              <a:t>tweezijdige hoekroltanding</a:t>
            </a:r>
          </a:p>
        </p:txBody>
      </p:sp>
      <p:sp>
        <p:nvSpPr>
          <p:cNvPr id="26" name="Rechthoek 25">
            <a:extLst>
              <a:ext uri="{FF2B5EF4-FFF2-40B4-BE49-F238E27FC236}">
                <a16:creationId xmlns:a16="http://schemas.microsoft.com/office/drawing/2014/main" id="{79A2C1C8-BEEA-B229-3CE1-AF7E6BF18E33}"/>
              </a:ext>
            </a:extLst>
          </p:cNvPr>
          <p:cNvSpPr/>
          <p:nvPr/>
        </p:nvSpPr>
        <p:spPr>
          <a:xfrm>
            <a:off x="1372249" y="6317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latin typeface="Times New Roman" panose="02020603050405020304" pitchFamily="18" charset="0"/>
                <a:cs typeface="Times New Roman" panose="02020603050405020304" pitchFamily="18" charset="0"/>
              </a:rPr>
              <a:t>40</a:t>
            </a:r>
          </a:p>
        </p:txBody>
      </p:sp>
      <p:sp>
        <p:nvSpPr>
          <p:cNvPr id="27" name="Rechthoek 26">
            <a:extLst>
              <a:ext uri="{FF2B5EF4-FFF2-40B4-BE49-F238E27FC236}">
                <a16:creationId xmlns:a16="http://schemas.microsoft.com/office/drawing/2014/main" id="{9BA406AF-048C-3C22-2B08-FC80CDBE378F}"/>
              </a:ext>
            </a:extLst>
          </p:cNvPr>
          <p:cNvSpPr/>
          <p:nvPr/>
        </p:nvSpPr>
        <p:spPr>
          <a:xfrm>
            <a:off x="2774689" y="6317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latin typeface="Times New Roman" panose="02020603050405020304" pitchFamily="18" charset="0"/>
                <a:cs typeface="Times New Roman" panose="02020603050405020304" pitchFamily="18" charset="0"/>
              </a:rPr>
              <a:t>40</a:t>
            </a:r>
          </a:p>
        </p:txBody>
      </p:sp>
      <p:sp>
        <p:nvSpPr>
          <p:cNvPr id="28" name="Rechthoek 27">
            <a:extLst>
              <a:ext uri="{FF2B5EF4-FFF2-40B4-BE49-F238E27FC236}">
                <a16:creationId xmlns:a16="http://schemas.microsoft.com/office/drawing/2014/main" id="{3B46677A-C1B1-6B99-E552-669462454901}"/>
              </a:ext>
            </a:extLst>
          </p:cNvPr>
          <p:cNvSpPr/>
          <p:nvPr/>
        </p:nvSpPr>
        <p:spPr>
          <a:xfrm>
            <a:off x="4177129" y="6317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latin typeface="Times New Roman" panose="02020603050405020304" pitchFamily="18" charset="0"/>
                <a:cs typeface="Times New Roman" panose="02020603050405020304" pitchFamily="18" charset="0"/>
              </a:rPr>
              <a:t>40</a:t>
            </a:r>
          </a:p>
        </p:txBody>
      </p:sp>
      <p:sp>
        <p:nvSpPr>
          <p:cNvPr id="29" name="Rechthoek 28">
            <a:extLst>
              <a:ext uri="{FF2B5EF4-FFF2-40B4-BE49-F238E27FC236}">
                <a16:creationId xmlns:a16="http://schemas.microsoft.com/office/drawing/2014/main" id="{8C9D88AF-B3B3-9EBB-43F1-1E8EE06934F3}"/>
              </a:ext>
            </a:extLst>
          </p:cNvPr>
          <p:cNvSpPr/>
          <p:nvPr/>
        </p:nvSpPr>
        <p:spPr>
          <a:xfrm>
            <a:off x="5507569" y="6317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latin typeface="Times New Roman" panose="02020603050405020304" pitchFamily="18" charset="0"/>
                <a:cs typeface="Times New Roman" panose="02020603050405020304" pitchFamily="18" charset="0"/>
              </a:rPr>
              <a:t>40</a:t>
            </a:r>
          </a:p>
        </p:txBody>
      </p:sp>
      <p:sp>
        <p:nvSpPr>
          <p:cNvPr id="30" name="Rechthoek 29">
            <a:extLst>
              <a:ext uri="{FF2B5EF4-FFF2-40B4-BE49-F238E27FC236}">
                <a16:creationId xmlns:a16="http://schemas.microsoft.com/office/drawing/2014/main" id="{9B70538D-5548-5A44-DF36-073B1B942100}"/>
              </a:ext>
            </a:extLst>
          </p:cNvPr>
          <p:cNvSpPr/>
          <p:nvPr/>
        </p:nvSpPr>
        <p:spPr>
          <a:xfrm>
            <a:off x="1367569" y="4373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latin typeface="Times New Roman" panose="02020603050405020304" pitchFamily="18" charset="0"/>
                <a:cs typeface="Times New Roman" panose="02020603050405020304" pitchFamily="18" charset="0"/>
              </a:rPr>
              <a:t>40</a:t>
            </a:r>
          </a:p>
        </p:txBody>
      </p:sp>
      <p:sp>
        <p:nvSpPr>
          <p:cNvPr id="31" name="Rechthoek 30">
            <a:extLst>
              <a:ext uri="{FF2B5EF4-FFF2-40B4-BE49-F238E27FC236}">
                <a16:creationId xmlns:a16="http://schemas.microsoft.com/office/drawing/2014/main" id="{7A4DB178-1C97-BBEC-4E7D-F221E6629B91}"/>
              </a:ext>
            </a:extLst>
          </p:cNvPr>
          <p:cNvSpPr/>
          <p:nvPr/>
        </p:nvSpPr>
        <p:spPr>
          <a:xfrm>
            <a:off x="2770009" y="4373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latin typeface="Times New Roman" panose="02020603050405020304" pitchFamily="18" charset="0"/>
                <a:cs typeface="Times New Roman" panose="02020603050405020304" pitchFamily="18" charset="0"/>
              </a:rPr>
              <a:t>40</a:t>
            </a:r>
          </a:p>
        </p:txBody>
      </p:sp>
      <p:sp>
        <p:nvSpPr>
          <p:cNvPr id="32" name="Rechthoek 31">
            <a:extLst>
              <a:ext uri="{FF2B5EF4-FFF2-40B4-BE49-F238E27FC236}">
                <a16:creationId xmlns:a16="http://schemas.microsoft.com/office/drawing/2014/main" id="{E1E7FA47-A671-9FDA-7D04-52F553040FC6}"/>
              </a:ext>
            </a:extLst>
          </p:cNvPr>
          <p:cNvSpPr/>
          <p:nvPr/>
        </p:nvSpPr>
        <p:spPr>
          <a:xfrm>
            <a:off x="4172449" y="4373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latin typeface="Times New Roman" panose="02020603050405020304" pitchFamily="18" charset="0"/>
                <a:cs typeface="Times New Roman" panose="02020603050405020304" pitchFamily="18" charset="0"/>
              </a:rPr>
              <a:t>40</a:t>
            </a:r>
          </a:p>
        </p:txBody>
      </p:sp>
      <p:sp>
        <p:nvSpPr>
          <p:cNvPr id="33" name="Rechthoek 32">
            <a:extLst>
              <a:ext uri="{FF2B5EF4-FFF2-40B4-BE49-F238E27FC236}">
                <a16:creationId xmlns:a16="http://schemas.microsoft.com/office/drawing/2014/main" id="{473F0669-566B-580B-1944-861ECEFF4CD2}"/>
              </a:ext>
            </a:extLst>
          </p:cNvPr>
          <p:cNvSpPr/>
          <p:nvPr/>
        </p:nvSpPr>
        <p:spPr>
          <a:xfrm>
            <a:off x="5502889" y="4373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latin typeface="Times New Roman" panose="02020603050405020304" pitchFamily="18" charset="0"/>
                <a:cs typeface="Times New Roman" panose="02020603050405020304" pitchFamily="18" charset="0"/>
              </a:rPr>
              <a:t>40</a:t>
            </a:r>
          </a:p>
        </p:txBody>
      </p:sp>
      <p:sp>
        <p:nvSpPr>
          <p:cNvPr id="34" name="Tekstvak 33">
            <a:extLst>
              <a:ext uri="{FF2B5EF4-FFF2-40B4-BE49-F238E27FC236}">
                <a16:creationId xmlns:a16="http://schemas.microsoft.com/office/drawing/2014/main" id="{59281C16-4D66-5C98-DEC5-C500829CA14B}"/>
              </a:ext>
            </a:extLst>
          </p:cNvPr>
          <p:cNvSpPr txBox="1"/>
          <p:nvPr/>
        </p:nvSpPr>
        <p:spPr>
          <a:xfrm>
            <a:off x="1619837" y="4806462"/>
            <a:ext cx="5112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 ½ cent			 5 cent			  6 cent			12 ½ cent</a:t>
            </a:r>
          </a:p>
        </p:txBody>
      </p:sp>
      <p:sp>
        <p:nvSpPr>
          <p:cNvPr id="35" name="Tekstvak 34">
            <a:extLst>
              <a:ext uri="{FF2B5EF4-FFF2-40B4-BE49-F238E27FC236}">
                <a16:creationId xmlns:a16="http://schemas.microsoft.com/office/drawing/2014/main" id="{3A5443D4-3843-3C08-A570-7FD48E42E533}"/>
              </a:ext>
            </a:extLst>
          </p:cNvPr>
          <p:cNvSpPr txBox="1"/>
          <p:nvPr/>
        </p:nvSpPr>
        <p:spPr>
          <a:xfrm>
            <a:off x="1619837" y="6713906"/>
            <a:ext cx="5112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 ½ cent			 5 cent			  6 cent			12 ½ cent</a:t>
            </a:r>
          </a:p>
        </p:txBody>
      </p:sp>
      <p:sp>
        <p:nvSpPr>
          <p:cNvPr id="36" name="Tekstvak 35">
            <a:extLst>
              <a:ext uri="{FF2B5EF4-FFF2-40B4-BE49-F238E27FC236}">
                <a16:creationId xmlns:a16="http://schemas.microsoft.com/office/drawing/2014/main" id="{2524686B-A8C8-1AD5-2F44-0FA285AC70BC}"/>
              </a:ext>
            </a:extLst>
          </p:cNvPr>
          <p:cNvSpPr txBox="1"/>
          <p:nvPr/>
        </p:nvSpPr>
        <p:spPr>
          <a:xfrm>
            <a:off x="827837" y="8622270"/>
            <a:ext cx="2952000"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Hubert </a:t>
            </a:r>
            <a:r>
              <a:rPr lang="nl-NL" sz="900" dirty="0" err="1">
                <a:latin typeface="Times New Roman" panose="02020603050405020304" pitchFamily="18" charset="0"/>
                <a:cs typeface="Times New Roman" panose="02020603050405020304" pitchFamily="18" charset="0"/>
              </a:rPr>
              <a:t>Levigne</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12 ½  en tweezijdige hoekroltanding</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ringen</a:t>
            </a:r>
          </a:p>
          <a:p>
            <a:r>
              <a:rPr lang="nl-NL" sz="900" dirty="0">
                <a:latin typeface="Times New Roman" panose="02020603050405020304" pitchFamily="18" charset="0"/>
                <a:cs typeface="Times New Roman" panose="02020603050405020304" pitchFamily="18" charset="0"/>
              </a:rPr>
              <a:t>Totale oplage:</a:t>
            </a:r>
          </a:p>
          <a:p>
            <a:r>
              <a:rPr lang="nl-NL" sz="900" dirty="0">
                <a:latin typeface="Times New Roman" panose="02020603050405020304" pitchFamily="18" charset="0"/>
                <a:cs typeface="Times New Roman" panose="02020603050405020304" pitchFamily="18" charset="0"/>
              </a:rPr>
              <a:t>	1 ½ cent 		1.579.670		</a:t>
            </a:r>
          </a:p>
          <a:p>
            <a:r>
              <a:rPr lang="nl-NL" sz="900" dirty="0">
                <a:latin typeface="Times New Roman" panose="02020603050405020304" pitchFamily="18" charset="0"/>
                <a:cs typeface="Times New Roman" panose="02020603050405020304" pitchFamily="18" charset="0"/>
              </a:rPr>
              <a:t>	5 cent 		   948.895		</a:t>
            </a:r>
          </a:p>
          <a:p>
            <a:r>
              <a:rPr lang="nl-NL" sz="900" dirty="0">
                <a:latin typeface="Times New Roman" panose="02020603050405020304" pitchFamily="18" charset="0"/>
                <a:cs typeface="Times New Roman" panose="02020603050405020304" pitchFamily="18" charset="0"/>
              </a:rPr>
              <a:t>	6 cent		1.594.582		</a:t>
            </a:r>
          </a:p>
          <a:p>
            <a:r>
              <a:rPr lang="nl-NL" sz="900" dirty="0">
                <a:latin typeface="Times New Roman" panose="02020603050405020304" pitchFamily="18" charset="0"/>
                <a:cs typeface="Times New Roman" panose="02020603050405020304" pitchFamily="18" charset="0"/>
              </a:rPr>
              <a:t>	12 ½ cent		   399.408		</a:t>
            </a:r>
          </a:p>
        </p:txBody>
      </p:sp>
    </p:spTree>
    <p:extLst>
      <p:ext uri="{BB962C8B-B14F-4D97-AF65-F5344CB8AC3E}">
        <p14:creationId xmlns:p14="http://schemas.microsoft.com/office/powerpoint/2010/main" val="9386263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B32802-2B05-AFB8-0B3F-F6E725A33291}"/>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F4B42EFF-D8A8-564B-F7CC-C7D480F89B6C}"/>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E99833FF-3A55-E38E-A259-95DD552140A1}"/>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90EE8006-C312-1690-35D6-93E0DB148EFA}"/>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1933</a:t>
            </a:r>
          </a:p>
        </p:txBody>
      </p:sp>
      <p:sp>
        <p:nvSpPr>
          <p:cNvPr id="10" name="Tekstvak 9">
            <a:extLst>
              <a:ext uri="{FF2B5EF4-FFF2-40B4-BE49-F238E27FC236}">
                <a16:creationId xmlns:a16="http://schemas.microsoft.com/office/drawing/2014/main" id="{AB5CAA06-C265-94B2-0E67-A9B98311D069}"/>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1933</a:t>
            </a:r>
          </a:p>
        </p:txBody>
      </p:sp>
      <p:cxnSp>
        <p:nvCxnSpPr>
          <p:cNvPr id="12" name="Rechte verbindingslijn 11">
            <a:extLst>
              <a:ext uri="{FF2B5EF4-FFF2-40B4-BE49-F238E27FC236}">
                <a16:creationId xmlns:a16="http://schemas.microsoft.com/office/drawing/2014/main" id="{D84FD5FC-3F35-9866-1B0E-073A6F5E2CA7}"/>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kstvak 4">
            <a:extLst>
              <a:ext uri="{FF2B5EF4-FFF2-40B4-BE49-F238E27FC236}">
                <a16:creationId xmlns:a16="http://schemas.microsoft.com/office/drawing/2014/main" id="{EA3B792B-D5D3-ECC8-40E3-DBA08FA78F40}"/>
              </a:ext>
            </a:extLst>
          </p:cNvPr>
          <p:cNvSpPr txBox="1"/>
          <p:nvPr/>
        </p:nvSpPr>
        <p:spPr>
          <a:xfrm>
            <a:off x="1389366" y="2501590"/>
            <a:ext cx="5090771" cy="400110"/>
          </a:xfrm>
          <a:prstGeom prst="rect">
            <a:avLst/>
          </a:prstGeom>
          <a:noFill/>
        </p:spPr>
        <p:txBody>
          <a:bodyPr wrap="square" rtlCol="0">
            <a:spAutoFit/>
          </a:bodyPr>
          <a:lstStyle/>
          <a:p>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 kinderzegels van dit jaar zijn ontworpen door Joop </a:t>
            </a:r>
            <a:r>
              <a:rPr lang="nl-NL" sz="1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Sjollema</a:t>
            </a:r>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Hij ontwierp een afbeelding van een kind met de Driekoningenster en voerde die uit in vier verschillende kleurcombinaties.</a:t>
            </a:r>
            <a:endParaRPr lang="nl-NL" sz="1000" dirty="0">
              <a:latin typeface="Times New Roman" panose="02020603050405020304" pitchFamily="18" charset="0"/>
              <a:cs typeface="Times New Roman" panose="02020603050405020304" pitchFamily="18" charset="0"/>
            </a:endParaRPr>
          </a:p>
        </p:txBody>
      </p:sp>
      <p:sp>
        <p:nvSpPr>
          <p:cNvPr id="3" name="Tekstvak 2">
            <a:extLst>
              <a:ext uri="{FF2B5EF4-FFF2-40B4-BE49-F238E27FC236}">
                <a16:creationId xmlns:a16="http://schemas.microsoft.com/office/drawing/2014/main" id="{F5C86BE2-9290-ED0E-715E-D68570E15E7A}"/>
              </a:ext>
            </a:extLst>
          </p:cNvPr>
          <p:cNvSpPr txBox="1"/>
          <p:nvPr/>
        </p:nvSpPr>
        <p:spPr>
          <a:xfrm>
            <a:off x="1441828" y="4157906"/>
            <a:ext cx="4963321" cy="215444"/>
          </a:xfrm>
          <a:prstGeom prst="rect">
            <a:avLst/>
          </a:prstGeom>
          <a:noFill/>
        </p:spPr>
        <p:txBody>
          <a:bodyPr wrap="square" rtlCol="0">
            <a:spAutoFit/>
          </a:bodyPr>
          <a:lstStyle/>
          <a:p>
            <a:pPr algn="ctr"/>
            <a:r>
              <a:rPr lang="nl-NL" sz="800" dirty="0">
                <a:latin typeface="Times New Roman" panose="02020603050405020304" pitchFamily="18" charset="0"/>
                <a:cs typeface="Times New Roman" panose="02020603050405020304" pitchFamily="18" charset="0"/>
              </a:rPr>
              <a:t>kamtanding. 12 ½ </a:t>
            </a:r>
          </a:p>
        </p:txBody>
      </p:sp>
      <p:sp>
        <p:nvSpPr>
          <p:cNvPr id="11" name="Tekstvak 10">
            <a:extLst>
              <a:ext uri="{FF2B5EF4-FFF2-40B4-BE49-F238E27FC236}">
                <a16:creationId xmlns:a16="http://schemas.microsoft.com/office/drawing/2014/main" id="{B3A89F08-02DF-8A18-98C4-2F02909752E6}"/>
              </a:ext>
            </a:extLst>
          </p:cNvPr>
          <p:cNvSpPr txBox="1"/>
          <p:nvPr/>
        </p:nvSpPr>
        <p:spPr>
          <a:xfrm>
            <a:off x="1441829" y="6102462"/>
            <a:ext cx="4963321" cy="215444"/>
          </a:xfrm>
          <a:prstGeom prst="rect">
            <a:avLst/>
          </a:prstGeom>
          <a:noFill/>
        </p:spPr>
        <p:txBody>
          <a:bodyPr wrap="square" rtlCol="0">
            <a:spAutoFit/>
          </a:bodyPr>
          <a:lstStyle/>
          <a:p>
            <a:pPr algn="ctr"/>
            <a:r>
              <a:rPr lang="nl-NL" sz="800" dirty="0">
                <a:latin typeface="Times New Roman" panose="02020603050405020304" pitchFamily="18" charset="0"/>
                <a:cs typeface="Times New Roman" panose="02020603050405020304" pitchFamily="18" charset="0"/>
              </a:rPr>
              <a:t>zegels met tweezijdige hoekroltanding</a:t>
            </a:r>
          </a:p>
        </p:txBody>
      </p:sp>
      <p:sp>
        <p:nvSpPr>
          <p:cNvPr id="13" name="Rechthoek 12">
            <a:extLst>
              <a:ext uri="{FF2B5EF4-FFF2-40B4-BE49-F238E27FC236}">
                <a16:creationId xmlns:a16="http://schemas.microsoft.com/office/drawing/2014/main" id="{EE8389BA-A7AB-6484-A43F-F5DB9D24703F}"/>
              </a:ext>
            </a:extLst>
          </p:cNvPr>
          <p:cNvSpPr/>
          <p:nvPr/>
        </p:nvSpPr>
        <p:spPr>
          <a:xfrm>
            <a:off x="1408517" y="6317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latin typeface="Times New Roman" panose="02020603050405020304" pitchFamily="18" charset="0"/>
                <a:cs typeface="Times New Roman" panose="02020603050405020304" pitchFamily="18" charset="0"/>
              </a:rPr>
              <a:t>40</a:t>
            </a:r>
          </a:p>
        </p:txBody>
      </p:sp>
      <p:sp>
        <p:nvSpPr>
          <p:cNvPr id="14" name="Rechthoek 13">
            <a:extLst>
              <a:ext uri="{FF2B5EF4-FFF2-40B4-BE49-F238E27FC236}">
                <a16:creationId xmlns:a16="http://schemas.microsoft.com/office/drawing/2014/main" id="{9955E32A-FDE0-155F-02F4-CA956FA7A7FA}"/>
              </a:ext>
            </a:extLst>
          </p:cNvPr>
          <p:cNvSpPr/>
          <p:nvPr/>
        </p:nvSpPr>
        <p:spPr>
          <a:xfrm>
            <a:off x="2810957" y="6317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latin typeface="Times New Roman" panose="02020603050405020304" pitchFamily="18" charset="0"/>
                <a:cs typeface="Times New Roman" panose="02020603050405020304" pitchFamily="18" charset="0"/>
              </a:rPr>
              <a:t>40</a:t>
            </a:r>
          </a:p>
        </p:txBody>
      </p:sp>
      <p:sp>
        <p:nvSpPr>
          <p:cNvPr id="15" name="Rechthoek 14">
            <a:extLst>
              <a:ext uri="{FF2B5EF4-FFF2-40B4-BE49-F238E27FC236}">
                <a16:creationId xmlns:a16="http://schemas.microsoft.com/office/drawing/2014/main" id="{47F160CF-9CD5-A407-E205-BFCF0A36B221}"/>
              </a:ext>
            </a:extLst>
          </p:cNvPr>
          <p:cNvSpPr/>
          <p:nvPr/>
        </p:nvSpPr>
        <p:spPr>
          <a:xfrm>
            <a:off x="4213397" y="6317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latin typeface="Times New Roman" panose="02020603050405020304" pitchFamily="18" charset="0"/>
                <a:cs typeface="Times New Roman" panose="02020603050405020304" pitchFamily="18" charset="0"/>
              </a:rPr>
              <a:t>40</a:t>
            </a:r>
          </a:p>
        </p:txBody>
      </p:sp>
      <p:sp>
        <p:nvSpPr>
          <p:cNvPr id="16" name="Rechthoek 15">
            <a:extLst>
              <a:ext uri="{FF2B5EF4-FFF2-40B4-BE49-F238E27FC236}">
                <a16:creationId xmlns:a16="http://schemas.microsoft.com/office/drawing/2014/main" id="{F71DD84F-9A61-D69E-D916-3933617DE6DC}"/>
              </a:ext>
            </a:extLst>
          </p:cNvPr>
          <p:cNvSpPr/>
          <p:nvPr/>
        </p:nvSpPr>
        <p:spPr>
          <a:xfrm>
            <a:off x="5543837" y="6317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latin typeface="Times New Roman" panose="02020603050405020304" pitchFamily="18" charset="0"/>
                <a:cs typeface="Times New Roman" panose="02020603050405020304" pitchFamily="18" charset="0"/>
              </a:rPr>
              <a:t>40</a:t>
            </a:r>
          </a:p>
        </p:txBody>
      </p:sp>
      <p:sp>
        <p:nvSpPr>
          <p:cNvPr id="17" name="Rechthoek 16">
            <a:extLst>
              <a:ext uri="{FF2B5EF4-FFF2-40B4-BE49-F238E27FC236}">
                <a16:creationId xmlns:a16="http://schemas.microsoft.com/office/drawing/2014/main" id="{36BA1CC7-0773-0F4C-0016-8BE1D4D0115A}"/>
              </a:ext>
            </a:extLst>
          </p:cNvPr>
          <p:cNvSpPr/>
          <p:nvPr/>
        </p:nvSpPr>
        <p:spPr>
          <a:xfrm>
            <a:off x="1403837" y="4373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latin typeface="Times New Roman" panose="02020603050405020304" pitchFamily="18" charset="0"/>
                <a:cs typeface="Times New Roman" panose="02020603050405020304" pitchFamily="18" charset="0"/>
              </a:rPr>
              <a:t>40</a:t>
            </a:r>
          </a:p>
        </p:txBody>
      </p:sp>
      <p:sp>
        <p:nvSpPr>
          <p:cNvPr id="18" name="Rechthoek 17">
            <a:extLst>
              <a:ext uri="{FF2B5EF4-FFF2-40B4-BE49-F238E27FC236}">
                <a16:creationId xmlns:a16="http://schemas.microsoft.com/office/drawing/2014/main" id="{720D254E-6EA5-9545-ECF0-A0549FF9A8C6}"/>
              </a:ext>
            </a:extLst>
          </p:cNvPr>
          <p:cNvSpPr/>
          <p:nvPr/>
        </p:nvSpPr>
        <p:spPr>
          <a:xfrm>
            <a:off x="2806277" y="4373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latin typeface="Times New Roman" panose="02020603050405020304" pitchFamily="18" charset="0"/>
                <a:cs typeface="Times New Roman" panose="02020603050405020304" pitchFamily="18" charset="0"/>
              </a:rPr>
              <a:t>40</a:t>
            </a:r>
          </a:p>
        </p:txBody>
      </p:sp>
      <p:sp>
        <p:nvSpPr>
          <p:cNvPr id="19" name="Rechthoek 18">
            <a:extLst>
              <a:ext uri="{FF2B5EF4-FFF2-40B4-BE49-F238E27FC236}">
                <a16:creationId xmlns:a16="http://schemas.microsoft.com/office/drawing/2014/main" id="{9231E5A9-0FB6-5B70-FFEF-126D04437DD1}"/>
              </a:ext>
            </a:extLst>
          </p:cNvPr>
          <p:cNvSpPr/>
          <p:nvPr/>
        </p:nvSpPr>
        <p:spPr>
          <a:xfrm>
            <a:off x="4208717" y="4373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latin typeface="Times New Roman" panose="02020603050405020304" pitchFamily="18" charset="0"/>
                <a:cs typeface="Times New Roman" panose="02020603050405020304" pitchFamily="18" charset="0"/>
              </a:rPr>
              <a:t>40</a:t>
            </a:r>
          </a:p>
        </p:txBody>
      </p:sp>
      <p:sp>
        <p:nvSpPr>
          <p:cNvPr id="20" name="Rechthoek 19">
            <a:extLst>
              <a:ext uri="{FF2B5EF4-FFF2-40B4-BE49-F238E27FC236}">
                <a16:creationId xmlns:a16="http://schemas.microsoft.com/office/drawing/2014/main" id="{829A46F3-1880-EC47-386D-D932758CD0F8}"/>
              </a:ext>
            </a:extLst>
          </p:cNvPr>
          <p:cNvSpPr/>
          <p:nvPr/>
        </p:nvSpPr>
        <p:spPr>
          <a:xfrm>
            <a:off x="5539157" y="4373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latin typeface="Times New Roman" panose="02020603050405020304" pitchFamily="18" charset="0"/>
                <a:cs typeface="Times New Roman" panose="02020603050405020304" pitchFamily="18" charset="0"/>
              </a:rPr>
              <a:t>40</a:t>
            </a:r>
          </a:p>
        </p:txBody>
      </p:sp>
      <p:sp>
        <p:nvSpPr>
          <p:cNvPr id="21" name="Tekstvak 20">
            <a:extLst>
              <a:ext uri="{FF2B5EF4-FFF2-40B4-BE49-F238E27FC236}">
                <a16:creationId xmlns:a16="http://schemas.microsoft.com/office/drawing/2014/main" id="{93D16F5C-2F39-DBFF-FE2D-B6DF6A375017}"/>
              </a:ext>
            </a:extLst>
          </p:cNvPr>
          <p:cNvSpPr txBox="1"/>
          <p:nvPr/>
        </p:nvSpPr>
        <p:spPr>
          <a:xfrm>
            <a:off x="1619837" y="4806462"/>
            <a:ext cx="5112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 ½ cent			 5 cent			  6 cent			12 ½ cent</a:t>
            </a:r>
          </a:p>
        </p:txBody>
      </p:sp>
      <p:sp>
        <p:nvSpPr>
          <p:cNvPr id="22" name="Tekstvak 21">
            <a:extLst>
              <a:ext uri="{FF2B5EF4-FFF2-40B4-BE49-F238E27FC236}">
                <a16:creationId xmlns:a16="http://schemas.microsoft.com/office/drawing/2014/main" id="{D09F9896-6C79-7E60-A30B-B8B3CD4B54CA}"/>
              </a:ext>
            </a:extLst>
          </p:cNvPr>
          <p:cNvSpPr txBox="1"/>
          <p:nvPr/>
        </p:nvSpPr>
        <p:spPr>
          <a:xfrm>
            <a:off x="1619837" y="6713906"/>
            <a:ext cx="5112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 ½ cent			 5 cent			  6 cent			12 ½ cent</a:t>
            </a:r>
          </a:p>
        </p:txBody>
      </p:sp>
      <p:sp>
        <p:nvSpPr>
          <p:cNvPr id="23" name="Tekstvak 22">
            <a:extLst>
              <a:ext uri="{FF2B5EF4-FFF2-40B4-BE49-F238E27FC236}">
                <a16:creationId xmlns:a16="http://schemas.microsoft.com/office/drawing/2014/main" id="{65274D32-9D43-FFD5-E530-3C83F3176BA6}"/>
              </a:ext>
            </a:extLst>
          </p:cNvPr>
          <p:cNvSpPr txBox="1"/>
          <p:nvPr/>
        </p:nvSpPr>
        <p:spPr>
          <a:xfrm>
            <a:off x="827837" y="8622270"/>
            <a:ext cx="2952000"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Joop </a:t>
            </a:r>
            <a:r>
              <a:rPr lang="nl-NL" sz="900" dirty="0" err="1">
                <a:latin typeface="Times New Roman" panose="02020603050405020304" pitchFamily="18" charset="0"/>
                <a:cs typeface="Times New Roman" panose="02020603050405020304" pitchFamily="18" charset="0"/>
              </a:rPr>
              <a:t>Sjollema</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12 ½  en tweezijdige hoekroltanding</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ringen</a:t>
            </a:r>
          </a:p>
          <a:p>
            <a:r>
              <a:rPr lang="nl-NL" sz="900" dirty="0">
                <a:latin typeface="Times New Roman" panose="02020603050405020304" pitchFamily="18" charset="0"/>
                <a:cs typeface="Times New Roman" panose="02020603050405020304" pitchFamily="18" charset="0"/>
              </a:rPr>
              <a:t>Totale oplage:</a:t>
            </a:r>
          </a:p>
          <a:p>
            <a:r>
              <a:rPr lang="nl-NL" sz="900" dirty="0">
                <a:latin typeface="Times New Roman" panose="02020603050405020304" pitchFamily="18" charset="0"/>
                <a:cs typeface="Times New Roman" panose="02020603050405020304" pitchFamily="18" charset="0"/>
              </a:rPr>
              <a:t>	1 ½ cent 		1.539.382		</a:t>
            </a:r>
          </a:p>
          <a:p>
            <a:r>
              <a:rPr lang="nl-NL" sz="900" dirty="0">
                <a:latin typeface="Times New Roman" panose="02020603050405020304" pitchFamily="18" charset="0"/>
                <a:cs typeface="Times New Roman" panose="02020603050405020304" pitchFamily="18" charset="0"/>
              </a:rPr>
              <a:t>	5 cent 		   995.068		</a:t>
            </a:r>
          </a:p>
          <a:p>
            <a:r>
              <a:rPr lang="nl-NL" sz="900" dirty="0">
                <a:latin typeface="Times New Roman" panose="02020603050405020304" pitchFamily="18" charset="0"/>
                <a:cs typeface="Times New Roman" panose="02020603050405020304" pitchFamily="18" charset="0"/>
              </a:rPr>
              <a:t>	6 cent		1.523.574		</a:t>
            </a:r>
          </a:p>
          <a:p>
            <a:r>
              <a:rPr lang="nl-NL" sz="900" dirty="0">
                <a:latin typeface="Times New Roman" panose="02020603050405020304" pitchFamily="18" charset="0"/>
                <a:cs typeface="Times New Roman" panose="02020603050405020304" pitchFamily="18" charset="0"/>
              </a:rPr>
              <a:t>	12 ½ cent		   395.517		</a:t>
            </a:r>
          </a:p>
        </p:txBody>
      </p:sp>
    </p:spTree>
    <p:extLst>
      <p:ext uri="{BB962C8B-B14F-4D97-AF65-F5344CB8AC3E}">
        <p14:creationId xmlns:p14="http://schemas.microsoft.com/office/powerpoint/2010/main" val="5829792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E47B6F-1814-7902-3F94-59BAE1FEE2DB}"/>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319E6AFC-60C8-50CD-DD70-4A06042AB5C2}"/>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15BBE59E-B4BF-E53E-3FF2-5ACD3F85914C}"/>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AFC60C70-9988-59A3-0CFA-AD4F47DC6AC9}"/>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1934</a:t>
            </a:r>
          </a:p>
        </p:txBody>
      </p:sp>
      <p:sp>
        <p:nvSpPr>
          <p:cNvPr id="10" name="Tekstvak 9">
            <a:extLst>
              <a:ext uri="{FF2B5EF4-FFF2-40B4-BE49-F238E27FC236}">
                <a16:creationId xmlns:a16="http://schemas.microsoft.com/office/drawing/2014/main" id="{FCCC89BB-3105-3F9D-E436-553359E6740C}"/>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1934</a:t>
            </a:r>
          </a:p>
        </p:txBody>
      </p:sp>
      <p:cxnSp>
        <p:nvCxnSpPr>
          <p:cNvPr id="12" name="Rechte verbindingslijn 11">
            <a:extLst>
              <a:ext uri="{FF2B5EF4-FFF2-40B4-BE49-F238E27FC236}">
                <a16:creationId xmlns:a16="http://schemas.microsoft.com/office/drawing/2014/main" id="{9B139716-743D-94BE-24CE-97D9C175E41E}"/>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Rechthoek 1">
            <a:extLst>
              <a:ext uri="{FF2B5EF4-FFF2-40B4-BE49-F238E27FC236}">
                <a16:creationId xmlns:a16="http://schemas.microsoft.com/office/drawing/2014/main" id="{9452B2CC-6ADD-C956-B5D2-0046AAFFDCA6}"/>
              </a:ext>
            </a:extLst>
          </p:cNvPr>
          <p:cNvSpPr/>
          <p:nvPr/>
        </p:nvSpPr>
        <p:spPr>
          <a:xfrm>
            <a:off x="2810957" y="6245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5" name="Rechthoek 4">
            <a:extLst>
              <a:ext uri="{FF2B5EF4-FFF2-40B4-BE49-F238E27FC236}">
                <a16:creationId xmlns:a16="http://schemas.microsoft.com/office/drawing/2014/main" id="{98217ECE-1426-4BEF-C6F8-27DB6BAC0FC0}"/>
              </a:ext>
            </a:extLst>
          </p:cNvPr>
          <p:cNvSpPr/>
          <p:nvPr/>
        </p:nvSpPr>
        <p:spPr>
          <a:xfrm>
            <a:off x="2810957" y="4661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1" name="Rechthoek 10">
            <a:extLst>
              <a:ext uri="{FF2B5EF4-FFF2-40B4-BE49-F238E27FC236}">
                <a16:creationId xmlns:a16="http://schemas.microsoft.com/office/drawing/2014/main" id="{5B3C234D-4082-2306-00AD-EE5F1A78D9BB}"/>
              </a:ext>
            </a:extLst>
          </p:cNvPr>
          <p:cNvSpPr/>
          <p:nvPr/>
        </p:nvSpPr>
        <p:spPr>
          <a:xfrm>
            <a:off x="4213397" y="4661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3" name="Rechthoek 12">
            <a:extLst>
              <a:ext uri="{FF2B5EF4-FFF2-40B4-BE49-F238E27FC236}">
                <a16:creationId xmlns:a16="http://schemas.microsoft.com/office/drawing/2014/main" id="{878B83A5-B881-B938-1F21-82E93F382D9D}"/>
              </a:ext>
            </a:extLst>
          </p:cNvPr>
          <p:cNvSpPr/>
          <p:nvPr/>
        </p:nvSpPr>
        <p:spPr>
          <a:xfrm>
            <a:off x="4213397" y="6245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Tekstvak 13">
            <a:extLst>
              <a:ext uri="{FF2B5EF4-FFF2-40B4-BE49-F238E27FC236}">
                <a16:creationId xmlns:a16="http://schemas.microsoft.com/office/drawing/2014/main" id="{50C6D621-E360-A77B-870F-BC5EE24D8B18}"/>
              </a:ext>
            </a:extLst>
          </p:cNvPr>
          <p:cNvSpPr txBox="1"/>
          <p:nvPr/>
        </p:nvSpPr>
        <p:spPr>
          <a:xfrm>
            <a:off x="1475581" y="2501590"/>
            <a:ext cx="4860540" cy="430887"/>
          </a:xfrm>
          <a:prstGeom prst="rect">
            <a:avLst/>
          </a:prstGeom>
          <a:noFill/>
        </p:spPr>
        <p:txBody>
          <a:bodyPr wrap="square" rtlCol="0">
            <a:spAutoFit/>
          </a:bodyPr>
          <a:lstStyle/>
          <a:p>
            <a:r>
              <a:rPr lang="nl-NL" sz="1100" dirty="0">
                <a:latin typeface="Times New Roman" panose="02020603050405020304" pitchFamily="18" charset="0"/>
                <a:cs typeface="Times New Roman" panose="02020603050405020304" pitchFamily="18" charset="0"/>
              </a:rPr>
              <a:t>De </a:t>
            </a:r>
            <a:r>
              <a:rPr lang="nl-NL" sz="1000" dirty="0">
                <a:latin typeface="Times New Roman" panose="02020603050405020304" pitchFamily="18" charset="0"/>
                <a:cs typeface="Times New Roman" panose="02020603050405020304" pitchFamily="18" charset="0"/>
              </a:rPr>
              <a:t>ontwerper</a:t>
            </a:r>
            <a:r>
              <a:rPr lang="nl-NL" sz="1100" dirty="0">
                <a:latin typeface="Times New Roman" panose="02020603050405020304" pitchFamily="18" charset="0"/>
                <a:cs typeface="Times New Roman" panose="02020603050405020304" pitchFamily="18" charset="0"/>
              </a:rPr>
              <a:t> Aart van Dobbenburg maakte één ontwerp, kind met pop, voor deze serie van vier zegels in verschillende kleuren.</a:t>
            </a:r>
          </a:p>
        </p:txBody>
      </p:sp>
      <p:sp>
        <p:nvSpPr>
          <p:cNvPr id="15" name="Tekstvak 14">
            <a:extLst>
              <a:ext uri="{FF2B5EF4-FFF2-40B4-BE49-F238E27FC236}">
                <a16:creationId xmlns:a16="http://schemas.microsoft.com/office/drawing/2014/main" id="{55C6AB21-B5AA-11C9-C3F6-423CD40318B0}"/>
              </a:ext>
            </a:extLst>
          </p:cNvPr>
          <p:cNvSpPr txBox="1"/>
          <p:nvPr/>
        </p:nvSpPr>
        <p:spPr>
          <a:xfrm>
            <a:off x="3059837" y="5074471"/>
            <a:ext cx="2048880" cy="1815882"/>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 ½ cent			  5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6 cent			 12 ½ cent</a:t>
            </a:r>
          </a:p>
        </p:txBody>
      </p:sp>
      <p:sp>
        <p:nvSpPr>
          <p:cNvPr id="16" name="Tekstvak 15">
            <a:extLst>
              <a:ext uri="{FF2B5EF4-FFF2-40B4-BE49-F238E27FC236}">
                <a16:creationId xmlns:a16="http://schemas.microsoft.com/office/drawing/2014/main" id="{AA5936F2-3CE9-3BBD-FDC1-6C3EC34DCA4F}"/>
              </a:ext>
            </a:extLst>
          </p:cNvPr>
          <p:cNvSpPr txBox="1"/>
          <p:nvPr/>
        </p:nvSpPr>
        <p:spPr>
          <a:xfrm>
            <a:off x="827837" y="8759606"/>
            <a:ext cx="2411940" cy="13388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Aart van </a:t>
            </a:r>
            <a:r>
              <a:rPr lang="nl-NL" sz="900" dirty="0" err="1">
                <a:latin typeface="Times New Roman" panose="02020603050405020304" pitchFamily="18" charset="0"/>
                <a:cs typeface="Times New Roman" panose="02020603050405020304" pitchFamily="18" charset="0"/>
              </a:rPr>
              <a:t>Dobbenburgh</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13 ½ : 12 ¾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ringen</a:t>
            </a:r>
          </a:p>
          <a:p>
            <a:r>
              <a:rPr lang="nl-NL" sz="900" dirty="0">
                <a:latin typeface="Times New Roman" panose="02020603050405020304" pitchFamily="18" charset="0"/>
                <a:cs typeface="Times New Roman" panose="02020603050405020304" pitchFamily="18" charset="0"/>
              </a:rPr>
              <a:t>Oplage:	1 ½ cent 		1.464.499</a:t>
            </a:r>
          </a:p>
          <a:p>
            <a:r>
              <a:rPr lang="nl-NL" sz="900" dirty="0">
                <a:latin typeface="Times New Roman" panose="02020603050405020304" pitchFamily="18" charset="0"/>
                <a:cs typeface="Times New Roman" panose="02020603050405020304" pitchFamily="18" charset="0"/>
              </a:rPr>
              <a:t>	5 cent 		   909.935</a:t>
            </a:r>
          </a:p>
          <a:p>
            <a:r>
              <a:rPr lang="nl-NL" sz="900" dirty="0">
                <a:latin typeface="Times New Roman" panose="02020603050405020304" pitchFamily="18" charset="0"/>
                <a:cs typeface="Times New Roman" panose="02020603050405020304" pitchFamily="18" charset="0"/>
              </a:rPr>
              <a:t>	6 cent		1.490.124</a:t>
            </a:r>
          </a:p>
          <a:p>
            <a:r>
              <a:rPr lang="nl-NL" sz="900" dirty="0">
                <a:latin typeface="Times New Roman" panose="02020603050405020304" pitchFamily="18" charset="0"/>
                <a:cs typeface="Times New Roman" panose="02020603050405020304" pitchFamily="18" charset="0"/>
              </a:rPr>
              <a:t>	12 ½ cent		   347.970</a:t>
            </a:r>
          </a:p>
        </p:txBody>
      </p:sp>
    </p:spTree>
    <p:extLst>
      <p:ext uri="{BB962C8B-B14F-4D97-AF65-F5344CB8AC3E}">
        <p14:creationId xmlns:p14="http://schemas.microsoft.com/office/powerpoint/2010/main" val="8369390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75AEAC-AB73-2C52-054E-1378BF91872B}"/>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E691240F-0107-F692-05BE-37CF38B54ED5}"/>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51634705-C150-641F-FBF4-0A88DB53B7CC}"/>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6AFC22B3-5359-6519-A979-C3C223581047}"/>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1935</a:t>
            </a:r>
          </a:p>
        </p:txBody>
      </p:sp>
      <p:sp>
        <p:nvSpPr>
          <p:cNvPr id="10" name="Tekstvak 9">
            <a:extLst>
              <a:ext uri="{FF2B5EF4-FFF2-40B4-BE49-F238E27FC236}">
                <a16:creationId xmlns:a16="http://schemas.microsoft.com/office/drawing/2014/main" id="{E89DD265-5E27-293A-E1AA-AE8F6691F09A}"/>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1935</a:t>
            </a:r>
          </a:p>
        </p:txBody>
      </p:sp>
      <p:cxnSp>
        <p:nvCxnSpPr>
          <p:cNvPr id="12" name="Rechte verbindingslijn 11">
            <a:extLst>
              <a:ext uri="{FF2B5EF4-FFF2-40B4-BE49-F238E27FC236}">
                <a16:creationId xmlns:a16="http://schemas.microsoft.com/office/drawing/2014/main" id="{56DD6A00-9E53-4726-E2E2-C74D76170C7C}"/>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kstvak 4">
            <a:extLst>
              <a:ext uri="{FF2B5EF4-FFF2-40B4-BE49-F238E27FC236}">
                <a16:creationId xmlns:a16="http://schemas.microsoft.com/office/drawing/2014/main" id="{1EA76B9B-5C54-9705-A800-723B043A4218}"/>
              </a:ext>
            </a:extLst>
          </p:cNvPr>
          <p:cNvSpPr txBox="1"/>
          <p:nvPr/>
        </p:nvSpPr>
        <p:spPr>
          <a:xfrm>
            <a:off x="1619597" y="2497524"/>
            <a:ext cx="4500500" cy="400110"/>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Het appel plukkend meisje is ontworpen door </a:t>
            </a:r>
            <a:r>
              <a:rPr lang="nl-NL" sz="1000" kern="0" dirty="0" err="1">
                <a:solidFill>
                  <a:srgbClr val="000000"/>
                </a:solidFill>
                <a:latin typeface="Times New Roman" panose="02020603050405020304" pitchFamily="18" charset="0"/>
                <a:cs typeface="Times New Roman" panose="02020603050405020304" pitchFamily="18" charset="0"/>
              </a:rPr>
              <a:t>Hendrichs</a:t>
            </a:r>
            <a:r>
              <a:rPr lang="nl-NL" sz="1000" kern="0" dirty="0">
                <a:solidFill>
                  <a:srgbClr val="000000"/>
                </a:solidFill>
                <a:latin typeface="Times New Roman" panose="02020603050405020304" pitchFamily="18" charset="0"/>
                <a:cs typeface="Times New Roman" panose="02020603050405020304" pitchFamily="18" charset="0"/>
              </a:rPr>
              <a:t> </a:t>
            </a:r>
            <a:r>
              <a:rPr lang="nl-NL" sz="1000" kern="0" dirty="0" err="1">
                <a:solidFill>
                  <a:srgbClr val="000000"/>
                </a:solidFill>
                <a:latin typeface="Times New Roman" panose="02020603050405020304" pitchFamily="18" charset="0"/>
                <a:cs typeface="Times New Roman" panose="02020603050405020304" pitchFamily="18" charset="0"/>
              </a:rPr>
              <a:t>Antonis</a:t>
            </a:r>
            <a:r>
              <a:rPr lang="nl-NL" sz="1000" kern="0" dirty="0">
                <a:solidFill>
                  <a:srgbClr val="000000"/>
                </a:solidFill>
                <a:latin typeface="Times New Roman" panose="02020603050405020304" pitchFamily="18" charset="0"/>
                <a:cs typeface="Times New Roman" panose="02020603050405020304" pitchFamily="18" charset="0"/>
              </a:rPr>
              <a:t> </a:t>
            </a:r>
            <a:r>
              <a:rPr lang="nl-NL" sz="1000" kern="0" dirty="0" err="1">
                <a:solidFill>
                  <a:srgbClr val="000000"/>
                </a:solidFill>
                <a:latin typeface="Times New Roman" panose="02020603050405020304" pitchFamily="18" charset="0"/>
                <a:cs typeface="Times New Roman" panose="02020603050405020304" pitchFamily="18" charset="0"/>
              </a:rPr>
              <a:t>Henriët</a:t>
            </a:r>
            <a:r>
              <a:rPr lang="nl-NL" sz="1000" kern="0" dirty="0">
                <a:solidFill>
                  <a:srgbClr val="000000"/>
                </a:solidFill>
                <a:latin typeface="Times New Roman" panose="02020603050405020304" pitchFamily="18" charset="0"/>
                <a:cs typeface="Times New Roman" panose="02020603050405020304" pitchFamily="18" charset="0"/>
              </a:rPr>
              <a:t>. Vier zegels met dezelfde afbeelding in vier verschillende kleuren </a:t>
            </a:r>
            <a:endParaRPr lang="nl-NL" sz="1000" dirty="0">
              <a:latin typeface="Times New Roman" panose="02020603050405020304" pitchFamily="18" charset="0"/>
              <a:cs typeface="Times New Roman" panose="02020603050405020304" pitchFamily="18" charset="0"/>
            </a:endParaRPr>
          </a:p>
        </p:txBody>
      </p:sp>
      <p:sp>
        <p:nvSpPr>
          <p:cNvPr id="3" name="Rechthoek 2">
            <a:extLst>
              <a:ext uri="{FF2B5EF4-FFF2-40B4-BE49-F238E27FC236}">
                <a16:creationId xmlns:a16="http://schemas.microsoft.com/office/drawing/2014/main" id="{D1B7DF6D-8818-3E5C-35F8-AB8BF21EE677}"/>
              </a:ext>
            </a:extLst>
          </p:cNvPr>
          <p:cNvSpPr/>
          <p:nvPr/>
        </p:nvSpPr>
        <p:spPr>
          <a:xfrm>
            <a:off x="2195837" y="5912301"/>
            <a:ext cx="900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8" name="Rechthoek 7">
            <a:extLst>
              <a:ext uri="{FF2B5EF4-FFF2-40B4-BE49-F238E27FC236}">
                <a16:creationId xmlns:a16="http://schemas.microsoft.com/office/drawing/2014/main" id="{E2638343-3161-0F7F-5BD1-59C3FE1CD55D}"/>
              </a:ext>
            </a:extLst>
          </p:cNvPr>
          <p:cNvSpPr/>
          <p:nvPr/>
        </p:nvSpPr>
        <p:spPr>
          <a:xfrm>
            <a:off x="3454565" y="3911108"/>
            <a:ext cx="900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1" name="Rechthoek 10">
            <a:extLst>
              <a:ext uri="{FF2B5EF4-FFF2-40B4-BE49-F238E27FC236}">
                <a16:creationId xmlns:a16="http://schemas.microsoft.com/office/drawing/2014/main" id="{3A1C968B-152C-BC2E-DF8C-B9BAD60C3205}"/>
              </a:ext>
            </a:extLst>
          </p:cNvPr>
          <p:cNvSpPr/>
          <p:nvPr/>
        </p:nvSpPr>
        <p:spPr>
          <a:xfrm>
            <a:off x="3455837" y="5912301"/>
            <a:ext cx="900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Rechthoek 13">
            <a:extLst>
              <a:ext uri="{FF2B5EF4-FFF2-40B4-BE49-F238E27FC236}">
                <a16:creationId xmlns:a16="http://schemas.microsoft.com/office/drawing/2014/main" id="{06B8A52B-CFDA-DF04-1633-ACFF930AE35A}"/>
              </a:ext>
            </a:extLst>
          </p:cNvPr>
          <p:cNvSpPr/>
          <p:nvPr/>
        </p:nvSpPr>
        <p:spPr>
          <a:xfrm>
            <a:off x="4715837" y="5912301"/>
            <a:ext cx="900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Tekstvak 16">
            <a:extLst>
              <a:ext uri="{FF2B5EF4-FFF2-40B4-BE49-F238E27FC236}">
                <a16:creationId xmlns:a16="http://schemas.microsoft.com/office/drawing/2014/main" id="{F3ACB2AC-BB2A-483C-F5B5-B4DBB16673BD}"/>
              </a:ext>
            </a:extLst>
          </p:cNvPr>
          <p:cNvSpPr txBox="1"/>
          <p:nvPr/>
        </p:nvSpPr>
        <p:spPr>
          <a:xfrm>
            <a:off x="827837" y="8759606"/>
            <a:ext cx="2268000" cy="13388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a:t>
            </a:r>
            <a:r>
              <a:rPr lang="nl-NL" sz="900" dirty="0" err="1">
                <a:latin typeface="Times New Roman" panose="02020603050405020304" pitchFamily="18" charset="0"/>
                <a:cs typeface="Times New Roman" panose="02020603050405020304" pitchFamily="18" charset="0"/>
              </a:rPr>
              <a:t>Hendrichs</a:t>
            </a:r>
            <a:r>
              <a:rPr lang="nl-NL" sz="900" dirty="0">
                <a:latin typeface="Times New Roman" panose="02020603050405020304" pitchFamily="18" charset="0"/>
                <a:cs typeface="Times New Roman" panose="02020603050405020304" pitchFamily="18" charset="0"/>
              </a:rPr>
              <a:t> </a:t>
            </a:r>
            <a:r>
              <a:rPr lang="nl-NL" sz="900" dirty="0" err="1">
                <a:latin typeface="Times New Roman" panose="02020603050405020304" pitchFamily="18" charset="0"/>
                <a:cs typeface="Times New Roman" panose="02020603050405020304" pitchFamily="18" charset="0"/>
              </a:rPr>
              <a:t>Antonis</a:t>
            </a:r>
            <a:r>
              <a:rPr lang="nl-NL" sz="900" dirty="0">
                <a:latin typeface="Times New Roman" panose="02020603050405020304" pitchFamily="18" charset="0"/>
                <a:cs typeface="Times New Roman" panose="02020603050405020304" pitchFamily="18" charset="0"/>
              </a:rPr>
              <a:t> </a:t>
            </a:r>
            <a:r>
              <a:rPr lang="nl-NL" sz="900" dirty="0" err="1">
                <a:latin typeface="Times New Roman" panose="02020603050405020304" pitchFamily="18" charset="0"/>
                <a:cs typeface="Times New Roman" panose="02020603050405020304" pitchFamily="18" charset="0"/>
              </a:rPr>
              <a:t>Henriët</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14 ¼ : 13 ¼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ringen</a:t>
            </a:r>
          </a:p>
          <a:p>
            <a:r>
              <a:rPr lang="nl-NL" sz="900" dirty="0">
                <a:latin typeface="Times New Roman" panose="02020603050405020304" pitchFamily="18" charset="0"/>
                <a:cs typeface="Times New Roman" panose="02020603050405020304" pitchFamily="18" charset="0"/>
              </a:rPr>
              <a:t>Oplage:	1 ½ cent 		1.611.540</a:t>
            </a:r>
          </a:p>
          <a:p>
            <a:r>
              <a:rPr lang="nl-NL" sz="900" dirty="0">
                <a:latin typeface="Times New Roman" panose="02020603050405020304" pitchFamily="18" charset="0"/>
                <a:cs typeface="Times New Roman" panose="02020603050405020304" pitchFamily="18" charset="0"/>
              </a:rPr>
              <a:t>	5 cent 		   962.941</a:t>
            </a:r>
          </a:p>
          <a:p>
            <a:r>
              <a:rPr lang="nl-NL" sz="900" dirty="0">
                <a:latin typeface="Times New Roman" panose="02020603050405020304" pitchFamily="18" charset="0"/>
                <a:cs typeface="Times New Roman" panose="02020603050405020304" pitchFamily="18" charset="0"/>
              </a:rPr>
              <a:t>	6 cent		1.498.196</a:t>
            </a:r>
          </a:p>
          <a:p>
            <a:r>
              <a:rPr lang="nl-NL" sz="900" dirty="0">
                <a:latin typeface="Times New Roman" panose="02020603050405020304" pitchFamily="18" charset="0"/>
                <a:cs typeface="Times New Roman" panose="02020603050405020304" pitchFamily="18" charset="0"/>
              </a:rPr>
              <a:t>	12 ½ cent		   466.797</a:t>
            </a:r>
          </a:p>
        </p:txBody>
      </p:sp>
      <p:sp>
        <p:nvSpPr>
          <p:cNvPr id="9" name="Tekstvak 8">
            <a:extLst>
              <a:ext uri="{FF2B5EF4-FFF2-40B4-BE49-F238E27FC236}">
                <a16:creationId xmlns:a16="http://schemas.microsoft.com/office/drawing/2014/main" id="{CF7B8368-CF03-630C-FF2F-03A735BBF7BF}"/>
              </a:ext>
            </a:extLst>
          </p:cNvPr>
          <p:cNvSpPr txBox="1"/>
          <p:nvPr/>
        </p:nvSpPr>
        <p:spPr>
          <a:xfrm>
            <a:off x="2447837" y="6403941"/>
            <a:ext cx="3852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5 cent		             6 cent		       12 ½ cent</a:t>
            </a:r>
          </a:p>
        </p:txBody>
      </p:sp>
      <p:sp>
        <p:nvSpPr>
          <p:cNvPr id="13" name="Tekstvak 12">
            <a:extLst>
              <a:ext uri="{FF2B5EF4-FFF2-40B4-BE49-F238E27FC236}">
                <a16:creationId xmlns:a16="http://schemas.microsoft.com/office/drawing/2014/main" id="{B3AAF084-9E90-AAB8-273F-AF69DCDB3815}"/>
              </a:ext>
            </a:extLst>
          </p:cNvPr>
          <p:cNvSpPr txBox="1"/>
          <p:nvPr/>
        </p:nvSpPr>
        <p:spPr>
          <a:xfrm>
            <a:off x="3660648" y="4357126"/>
            <a:ext cx="539999"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 ½ cent</a:t>
            </a:r>
          </a:p>
        </p:txBody>
      </p:sp>
    </p:spTree>
    <p:extLst>
      <p:ext uri="{BB962C8B-B14F-4D97-AF65-F5344CB8AC3E}">
        <p14:creationId xmlns:p14="http://schemas.microsoft.com/office/powerpoint/2010/main" val="12730053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0E65F7-985F-0148-9708-F3E21EA6E8DE}"/>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A256E66A-5C99-AB14-4D0C-39517944247C}"/>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19136E05-CF56-C288-5893-7B19C38A7919}"/>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877D52D3-7B13-A189-1A8A-F36FD3B83193}"/>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1936</a:t>
            </a:r>
          </a:p>
        </p:txBody>
      </p:sp>
      <p:sp>
        <p:nvSpPr>
          <p:cNvPr id="10" name="Tekstvak 9">
            <a:extLst>
              <a:ext uri="{FF2B5EF4-FFF2-40B4-BE49-F238E27FC236}">
                <a16:creationId xmlns:a16="http://schemas.microsoft.com/office/drawing/2014/main" id="{392CC566-3E70-95EF-33EF-84A300CBB27B}"/>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1936</a:t>
            </a:r>
          </a:p>
        </p:txBody>
      </p:sp>
      <p:cxnSp>
        <p:nvCxnSpPr>
          <p:cNvPr id="12" name="Rechte verbindingslijn 11">
            <a:extLst>
              <a:ext uri="{FF2B5EF4-FFF2-40B4-BE49-F238E27FC236}">
                <a16:creationId xmlns:a16="http://schemas.microsoft.com/office/drawing/2014/main" id="{47630010-DE00-8126-A800-726EF2A9646F}"/>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kstvak 4">
            <a:extLst>
              <a:ext uri="{FF2B5EF4-FFF2-40B4-BE49-F238E27FC236}">
                <a16:creationId xmlns:a16="http://schemas.microsoft.com/office/drawing/2014/main" id="{64848D9D-ADD1-F095-C7C3-75A119E4BB6D}"/>
              </a:ext>
            </a:extLst>
          </p:cNvPr>
          <p:cNvSpPr txBox="1"/>
          <p:nvPr/>
        </p:nvSpPr>
        <p:spPr>
          <a:xfrm>
            <a:off x="1475581" y="2501590"/>
            <a:ext cx="4860539" cy="400110"/>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Vier zegels met een engel met bazuin ontworpen door  Joop </a:t>
            </a:r>
            <a:r>
              <a:rPr lang="nl-NL" sz="1000" kern="0" dirty="0" err="1">
                <a:solidFill>
                  <a:srgbClr val="000000"/>
                </a:solidFill>
                <a:latin typeface="Times New Roman" panose="02020603050405020304" pitchFamily="18" charset="0"/>
                <a:cs typeface="Times New Roman" panose="02020603050405020304" pitchFamily="18" charset="0"/>
              </a:rPr>
              <a:t>Sjollema</a:t>
            </a:r>
            <a:r>
              <a:rPr lang="nl-NL" sz="1000" kern="0" dirty="0">
                <a:solidFill>
                  <a:srgbClr val="000000"/>
                </a:solidFill>
                <a:latin typeface="Times New Roman" panose="02020603050405020304" pitchFamily="18" charset="0"/>
                <a:cs typeface="Times New Roman" panose="02020603050405020304" pitchFamily="18" charset="0"/>
              </a:rPr>
              <a:t>, uitgegeven in vier verschillende kleuren.</a:t>
            </a:r>
            <a:endParaRPr lang="nl-NL" sz="1000" dirty="0">
              <a:latin typeface="Times New Roman" panose="02020603050405020304" pitchFamily="18" charset="0"/>
              <a:cs typeface="Times New Roman" panose="02020603050405020304" pitchFamily="18" charset="0"/>
            </a:endParaRPr>
          </a:p>
        </p:txBody>
      </p:sp>
      <p:sp>
        <p:nvSpPr>
          <p:cNvPr id="11" name="Tekstvak 10">
            <a:extLst>
              <a:ext uri="{FF2B5EF4-FFF2-40B4-BE49-F238E27FC236}">
                <a16:creationId xmlns:a16="http://schemas.microsoft.com/office/drawing/2014/main" id="{F5A2DA69-4722-862E-CAC6-55C4C0702385}"/>
              </a:ext>
            </a:extLst>
          </p:cNvPr>
          <p:cNvSpPr txBox="1"/>
          <p:nvPr/>
        </p:nvSpPr>
        <p:spPr>
          <a:xfrm>
            <a:off x="827837" y="8759606"/>
            <a:ext cx="2483948" cy="13388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Mr. J.S. </a:t>
            </a:r>
            <a:r>
              <a:rPr lang="nl-NL" sz="900" dirty="0" err="1">
                <a:latin typeface="Times New Roman" panose="02020603050405020304" pitchFamily="18" charset="0"/>
                <a:cs typeface="Times New Roman" panose="02020603050405020304" pitchFamily="18" charset="0"/>
              </a:rPr>
              <a:t>Sjollema</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14 ¼ : 13 ¼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ringen</a:t>
            </a:r>
          </a:p>
          <a:p>
            <a:r>
              <a:rPr lang="nl-NL" sz="900" dirty="0">
                <a:latin typeface="Times New Roman" panose="02020603050405020304" pitchFamily="18" charset="0"/>
                <a:cs typeface="Times New Roman" panose="02020603050405020304" pitchFamily="18" charset="0"/>
              </a:rPr>
              <a:t>Oplage:	1 ½ cent 		1.808.041</a:t>
            </a:r>
          </a:p>
          <a:p>
            <a:r>
              <a:rPr lang="nl-NL" sz="900" dirty="0">
                <a:latin typeface="Times New Roman" panose="02020603050405020304" pitchFamily="18" charset="0"/>
                <a:cs typeface="Times New Roman" panose="02020603050405020304" pitchFamily="18" charset="0"/>
              </a:rPr>
              <a:t>	5 cent 		   936.550</a:t>
            </a:r>
          </a:p>
          <a:p>
            <a:r>
              <a:rPr lang="nl-NL" sz="900" dirty="0">
                <a:latin typeface="Times New Roman" panose="02020603050405020304" pitchFamily="18" charset="0"/>
                <a:cs typeface="Times New Roman" panose="02020603050405020304" pitchFamily="18" charset="0"/>
              </a:rPr>
              <a:t>	6 cent		1.724.826</a:t>
            </a:r>
          </a:p>
          <a:p>
            <a:r>
              <a:rPr lang="nl-NL" sz="900" dirty="0">
                <a:latin typeface="Times New Roman" panose="02020603050405020304" pitchFamily="18" charset="0"/>
                <a:cs typeface="Times New Roman" panose="02020603050405020304" pitchFamily="18" charset="0"/>
              </a:rPr>
              <a:t>	12 ½ cent		   554.749</a:t>
            </a:r>
          </a:p>
        </p:txBody>
      </p:sp>
      <p:sp>
        <p:nvSpPr>
          <p:cNvPr id="3" name="Rechthoek 2">
            <a:extLst>
              <a:ext uri="{FF2B5EF4-FFF2-40B4-BE49-F238E27FC236}">
                <a16:creationId xmlns:a16="http://schemas.microsoft.com/office/drawing/2014/main" id="{0F0E7A33-29B8-9174-F776-C4ABC31E1E3E}"/>
              </a:ext>
            </a:extLst>
          </p:cNvPr>
          <p:cNvSpPr/>
          <p:nvPr/>
        </p:nvSpPr>
        <p:spPr>
          <a:xfrm>
            <a:off x="4175837" y="6065906"/>
            <a:ext cx="900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3" name="Rechthoek 12">
            <a:extLst>
              <a:ext uri="{FF2B5EF4-FFF2-40B4-BE49-F238E27FC236}">
                <a16:creationId xmlns:a16="http://schemas.microsoft.com/office/drawing/2014/main" id="{88F692F7-6E75-6E6D-5172-6ACEEE55A7BE}"/>
              </a:ext>
            </a:extLst>
          </p:cNvPr>
          <p:cNvSpPr/>
          <p:nvPr/>
        </p:nvSpPr>
        <p:spPr>
          <a:xfrm>
            <a:off x="2807837" y="6065906"/>
            <a:ext cx="900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Rechthoek 13">
            <a:extLst>
              <a:ext uri="{FF2B5EF4-FFF2-40B4-BE49-F238E27FC236}">
                <a16:creationId xmlns:a16="http://schemas.microsoft.com/office/drawing/2014/main" id="{2D367D1E-22D9-6669-1E54-9FC8C3990D8B}"/>
              </a:ext>
            </a:extLst>
          </p:cNvPr>
          <p:cNvSpPr/>
          <p:nvPr/>
        </p:nvSpPr>
        <p:spPr>
          <a:xfrm>
            <a:off x="2807837" y="4222416"/>
            <a:ext cx="900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5" name="Rechthoek 14">
            <a:extLst>
              <a:ext uri="{FF2B5EF4-FFF2-40B4-BE49-F238E27FC236}">
                <a16:creationId xmlns:a16="http://schemas.microsoft.com/office/drawing/2014/main" id="{6CDB4F34-24A1-8784-AB12-3AA9E4D8AF11}"/>
              </a:ext>
            </a:extLst>
          </p:cNvPr>
          <p:cNvSpPr/>
          <p:nvPr/>
        </p:nvSpPr>
        <p:spPr>
          <a:xfrm>
            <a:off x="4175837" y="4222416"/>
            <a:ext cx="900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Tekstvak 16">
            <a:extLst>
              <a:ext uri="{FF2B5EF4-FFF2-40B4-BE49-F238E27FC236}">
                <a16:creationId xmlns:a16="http://schemas.microsoft.com/office/drawing/2014/main" id="{68471808-C47B-C602-7E57-61385F03D7DD}"/>
              </a:ext>
            </a:extLst>
          </p:cNvPr>
          <p:cNvSpPr txBox="1"/>
          <p:nvPr/>
        </p:nvSpPr>
        <p:spPr>
          <a:xfrm>
            <a:off x="3059837" y="4725052"/>
            <a:ext cx="1800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 ½ cent			5 cent</a:t>
            </a:r>
          </a:p>
        </p:txBody>
      </p:sp>
      <p:sp>
        <p:nvSpPr>
          <p:cNvPr id="18" name="Tekstvak 17">
            <a:extLst>
              <a:ext uri="{FF2B5EF4-FFF2-40B4-BE49-F238E27FC236}">
                <a16:creationId xmlns:a16="http://schemas.microsoft.com/office/drawing/2014/main" id="{788EA843-2C43-699D-C980-2C2F4DC31016}"/>
              </a:ext>
            </a:extLst>
          </p:cNvPr>
          <p:cNvSpPr txBox="1"/>
          <p:nvPr/>
        </p:nvSpPr>
        <p:spPr>
          <a:xfrm>
            <a:off x="3087459" y="6561644"/>
            <a:ext cx="2132378"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6 cent		             12 ½ cent</a:t>
            </a:r>
          </a:p>
        </p:txBody>
      </p:sp>
    </p:spTree>
    <p:extLst>
      <p:ext uri="{BB962C8B-B14F-4D97-AF65-F5344CB8AC3E}">
        <p14:creationId xmlns:p14="http://schemas.microsoft.com/office/powerpoint/2010/main" val="8401594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BAA24A-1C44-A95B-1E84-6B1657295EAF}"/>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A1745676-C9B8-A780-EC67-21D913916EE2}"/>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8BB25191-FED6-AA43-F125-2971E49ABDA2}"/>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D602B763-E194-7107-5F34-932B3D058C28}"/>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1937</a:t>
            </a:r>
          </a:p>
        </p:txBody>
      </p:sp>
      <p:sp>
        <p:nvSpPr>
          <p:cNvPr id="10" name="Tekstvak 9">
            <a:extLst>
              <a:ext uri="{FF2B5EF4-FFF2-40B4-BE49-F238E27FC236}">
                <a16:creationId xmlns:a16="http://schemas.microsoft.com/office/drawing/2014/main" id="{51D7805E-0782-19F0-4128-A0D20100CE4C}"/>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1937</a:t>
            </a:r>
          </a:p>
        </p:txBody>
      </p:sp>
      <p:cxnSp>
        <p:nvCxnSpPr>
          <p:cNvPr id="12" name="Rechte verbindingslijn 11">
            <a:extLst>
              <a:ext uri="{FF2B5EF4-FFF2-40B4-BE49-F238E27FC236}">
                <a16:creationId xmlns:a16="http://schemas.microsoft.com/office/drawing/2014/main" id="{A96415C1-E90C-6791-88D0-9706FD26C866}"/>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Tekstvak 2">
            <a:extLst>
              <a:ext uri="{FF2B5EF4-FFF2-40B4-BE49-F238E27FC236}">
                <a16:creationId xmlns:a16="http://schemas.microsoft.com/office/drawing/2014/main" id="{A1F3E8CC-9878-3E4D-49DE-276D6A43E7F0}"/>
              </a:ext>
            </a:extLst>
          </p:cNvPr>
          <p:cNvSpPr txBox="1"/>
          <p:nvPr/>
        </p:nvSpPr>
        <p:spPr>
          <a:xfrm>
            <a:off x="1483256" y="2501590"/>
            <a:ext cx="4816861" cy="553998"/>
          </a:xfrm>
          <a:prstGeom prst="rect">
            <a:avLst/>
          </a:prstGeom>
          <a:noFill/>
        </p:spPr>
        <p:txBody>
          <a:bodyPr wrap="square" rtlCol="0">
            <a:spAutoFit/>
          </a:bodyPr>
          <a:lstStyle/>
          <a:p>
            <a:pPr algn="just"/>
            <a:r>
              <a:rPr lang="nl-NL" sz="1000" dirty="0" err="1">
                <a:latin typeface="Times New Roman" panose="02020603050405020304" pitchFamily="18" charset="0"/>
                <a:cs typeface="Times New Roman" panose="02020603050405020304" pitchFamily="18" charset="0"/>
              </a:rPr>
              <a:t>Pijke</a:t>
            </a:r>
            <a:r>
              <a:rPr lang="nl-NL" sz="1000" dirty="0">
                <a:latin typeface="Times New Roman" panose="02020603050405020304" pitchFamily="18" charset="0"/>
                <a:cs typeface="Times New Roman" panose="02020603050405020304" pitchFamily="18" charset="0"/>
              </a:rPr>
              <a:t> Koch ontwierp de afbeelding naar het schilderij van Frans Hals, de lachende jongen. De letters en cijfers werden ontworpen door Jan van Krimpen, bekend van de cijferzegels uit 1946.</a:t>
            </a:r>
          </a:p>
        </p:txBody>
      </p:sp>
      <p:sp>
        <p:nvSpPr>
          <p:cNvPr id="16" name="Tekstvak 15">
            <a:extLst>
              <a:ext uri="{FF2B5EF4-FFF2-40B4-BE49-F238E27FC236}">
                <a16:creationId xmlns:a16="http://schemas.microsoft.com/office/drawing/2014/main" id="{7D3FD29F-BFE3-0448-8C44-60C8630A0B6C}"/>
              </a:ext>
            </a:extLst>
          </p:cNvPr>
          <p:cNvSpPr txBox="1"/>
          <p:nvPr/>
        </p:nvSpPr>
        <p:spPr>
          <a:xfrm>
            <a:off x="827837" y="8621106"/>
            <a:ext cx="2448000"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a:t>
            </a:r>
            <a:r>
              <a:rPr lang="nl-NL" sz="900" dirty="0" err="1">
                <a:latin typeface="Times New Roman" panose="02020603050405020304" pitchFamily="18" charset="0"/>
                <a:cs typeface="Times New Roman" panose="02020603050405020304" pitchFamily="18" charset="0"/>
              </a:rPr>
              <a:t>Pijke</a:t>
            </a:r>
            <a:r>
              <a:rPr lang="nl-NL" sz="900" dirty="0">
                <a:latin typeface="Times New Roman" panose="02020603050405020304" pitchFamily="18" charset="0"/>
                <a:cs typeface="Times New Roman" panose="02020603050405020304" pitchFamily="18" charset="0"/>
              </a:rPr>
              <a:t> Koch en Jan van Krimpen</a:t>
            </a: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14 ¼ : 13 ¼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ringen</a:t>
            </a:r>
          </a:p>
          <a:p>
            <a:r>
              <a:rPr lang="nl-NL" sz="900" dirty="0">
                <a:latin typeface="Times New Roman" panose="02020603050405020304" pitchFamily="18" charset="0"/>
                <a:cs typeface="Times New Roman" panose="02020603050405020304" pitchFamily="18" charset="0"/>
              </a:rPr>
              <a:t>Oplage:	1 ½ cent 		2.047.983</a:t>
            </a:r>
          </a:p>
          <a:p>
            <a:r>
              <a:rPr lang="nl-NL" sz="900" dirty="0">
                <a:latin typeface="Times New Roman" panose="02020603050405020304" pitchFamily="18" charset="0"/>
                <a:cs typeface="Times New Roman" panose="02020603050405020304" pitchFamily="18" charset="0"/>
              </a:rPr>
              <a:t>	3 cent 		   905.268</a:t>
            </a:r>
          </a:p>
          <a:p>
            <a:r>
              <a:rPr lang="nl-NL" sz="900" dirty="0">
                <a:latin typeface="Times New Roman" panose="02020603050405020304" pitchFamily="18" charset="0"/>
                <a:cs typeface="Times New Roman" panose="02020603050405020304" pitchFamily="18" charset="0"/>
              </a:rPr>
              <a:t>	4 cent		1.057.635</a:t>
            </a:r>
          </a:p>
          <a:p>
            <a:r>
              <a:rPr lang="nl-NL" sz="900" dirty="0">
                <a:latin typeface="Times New Roman" panose="02020603050405020304" pitchFamily="18" charset="0"/>
                <a:cs typeface="Times New Roman" panose="02020603050405020304" pitchFamily="18" charset="0"/>
              </a:rPr>
              <a:t>	5 cent		2.583.665</a:t>
            </a:r>
          </a:p>
          <a:p>
            <a:r>
              <a:rPr lang="nl-NL" sz="900" dirty="0">
                <a:latin typeface="Times New Roman" panose="02020603050405020304" pitchFamily="18" charset="0"/>
                <a:cs typeface="Times New Roman" panose="02020603050405020304" pitchFamily="18" charset="0"/>
              </a:rPr>
              <a:t>	12 ½ cent		   825.268</a:t>
            </a:r>
          </a:p>
        </p:txBody>
      </p:sp>
      <p:sp>
        <p:nvSpPr>
          <p:cNvPr id="24" name="Rechthoek 23">
            <a:extLst>
              <a:ext uri="{FF2B5EF4-FFF2-40B4-BE49-F238E27FC236}">
                <a16:creationId xmlns:a16="http://schemas.microsoft.com/office/drawing/2014/main" id="{9C793B04-6C0C-B960-74AE-5F71F8865A6E}"/>
              </a:ext>
            </a:extLst>
          </p:cNvPr>
          <p:cNvSpPr/>
          <p:nvPr/>
        </p:nvSpPr>
        <p:spPr>
          <a:xfrm>
            <a:off x="1946724" y="4413669"/>
            <a:ext cx="936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5" name="Rechthoek 24">
            <a:extLst>
              <a:ext uri="{FF2B5EF4-FFF2-40B4-BE49-F238E27FC236}">
                <a16:creationId xmlns:a16="http://schemas.microsoft.com/office/drawing/2014/main" id="{A505F1CE-F3A6-82D9-06CE-7E123A987459}"/>
              </a:ext>
            </a:extLst>
          </p:cNvPr>
          <p:cNvSpPr/>
          <p:nvPr/>
        </p:nvSpPr>
        <p:spPr>
          <a:xfrm>
            <a:off x="4411281" y="6065906"/>
            <a:ext cx="936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6" name="Rechthoek 25">
            <a:extLst>
              <a:ext uri="{FF2B5EF4-FFF2-40B4-BE49-F238E27FC236}">
                <a16:creationId xmlns:a16="http://schemas.microsoft.com/office/drawing/2014/main" id="{87BBC857-F709-A9E7-0668-CE41228990A0}"/>
              </a:ext>
            </a:extLst>
          </p:cNvPr>
          <p:cNvSpPr/>
          <p:nvPr/>
        </p:nvSpPr>
        <p:spPr>
          <a:xfrm>
            <a:off x="3475281" y="4413669"/>
            <a:ext cx="936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7" name="Rechthoek 26">
            <a:extLst>
              <a:ext uri="{FF2B5EF4-FFF2-40B4-BE49-F238E27FC236}">
                <a16:creationId xmlns:a16="http://schemas.microsoft.com/office/drawing/2014/main" id="{305475BC-CDF4-347F-B48C-21A5CEF21C6D}"/>
              </a:ext>
            </a:extLst>
          </p:cNvPr>
          <p:cNvSpPr/>
          <p:nvPr/>
        </p:nvSpPr>
        <p:spPr>
          <a:xfrm>
            <a:off x="5003837" y="4413669"/>
            <a:ext cx="936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9" name="Rechthoek 28">
            <a:extLst>
              <a:ext uri="{FF2B5EF4-FFF2-40B4-BE49-F238E27FC236}">
                <a16:creationId xmlns:a16="http://schemas.microsoft.com/office/drawing/2014/main" id="{51EFC242-AAC0-A49A-8B49-3916A08CD9DD}"/>
              </a:ext>
            </a:extLst>
          </p:cNvPr>
          <p:cNvSpPr/>
          <p:nvPr/>
        </p:nvSpPr>
        <p:spPr>
          <a:xfrm>
            <a:off x="2539281" y="6065906"/>
            <a:ext cx="936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0" name="Tekstvak 29">
            <a:extLst>
              <a:ext uri="{FF2B5EF4-FFF2-40B4-BE49-F238E27FC236}">
                <a16:creationId xmlns:a16="http://schemas.microsoft.com/office/drawing/2014/main" id="{46C940C0-53D3-3BD1-7E1E-89078733F694}"/>
              </a:ext>
            </a:extLst>
          </p:cNvPr>
          <p:cNvSpPr txBox="1"/>
          <p:nvPr/>
        </p:nvSpPr>
        <p:spPr>
          <a:xfrm>
            <a:off x="2771836" y="6574225"/>
            <a:ext cx="3458887"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5 cent				12 ½ cent</a:t>
            </a:r>
          </a:p>
        </p:txBody>
      </p:sp>
      <p:sp>
        <p:nvSpPr>
          <p:cNvPr id="2" name="Tekstvak 1">
            <a:extLst>
              <a:ext uri="{FF2B5EF4-FFF2-40B4-BE49-F238E27FC236}">
                <a16:creationId xmlns:a16="http://schemas.microsoft.com/office/drawing/2014/main" id="{DA9C29B2-0612-7FE5-0555-B4EEAF04C749}"/>
              </a:ext>
            </a:extLst>
          </p:cNvPr>
          <p:cNvSpPr txBox="1"/>
          <p:nvPr/>
        </p:nvSpPr>
        <p:spPr>
          <a:xfrm>
            <a:off x="2195837" y="4841906"/>
            <a:ext cx="3816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 ½ cent			       3 cent			             4 cent</a:t>
            </a:r>
          </a:p>
        </p:txBody>
      </p:sp>
    </p:spTree>
    <p:extLst>
      <p:ext uri="{BB962C8B-B14F-4D97-AF65-F5344CB8AC3E}">
        <p14:creationId xmlns:p14="http://schemas.microsoft.com/office/powerpoint/2010/main" val="8599239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E52702-D9DC-398D-25FF-A4CE89BC16B0}"/>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9E714708-2360-D9CB-60D3-9747828D1BBF}"/>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1D5D6D06-853A-5228-1179-48A62474C5C7}"/>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9239CC1B-F104-36B6-BE5D-B9F35F68CF9E}"/>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1938</a:t>
            </a:r>
          </a:p>
        </p:txBody>
      </p:sp>
      <p:sp>
        <p:nvSpPr>
          <p:cNvPr id="10" name="Tekstvak 9">
            <a:extLst>
              <a:ext uri="{FF2B5EF4-FFF2-40B4-BE49-F238E27FC236}">
                <a16:creationId xmlns:a16="http://schemas.microsoft.com/office/drawing/2014/main" id="{EAA8488D-BE82-F495-553D-375D4144891D}"/>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1938</a:t>
            </a:r>
          </a:p>
        </p:txBody>
      </p:sp>
      <p:cxnSp>
        <p:nvCxnSpPr>
          <p:cNvPr id="12" name="Rechte verbindingslijn 11">
            <a:extLst>
              <a:ext uri="{FF2B5EF4-FFF2-40B4-BE49-F238E27FC236}">
                <a16:creationId xmlns:a16="http://schemas.microsoft.com/office/drawing/2014/main" id="{FB495F27-EBE3-BD04-BF33-E0EBB2CAE157}"/>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kstvak 4">
            <a:extLst>
              <a:ext uri="{FF2B5EF4-FFF2-40B4-BE49-F238E27FC236}">
                <a16:creationId xmlns:a16="http://schemas.microsoft.com/office/drawing/2014/main" id="{DD41AC5F-5DDA-66FB-4186-E67A88727E33}"/>
              </a:ext>
            </a:extLst>
          </p:cNvPr>
          <p:cNvSpPr txBox="1"/>
          <p:nvPr/>
        </p:nvSpPr>
        <p:spPr>
          <a:xfrm>
            <a:off x="1511585" y="2501590"/>
            <a:ext cx="4860540" cy="553998"/>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Een serie kinderzegels van 5 zegels. Pam Georg Rueter heeft ze ontworpen met een afbeelding van een kind dat fluit zit te spelen. Hij ontwierp ook de eerste serie </a:t>
            </a:r>
            <a:r>
              <a:rPr lang="nl-NL" sz="1000" kern="0" dirty="0" err="1">
                <a:solidFill>
                  <a:srgbClr val="000000"/>
                </a:solidFill>
                <a:latin typeface="Times New Roman" panose="02020603050405020304" pitchFamily="18" charset="0"/>
                <a:cs typeface="Times New Roman" panose="02020603050405020304" pitchFamily="18" charset="0"/>
              </a:rPr>
              <a:t>kinder-zegels</a:t>
            </a:r>
            <a:r>
              <a:rPr lang="nl-NL" sz="1000" kern="0" dirty="0">
                <a:solidFill>
                  <a:srgbClr val="000000"/>
                </a:solidFill>
                <a:latin typeface="Times New Roman" panose="02020603050405020304" pitchFamily="18" charset="0"/>
                <a:cs typeface="Times New Roman" panose="02020603050405020304" pitchFamily="18" charset="0"/>
              </a:rPr>
              <a:t> in 1924,</a:t>
            </a:r>
            <a:endParaRPr lang="nl-NL" sz="1000" dirty="0">
              <a:latin typeface="Times New Roman" panose="02020603050405020304" pitchFamily="18" charset="0"/>
              <a:cs typeface="Times New Roman" panose="02020603050405020304" pitchFamily="18" charset="0"/>
            </a:endParaRPr>
          </a:p>
        </p:txBody>
      </p:sp>
      <p:sp>
        <p:nvSpPr>
          <p:cNvPr id="11" name="Tekstvak 10">
            <a:extLst>
              <a:ext uri="{FF2B5EF4-FFF2-40B4-BE49-F238E27FC236}">
                <a16:creationId xmlns:a16="http://schemas.microsoft.com/office/drawing/2014/main" id="{8C27380A-0248-7EAA-0A22-CF9805D13139}"/>
              </a:ext>
            </a:extLst>
          </p:cNvPr>
          <p:cNvSpPr txBox="1"/>
          <p:nvPr/>
        </p:nvSpPr>
        <p:spPr>
          <a:xfrm>
            <a:off x="827837" y="8621106"/>
            <a:ext cx="2195916"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Pam Georg Rueter</a:t>
            </a: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14 ¼ : 13 ¼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ringen</a:t>
            </a:r>
          </a:p>
          <a:p>
            <a:r>
              <a:rPr lang="nl-NL" sz="900" dirty="0">
                <a:latin typeface="Times New Roman" panose="02020603050405020304" pitchFamily="18" charset="0"/>
                <a:cs typeface="Times New Roman" panose="02020603050405020304" pitchFamily="18" charset="0"/>
              </a:rPr>
              <a:t>Oplage:	1 ½ cent 		2.176.156</a:t>
            </a:r>
          </a:p>
          <a:p>
            <a:r>
              <a:rPr lang="nl-NL" sz="900" dirty="0">
                <a:latin typeface="Times New Roman" panose="02020603050405020304" pitchFamily="18" charset="0"/>
                <a:cs typeface="Times New Roman" panose="02020603050405020304" pitchFamily="18" charset="0"/>
              </a:rPr>
              <a:t>	3 cent		1.120.299</a:t>
            </a:r>
          </a:p>
          <a:p>
            <a:r>
              <a:rPr lang="nl-NL" sz="900" dirty="0">
                <a:latin typeface="Times New Roman" panose="02020603050405020304" pitchFamily="18" charset="0"/>
                <a:cs typeface="Times New Roman" panose="02020603050405020304" pitchFamily="18" charset="0"/>
              </a:rPr>
              <a:t>	4 cent		1.058.572</a:t>
            </a:r>
          </a:p>
          <a:p>
            <a:r>
              <a:rPr lang="nl-NL" sz="900" dirty="0">
                <a:latin typeface="Times New Roman" panose="02020603050405020304" pitchFamily="18" charset="0"/>
                <a:cs typeface="Times New Roman" panose="02020603050405020304" pitchFamily="18" charset="0"/>
              </a:rPr>
              <a:t>	5 cent 		2.531.785</a:t>
            </a:r>
          </a:p>
          <a:p>
            <a:r>
              <a:rPr lang="nl-NL" sz="900" dirty="0">
                <a:latin typeface="Times New Roman" panose="02020603050405020304" pitchFamily="18" charset="0"/>
                <a:cs typeface="Times New Roman" panose="02020603050405020304" pitchFamily="18" charset="0"/>
              </a:rPr>
              <a:t>	12 ½ cent		   840.237</a:t>
            </a:r>
          </a:p>
        </p:txBody>
      </p:sp>
      <p:sp>
        <p:nvSpPr>
          <p:cNvPr id="3" name="Rechthoek 2">
            <a:extLst>
              <a:ext uri="{FF2B5EF4-FFF2-40B4-BE49-F238E27FC236}">
                <a16:creationId xmlns:a16="http://schemas.microsoft.com/office/drawing/2014/main" id="{CB4D9BCB-75A4-EDCB-579B-E89B3D413353}"/>
              </a:ext>
            </a:extLst>
          </p:cNvPr>
          <p:cNvSpPr/>
          <p:nvPr/>
        </p:nvSpPr>
        <p:spPr>
          <a:xfrm>
            <a:off x="1946724" y="4413669"/>
            <a:ext cx="936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3" name="Rechthoek 12">
            <a:extLst>
              <a:ext uri="{FF2B5EF4-FFF2-40B4-BE49-F238E27FC236}">
                <a16:creationId xmlns:a16="http://schemas.microsoft.com/office/drawing/2014/main" id="{511A5A5F-2E62-07F1-DD8B-4DE297AAABEE}"/>
              </a:ext>
            </a:extLst>
          </p:cNvPr>
          <p:cNvSpPr/>
          <p:nvPr/>
        </p:nvSpPr>
        <p:spPr>
          <a:xfrm>
            <a:off x="4411281" y="6065906"/>
            <a:ext cx="936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Rechthoek 13">
            <a:extLst>
              <a:ext uri="{FF2B5EF4-FFF2-40B4-BE49-F238E27FC236}">
                <a16:creationId xmlns:a16="http://schemas.microsoft.com/office/drawing/2014/main" id="{AADD9CD1-2633-C22B-A66B-9ACCF39FBC1E}"/>
              </a:ext>
            </a:extLst>
          </p:cNvPr>
          <p:cNvSpPr/>
          <p:nvPr/>
        </p:nvSpPr>
        <p:spPr>
          <a:xfrm>
            <a:off x="3475281" y="4413669"/>
            <a:ext cx="936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5" name="Rechthoek 14">
            <a:extLst>
              <a:ext uri="{FF2B5EF4-FFF2-40B4-BE49-F238E27FC236}">
                <a16:creationId xmlns:a16="http://schemas.microsoft.com/office/drawing/2014/main" id="{70C2490C-2FE0-6528-BA46-3376E70EEF68}"/>
              </a:ext>
            </a:extLst>
          </p:cNvPr>
          <p:cNvSpPr/>
          <p:nvPr/>
        </p:nvSpPr>
        <p:spPr>
          <a:xfrm>
            <a:off x="5003837" y="4413669"/>
            <a:ext cx="936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Tekstvak 15">
            <a:extLst>
              <a:ext uri="{FF2B5EF4-FFF2-40B4-BE49-F238E27FC236}">
                <a16:creationId xmlns:a16="http://schemas.microsoft.com/office/drawing/2014/main" id="{280B9CC7-3D84-8F64-4B36-64457103010E}"/>
              </a:ext>
            </a:extLst>
          </p:cNvPr>
          <p:cNvSpPr txBox="1"/>
          <p:nvPr/>
        </p:nvSpPr>
        <p:spPr>
          <a:xfrm>
            <a:off x="2195837" y="4841906"/>
            <a:ext cx="3816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 ½ cent			       3 cent			             4 cent</a:t>
            </a:r>
          </a:p>
        </p:txBody>
      </p:sp>
      <p:sp>
        <p:nvSpPr>
          <p:cNvPr id="17" name="Rechthoek 16">
            <a:extLst>
              <a:ext uri="{FF2B5EF4-FFF2-40B4-BE49-F238E27FC236}">
                <a16:creationId xmlns:a16="http://schemas.microsoft.com/office/drawing/2014/main" id="{9083D25D-7C90-968A-E370-4116D4153BF1}"/>
              </a:ext>
            </a:extLst>
          </p:cNvPr>
          <p:cNvSpPr/>
          <p:nvPr/>
        </p:nvSpPr>
        <p:spPr>
          <a:xfrm>
            <a:off x="2539281" y="6065906"/>
            <a:ext cx="936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Tekstvak 17">
            <a:extLst>
              <a:ext uri="{FF2B5EF4-FFF2-40B4-BE49-F238E27FC236}">
                <a16:creationId xmlns:a16="http://schemas.microsoft.com/office/drawing/2014/main" id="{BDB78154-DAE3-577F-331F-D5C12217A845}"/>
              </a:ext>
            </a:extLst>
          </p:cNvPr>
          <p:cNvSpPr txBox="1"/>
          <p:nvPr/>
        </p:nvSpPr>
        <p:spPr>
          <a:xfrm>
            <a:off x="2771836" y="6574225"/>
            <a:ext cx="3458887"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5 cent				12 ½ cent</a:t>
            </a:r>
          </a:p>
        </p:txBody>
      </p:sp>
    </p:spTree>
    <p:extLst>
      <p:ext uri="{BB962C8B-B14F-4D97-AF65-F5344CB8AC3E}">
        <p14:creationId xmlns:p14="http://schemas.microsoft.com/office/powerpoint/2010/main" val="3924194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a:extLst>
              <a:ext uri="{FF2B5EF4-FFF2-40B4-BE49-F238E27FC236}">
                <a16:creationId xmlns:a16="http://schemas.microsoft.com/office/drawing/2014/main" id="{E53173B6-E878-A68F-0B13-540A01F9A9BA}"/>
              </a:ext>
            </a:extLst>
          </p:cNvPr>
          <p:cNvSpPr txBox="1"/>
          <p:nvPr/>
        </p:nvSpPr>
        <p:spPr>
          <a:xfrm>
            <a:off x="899517" y="737394"/>
            <a:ext cx="6120680" cy="9332683"/>
          </a:xfrm>
          <a:prstGeom prst="rect">
            <a:avLst/>
          </a:prstGeom>
          <a:noFill/>
        </p:spPr>
        <p:txBody>
          <a:bodyPr wrap="square">
            <a:spAutoFit/>
          </a:bodyPr>
          <a:lstStyle/>
          <a:p>
            <a:pPr algn="ctr">
              <a:lnSpc>
                <a:spcPct val="115000"/>
              </a:lnSpc>
              <a:spcAft>
                <a:spcPts val="800"/>
              </a:spcAft>
            </a:pPr>
            <a:r>
              <a:rPr lang="nl-NL" sz="2000" b="1" kern="0" dirty="0">
                <a:effectLst/>
                <a:latin typeface="AcclamationItal" pitchFamily="2" charset="0"/>
                <a:ea typeface="Times New Roman" panose="02020603050405020304" pitchFamily="18" charset="0"/>
                <a:cs typeface="Times New Roman" panose="02020603050405020304" pitchFamily="18" charset="0"/>
              </a:rPr>
              <a:t>Kinderzegels van Nederland</a:t>
            </a:r>
          </a:p>
          <a:p>
            <a:pPr algn="ctr">
              <a:lnSpc>
                <a:spcPct val="115000"/>
              </a:lnSpc>
              <a:spcAft>
                <a:spcPts val="800"/>
              </a:spcAft>
            </a:pPr>
            <a:r>
              <a:rPr lang="nl-NL" sz="1600" b="1" kern="0" dirty="0">
                <a:effectLst/>
                <a:latin typeface="AcclamationItal" pitchFamily="2" charset="0"/>
                <a:ea typeface="Times New Roman" panose="02020603050405020304" pitchFamily="18" charset="0"/>
                <a:cs typeface="Times New Roman" panose="02020603050405020304" pitchFamily="18" charset="0"/>
              </a:rPr>
              <a:t>Geschiedenis in vogelvlucht</a:t>
            </a:r>
            <a:endParaRPr lang="nl-NL" sz="1600" b="1"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750"/>
              </a:spcAft>
            </a:pPr>
            <a:r>
              <a:rPr lang="nl-NL" sz="1100" kern="0" dirty="0">
                <a:effectLst/>
                <a:latin typeface="AcclamationItal" pitchFamily="2" charset="0"/>
                <a:ea typeface="Times New Roman" panose="02020603050405020304" pitchFamily="18" charset="0"/>
                <a:cs typeface="Times New Roman" panose="02020603050405020304" pitchFamily="18" charset="0"/>
              </a:rPr>
              <a:t>1912</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1500"/>
              </a:spcAft>
            </a:pPr>
            <a:r>
              <a:rPr lang="nl-NL" sz="1100" kern="0" dirty="0">
                <a:effectLst/>
                <a:latin typeface="AcclamationItal" pitchFamily="2" charset="0"/>
                <a:ea typeface="Times New Roman" panose="02020603050405020304" pitchFamily="18" charset="0"/>
                <a:cs typeface="Times New Roman" panose="02020603050405020304" pitchFamily="18" charset="0"/>
              </a:rPr>
              <a:t>In 1912 verschijnen in Zwitserland de eerste postzegels met een extra toeslag voor het goede doel. </a:t>
            </a:r>
            <a:r>
              <a:rPr lang="nl-NL" sz="1100" kern="0" dirty="0">
                <a:latin typeface="AcclamationItal" pitchFamily="2" charset="0"/>
                <a:ea typeface="Times New Roman" panose="02020603050405020304" pitchFamily="18" charset="0"/>
                <a:cs typeface="Times New Roman" panose="02020603050405020304" pitchFamily="18" charset="0"/>
              </a:rPr>
              <a:t>     </a:t>
            </a:r>
            <a:r>
              <a:rPr lang="nl-NL" sz="1100" kern="0" dirty="0">
                <a:effectLst/>
                <a:latin typeface="AcclamationItal" pitchFamily="2" charset="0"/>
                <a:ea typeface="Times New Roman" panose="02020603050405020304" pitchFamily="18" charset="0"/>
                <a:cs typeface="Times New Roman" panose="02020603050405020304" pitchFamily="18" charset="0"/>
              </a:rPr>
              <a:t>De opbrengst is ‘Pro </a:t>
            </a:r>
            <a:r>
              <a:rPr lang="nl-NL" sz="1100" kern="0" dirty="0" err="1">
                <a:effectLst/>
                <a:latin typeface="AcclamationItal" pitchFamily="2" charset="0"/>
                <a:ea typeface="Times New Roman" panose="02020603050405020304" pitchFamily="18" charset="0"/>
                <a:cs typeface="Times New Roman" panose="02020603050405020304" pitchFamily="18" charset="0"/>
              </a:rPr>
              <a:t>Juventute</a:t>
            </a:r>
            <a:r>
              <a:rPr lang="nl-NL" sz="1100" kern="0" dirty="0">
                <a:effectLst/>
                <a:latin typeface="AcclamationItal" pitchFamily="2" charset="0"/>
                <a:ea typeface="Times New Roman" panose="02020603050405020304" pitchFamily="18" charset="0"/>
                <a:cs typeface="Times New Roman" panose="02020603050405020304" pitchFamily="18" charset="0"/>
              </a:rPr>
              <a:t>”: voor de jeugd.</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750"/>
              </a:spcAft>
            </a:pPr>
            <a:r>
              <a:rPr lang="nl-NL" sz="1100" kern="0" dirty="0">
                <a:effectLst/>
                <a:latin typeface="AcclamationItal" pitchFamily="2" charset="0"/>
                <a:ea typeface="Times New Roman" panose="02020603050405020304" pitchFamily="18" charset="0"/>
                <a:cs typeface="Times New Roman" panose="02020603050405020304" pitchFamily="18" charset="0"/>
              </a:rPr>
              <a:t>1923</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1500"/>
              </a:spcAft>
            </a:pPr>
            <a:r>
              <a:rPr lang="nl-NL" sz="1100" kern="0" dirty="0">
                <a:effectLst/>
                <a:latin typeface="AcclamationItal" pitchFamily="2" charset="0"/>
                <a:ea typeface="Times New Roman" panose="02020603050405020304" pitchFamily="18" charset="0"/>
                <a:cs typeface="Times New Roman" panose="02020603050405020304" pitchFamily="18" charset="0"/>
              </a:rPr>
              <a:t>De Nederlandse overheid besluit als tweede land ter wereld een speciale postzegel met toeslag voor 'het misdeelde kind' in te voeren.</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750"/>
              </a:spcAft>
            </a:pPr>
            <a:r>
              <a:rPr lang="nl-NL" sz="1100" kern="0" dirty="0">
                <a:effectLst/>
                <a:latin typeface="AcclamationItal" pitchFamily="2" charset="0"/>
                <a:ea typeface="Times New Roman" panose="02020603050405020304" pitchFamily="18" charset="0"/>
                <a:cs typeface="Times New Roman" panose="02020603050405020304" pitchFamily="18" charset="0"/>
              </a:rPr>
              <a:t>1924</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1500"/>
              </a:spcAft>
            </a:pPr>
            <a:r>
              <a:rPr lang="nl-NL" sz="1100" kern="0" dirty="0">
                <a:effectLst/>
                <a:latin typeface="AcclamationItal" pitchFamily="2" charset="0"/>
                <a:ea typeface="Times New Roman" panose="02020603050405020304" pitchFamily="18" charset="0"/>
                <a:cs typeface="Times New Roman" panose="02020603050405020304" pitchFamily="18" charset="0"/>
              </a:rPr>
              <a:t>Uitgifte van de eerste serie Nederlandse kinderpostzegels ontworpen door de heer Gerard Rueter. Op de postzegels staat een afbeelding van het gezicht van een kind tussen twee beschermengelen in. De opbrengst van deze kinderpostzegels is 51.000 gulden (€ 23.143,-). De Nederlandse Bond tot Kinderbescherming verdeelt dit over honderden instellingen voor voogdijkinderen.</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750"/>
              </a:spcAft>
            </a:pPr>
            <a:r>
              <a:rPr lang="nl-NL" sz="1100" kern="0" dirty="0">
                <a:effectLst/>
                <a:latin typeface="AcclamationItal" pitchFamily="2" charset="0"/>
                <a:ea typeface="Times New Roman" panose="02020603050405020304" pitchFamily="18" charset="0"/>
                <a:cs typeface="Times New Roman" panose="02020603050405020304" pitchFamily="18" charset="0"/>
              </a:rPr>
              <a:t>1925</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1500"/>
              </a:spcAft>
            </a:pPr>
            <a:r>
              <a:rPr lang="nl-NL" sz="1100" kern="0" dirty="0">
                <a:effectLst/>
                <a:latin typeface="AcclamationItal" pitchFamily="2" charset="0"/>
                <a:ea typeface="Times New Roman" panose="02020603050405020304" pitchFamily="18" charset="0"/>
                <a:cs typeface="Times New Roman" panose="02020603050405020304" pitchFamily="18" charset="0"/>
              </a:rPr>
              <a:t>De oprichting van het Nederlands Comité voor Kinderpostzegels (NCK) onder leiding van jonkvrouw Alting </a:t>
            </a:r>
            <a:r>
              <a:rPr lang="nl-NL" sz="1100" kern="0" dirty="0" err="1">
                <a:effectLst/>
                <a:latin typeface="AcclamationItal" pitchFamily="2" charset="0"/>
                <a:ea typeface="Times New Roman" panose="02020603050405020304" pitchFamily="18" charset="0"/>
                <a:cs typeface="Times New Roman" panose="02020603050405020304" pitchFamily="18" charset="0"/>
              </a:rPr>
              <a:t>von</a:t>
            </a:r>
            <a:r>
              <a:rPr lang="nl-NL" sz="1100" kern="0" dirty="0">
                <a:effectLst/>
                <a:latin typeface="AcclamationItal" pitchFamily="2" charset="0"/>
                <a:ea typeface="Times New Roman" panose="02020603050405020304" pitchFamily="18" charset="0"/>
                <a:cs typeface="Times New Roman" panose="02020603050405020304" pitchFamily="18" charset="0"/>
              </a:rPr>
              <a:t> </a:t>
            </a:r>
            <a:r>
              <a:rPr lang="nl-NL" sz="1100" kern="0" dirty="0" err="1">
                <a:effectLst/>
                <a:latin typeface="AcclamationItal" pitchFamily="2" charset="0"/>
                <a:ea typeface="Times New Roman" panose="02020603050405020304" pitchFamily="18" charset="0"/>
                <a:cs typeface="Times New Roman" panose="02020603050405020304" pitchFamily="18" charset="0"/>
              </a:rPr>
              <a:t>Geusau</a:t>
            </a:r>
            <a:r>
              <a:rPr lang="nl-NL" sz="1100" kern="0" dirty="0">
                <a:effectLst/>
                <a:latin typeface="AcclamationItal" pitchFamily="2" charset="0"/>
                <a:ea typeface="Times New Roman" panose="02020603050405020304" pitchFamily="18" charset="0"/>
                <a:cs typeface="Times New Roman" panose="02020603050405020304" pitchFamily="18" charset="0"/>
              </a:rPr>
              <a:t>. Deze organisatie is verantwoordelijk voor het organiseren van de kinderpost-zegelverkoop en verdeelt het geld. Het NCK richt comités van vrijwilligers op die de kinderpostzegels (en later wenskaarten) gaan verkopen. De comités bestaan voornamelijk uit rijke mensen die vinden dat ze arme mensen moeten helpen.</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750"/>
              </a:spcAft>
            </a:pPr>
            <a:r>
              <a:rPr lang="nl-NL" sz="1100" kern="0" dirty="0">
                <a:effectLst/>
                <a:latin typeface="AcclamationItal" pitchFamily="2" charset="0"/>
                <a:ea typeface="Times New Roman" panose="02020603050405020304" pitchFamily="18" charset="0"/>
                <a:cs typeface="Times New Roman" panose="02020603050405020304" pitchFamily="18" charset="0"/>
              </a:rPr>
              <a:t>1930</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1500"/>
              </a:spcAft>
            </a:pPr>
            <a:r>
              <a:rPr lang="nl-NL" sz="1100" kern="0" dirty="0">
                <a:effectLst/>
                <a:latin typeface="AcclamationItal" pitchFamily="2" charset="0"/>
                <a:ea typeface="Times New Roman" panose="02020603050405020304" pitchFamily="18" charset="0"/>
                <a:cs typeface="Times New Roman" panose="02020603050405020304" pitchFamily="18" charset="0"/>
              </a:rPr>
              <a:t>Bijna elke gemeente in Nederland heeft inmiddels een eigen comité voor de verkoop van </a:t>
            </a:r>
            <a:r>
              <a:rPr lang="nl-NL" sz="1100" kern="0" dirty="0" err="1">
                <a:effectLst/>
                <a:latin typeface="AcclamationItal" pitchFamily="2" charset="0"/>
                <a:ea typeface="Times New Roman" panose="02020603050405020304" pitchFamily="18" charset="0"/>
                <a:cs typeface="Times New Roman" panose="02020603050405020304" pitchFamily="18" charset="0"/>
              </a:rPr>
              <a:t>kinder-postzegels</a:t>
            </a:r>
            <a:r>
              <a:rPr lang="nl-NL" sz="1100" kern="0" dirty="0">
                <a:effectLst/>
                <a:latin typeface="AcclamationItal" pitchFamily="2" charset="0"/>
                <a:ea typeface="Times New Roman" panose="02020603050405020304" pitchFamily="18" charset="0"/>
                <a:cs typeface="Times New Roman" panose="02020603050405020304" pitchFamily="18" charset="0"/>
              </a:rPr>
              <a:t>.</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750"/>
              </a:spcAft>
            </a:pPr>
            <a:r>
              <a:rPr lang="nl-NL" sz="1100" kern="0" dirty="0">
                <a:effectLst/>
                <a:latin typeface="AcclamationItal" pitchFamily="2" charset="0"/>
                <a:ea typeface="Times New Roman" panose="02020603050405020304" pitchFamily="18" charset="0"/>
                <a:cs typeface="Times New Roman" panose="02020603050405020304" pitchFamily="18" charset="0"/>
              </a:rPr>
              <a:t>1931</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1500"/>
              </a:spcAft>
            </a:pPr>
            <a:r>
              <a:rPr lang="nl-NL" sz="1100" kern="0" dirty="0">
                <a:effectLst/>
                <a:latin typeface="AcclamationItal" pitchFamily="2" charset="0"/>
                <a:ea typeface="Times New Roman" panose="02020603050405020304" pitchFamily="18" charset="0"/>
                <a:cs typeface="Times New Roman" panose="02020603050405020304" pitchFamily="18" charset="0"/>
              </a:rPr>
              <a:t>De kinderpostzegels zijn dit jaar bijzonder, want voor het eerst is een foto verkleind afgedrukt op een postzegel. Veel mensen kunnen dat niet zo waarderen; ze zien foto's niet als iets cultureels.</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750"/>
              </a:spcAft>
            </a:pPr>
            <a:r>
              <a:rPr lang="nl-NL" sz="1100" kern="0" dirty="0">
                <a:effectLst/>
                <a:latin typeface="AcclamationItal" pitchFamily="2" charset="0"/>
                <a:ea typeface="Times New Roman" panose="02020603050405020304" pitchFamily="18" charset="0"/>
                <a:cs typeface="Times New Roman" panose="02020603050405020304" pitchFamily="18" charset="0"/>
              </a:rPr>
              <a:t>1942-1943-1944 Tijdens de tweede wereldoorlog zijn er geen kinderzegels uitgebracht omdat men niet kon garanderen dat het geld op de juiste plek terecht kwam.</a:t>
            </a:r>
            <a:endParaRPr lang="nl-NL" sz="1100" kern="0" dirty="0">
              <a:latin typeface="AcclamationItal" pitchFamily="2" charset="0"/>
              <a:ea typeface="Times New Roman" panose="02020603050405020304" pitchFamily="18" charset="0"/>
              <a:cs typeface="Times New Roman" panose="02020603050405020304" pitchFamily="18" charset="0"/>
            </a:endParaRPr>
          </a:p>
          <a:p>
            <a:pPr>
              <a:lnSpc>
                <a:spcPct val="115000"/>
              </a:lnSpc>
              <a:spcAft>
                <a:spcPts val="750"/>
              </a:spcAft>
            </a:pPr>
            <a:endParaRPr lang="nl-NL" sz="1100" kern="0" dirty="0">
              <a:effectLst/>
              <a:latin typeface="AcclamationItal" pitchFamily="2" charset="0"/>
              <a:ea typeface="Times New Roman" panose="02020603050405020304" pitchFamily="18" charset="0"/>
              <a:cs typeface="Times New Roman" panose="02020603050405020304" pitchFamily="18" charset="0"/>
            </a:endParaRPr>
          </a:p>
          <a:p>
            <a:pPr>
              <a:lnSpc>
                <a:spcPct val="115000"/>
              </a:lnSpc>
              <a:spcAft>
                <a:spcPts val="750"/>
              </a:spcAft>
            </a:pPr>
            <a:r>
              <a:rPr lang="nl-NL" sz="1100" kern="0" dirty="0">
                <a:effectLst/>
                <a:latin typeface="AcclamationItal" pitchFamily="2" charset="0"/>
                <a:ea typeface="Times New Roman" panose="02020603050405020304" pitchFamily="18" charset="0"/>
                <a:cs typeface="Times New Roman" panose="02020603050405020304" pitchFamily="18" charset="0"/>
              </a:rPr>
              <a:t>1948</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1500"/>
              </a:spcAft>
            </a:pPr>
            <a:r>
              <a:rPr lang="nl-NL" sz="1100" kern="0" dirty="0">
                <a:effectLst/>
                <a:latin typeface="AcclamationItal" pitchFamily="2" charset="0"/>
                <a:ea typeface="Times New Roman" panose="02020603050405020304" pitchFamily="18" charset="0"/>
                <a:cs typeface="Times New Roman" panose="02020603050405020304" pitchFamily="18" charset="0"/>
              </a:rPr>
              <a:t>Onderwijzer G. Verheul uit Waarder komt op het idee om de kinderen van zijn school met kinderpostzegels langs de deur te laten gaan. </a:t>
            </a:r>
            <a:r>
              <a:rPr lang="nl-NL" sz="1100" kern="0" dirty="0">
                <a:latin typeface="AcclamationItal" pitchFamily="2" charset="0"/>
                <a:ea typeface="Times New Roman" panose="02020603050405020304" pitchFamily="18" charset="0"/>
                <a:cs typeface="Times New Roman" panose="02020603050405020304" pitchFamily="18" charset="0"/>
              </a:rPr>
              <a:t>Dit idee</a:t>
            </a:r>
            <a:r>
              <a:rPr lang="nl-NL" sz="1100" kern="0" dirty="0">
                <a:effectLst/>
                <a:latin typeface="AcclamationItal" pitchFamily="2" charset="0"/>
                <a:ea typeface="Times New Roman" panose="02020603050405020304" pitchFamily="18" charset="0"/>
                <a:cs typeface="Times New Roman" panose="02020603050405020304" pitchFamily="18" charset="0"/>
              </a:rPr>
              <a:t> valt in goede aarde bij het Nederlands Comité voor Kinderpostzegels. De actie wordt in vier plaatsen in Nederland uitgeprobeerd. Resultaat: een meeropbrengst van maar liefst 35.000 gulden (€ 16.000,-).</a:t>
            </a:r>
            <a:endParaRPr lang="nl-NL" sz="1100" kern="100" dirty="0">
              <a:effectLst/>
              <a:latin typeface="AcclamationItal" pitchFamily="2"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2501199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DCD5D-B62C-48DB-DF53-6A03407EE790}"/>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90002B20-8B4A-07F0-48C5-08DE724490FC}"/>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92386AFD-02E9-CC73-1A25-64CCFD1532C7}"/>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9F693704-0B44-2805-7513-A8FBFD68C96E}"/>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1939</a:t>
            </a:r>
          </a:p>
        </p:txBody>
      </p:sp>
      <p:sp>
        <p:nvSpPr>
          <p:cNvPr id="10" name="Tekstvak 9">
            <a:extLst>
              <a:ext uri="{FF2B5EF4-FFF2-40B4-BE49-F238E27FC236}">
                <a16:creationId xmlns:a16="http://schemas.microsoft.com/office/drawing/2014/main" id="{76EF0657-587C-3DA0-0E03-DE8874D18FC7}"/>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1939</a:t>
            </a:r>
          </a:p>
        </p:txBody>
      </p:sp>
      <p:cxnSp>
        <p:nvCxnSpPr>
          <p:cNvPr id="12" name="Rechte verbindingslijn 11">
            <a:extLst>
              <a:ext uri="{FF2B5EF4-FFF2-40B4-BE49-F238E27FC236}">
                <a16:creationId xmlns:a16="http://schemas.microsoft.com/office/drawing/2014/main" id="{40E1783A-24CE-478B-425D-331C03BF24E0}"/>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kstvak 4">
            <a:extLst>
              <a:ext uri="{FF2B5EF4-FFF2-40B4-BE49-F238E27FC236}">
                <a16:creationId xmlns:a16="http://schemas.microsoft.com/office/drawing/2014/main" id="{A6BB8669-3655-5F17-086A-1E4B52986864}"/>
              </a:ext>
            </a:extLst>
          </p:cNvPr>
          <p:cNvSpPr txBox="1"/>
          <p:nvPr/>
        </p:nvSpPr>
        <p:spPr>
          <a:xfrm>
            <a:off x="769459" y="2501590"/>
            <a:ext cx="6322375" cy="246221"/>
          </a:xfrm>
          <a:prstGeom prst="rect">
            <a:avLst/>
          </a:prstGeom>
          <a:noFill/>
        </p:spPr>
        <p:txBody>
          <a:bodyPr wrap="square" rtlCol="0">
            <a:spAutoFit/>
          </a:bodyPr>
          <a:lstStyle/>
          <a:p>
            <a:pPr algn="ctr"/>
            <a:r>
              <a:rPr lang="nl-NL" sz="1000" kern="0" dirty="0">
                <a:solidFill>
                  <a:srgbClr val="000000"/>
                </a:solidFill>
                <a:latin typeface="Times New Roman" panose="02020603050405020304" pitchFamily="18" charset="0"/>
                <a:cs typeface="Times New Roman" panose="02020603050405020304" pitchFamily="18" charset="0"/>
              </a:rPr>
              <a:t>Sierk </a:t>
            </a:r>
            <a:r>
              <a:rPr lang="nl-NL" sz="1000" kern="0" dirty="0" err="1">
                <a:solidFill>
                  <a:srgbClr val="000000"/>
                </a:solidFill>
                <a:latin typeface="Times New Roman" panose="02020603050405020304" pitchFamily="18" charset="0"/>
                <a:cs typeface="Times New Roman" panose="02020603050405020304" pitchFamily="18" charset="0"/>
              </a:rPr>
              <a:t>Schröder</a:t>
            </a:r>
            <a:r>
              <a:rPr lang="nl-NL" sz="1000" kern="0" dirty="0">
                <a:solidFill>
                  <a:srgbClr val="000000"/>
                </a:solidFill>
                <a:latin typeface="Times New Roman" panose="02020603050405020304" pitchFamily="18" charset="0"/>
                <a:cs typeface="Times New Roman" panose="02020603050405020304" pitchFamily="18" charset="0"/>
              </a:rPr>
              <a:t> ontwierp de kinderzegels met als onderwerp: kind met hoorn des </a:t>
            </a:r>
            <a:r>
              <a:rPr lang="nl-NL" sz="1000" kern="0" dirty="0" err="1">
                <a:solidFill>
                  <a:srgbClr val="000000"/>
                </a:solidFill>
                <a:latin typeface="Times New Roman" panose="02020603050405020304" pitchFamily="18" charset="0"/>
                <a:cs typeface="Times New Roman" panose="02020603050405020304" pitchFamily="18" charset="0"/>
              </a:rPr>
              <a:t>overvloeds</a:t>
            </a:r>
            <a:r>
              <a:rPr lang="nl-NL" sz="1000" kern="0" dirty="0">
                <a:solidFill>
                  <a:srgbClr val="000000"/>
                </a:solidFill>
                <a:latin typeface="Times New Roman" panose="02020603050405020304" pitchFamily="18" charset="0"/>
                <a:cs typeface="Times New Roman" panose="02020603050405020304" pitchFamily="18" charset="0"/>
              </a:rPr>
              <a:t>.</a:t>
            </a:r>
            <a:endParaRPr lang="nl-NL" sz="1000" dirty="0">
              <a:latin typeface="Times New Roman" panose="02020603050405020304" pitchFamily="18" charset="0"/>
              <a:cs typeface="Times New Roman" panose="02020603050405020304" pitchFamily="18" charset="0"/>
            </a:endParaRPr>
          </a:p>
        </p:txBody>
      </p:sp>
      <p:sp>
        <p:nvSpPr>
          <p:cNvPr id="3" name="Tekstvak 2">
            <a:extLst>
              <a:ext uri="{FF2B5EF4-FFF2-40B4-BE49-F238E27FC236}">
                <a16:creationId xmlns:a16="http://schemas.microsoft.com/office/drawing/2014/main" id="{A9F064B2-081A-48AA-A082-1202705072A7}"/>
              </a:ext>
            </a:extLst>
          </p:cNvPr>
          <p:cNvSpPr txBox="1"/>
          <p:nvPr/>
        </p:nvSpPr>
        <p:spPr>
          <a:xfrm>
            <a:off x="827837" y="8621106"/>
            <a:ext cx="2267924"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Sierk </a:t>
            </a:r>
            <a:r>
              <a:rPr lang="nl-NL" sz="900" dirty="0" err="1">
                <a:latin typeface="Times New Roman" panose="02020603050405020304" pitchFamily="18" charset="0"/>
                <a:cs typeface="Times New Roman" panose="02020603050405020304" pitchFamily="18" charset="0"/>
              </a:rPr>
              <a:t>Schröder</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14 ¼ : 13 ¼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ringen</a:t>
            </a:r>
          </a:p>
          <a:p>
            <a:r>
              <a:rPr lang="nl-NL" sz="900" dirty="0">
                <a:latin typeface="Times New Roman" panose="02020603050405020304" pitchFamily="18" charset="0"/>
                <a:cs typeface="Times New Roman" panose="02020603050405020304" pitchFamily="18" charset="0"/>
              </a:rPr>
              <a:t>Oplage:	1 ½ cent 		1.932.108</a:t>
            </a:r>
          </a:p>
          <a:p>
            <a:r>
              <a:rPr lang="nl-NL" sz="900" dirty="0">
                <a:latin typeface="Times New Roman" panose="02020603050405020304" pitchFamily="18" charset="0"/>
                <a:cs typeface="Times New Roman" panose="02020603050405020304" pitchFamily="18" charset="0"/>
              </a:rPr>
              <a:t>	2 ½ cent 		   600.263</a:t>
            </a:r>
          </a:p>
          <a:p>
            <a:r>
              <a:rPr lang="nl-NL" sz="900" dirty="0">
                <a:latin typeface="Times New Roman" panose="02020603050405020304" pitchFamily="18" charset="0"/>
                <a:cs typeface="Times New Roman" panose="02020603050405020304" pitchFamily="18" charset="0"/>
              </a:rPr>
              <a:t>	3 cent		1.306.498</a:t>
            </a:r>
          </a:p>
          <a:p>
            <a:r>
              <a:rPr lang="nl-NL" sz="900" dirty="0">
                <a:latin typeface="Times New Roman" panose="02020603050405020304" pitchFamily="18" charset="0"/>
                <a:cs typeface="Times New Roman" panose="02020603050405020304" pitchFamily="18" charset="0"/>
              </a:rPr>
              <a:t>	5 cent		2.329.440</a:t>
            </a:r>
          </a:p>
          <a:p>
            <a:r>
              <a:rPr lang="nl-NL" sz="900" dirty="0">
                <a:latin typeface="Times New Roman" panose="02020603050405020304" pitchFamily="18" charset="0"/>
                <a:cs typeface="Times New Roman" panose="02020603050405020304" pitchFamily="18" charset="0"/>
              </a:rPr>
              <a:t>	12 ½ cent		   654.332</a:t>
            </a:r>
          </a:p>
        </p:txBody>
      </p:sp>
      <p:sp>
        <p:nvSpPr>
          <p:cNvPr id="19" name="Rechthoek 18">
            <a:extLst>
              <a:ext uri="{FF2B5EF4-FFF2-40B4-BE49-F238E27FC236}">
                <a16:creationId xmlns:a16="http://schemas.microsoft.com/office/drawing/2014/main" id="{6F49A021-CB8F-B479-947B-D4CF5BDB0F50}"/>
              </a:ext>
            </a:extLst>
          </p:cNvPr>
          <p:cNvSpPr/>
          <p:nvPr/>
        </p:nvSpPr>
        <p:spPr>
          <a:xfrm>
            <a:off x="1946724" y="4413669"/>
            <a:ext cx="936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0A08B6AD-09B5-5074-C30B-A654AF173D8D}"/>
              </a:ext>
            </a:extLst>
          </p:cNvPr>
          <p:cNvSpPr/>
          <p:nvPr/>
        </p:nvSpPr>
        <p:spPr>
          <a:xfrm>
            <a:off x="4411281" y="6065906"/>
            <a:ext cx="936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Rechthoek 20">
            <a:extLst>
              <a:ext uri="{FF2B5EF4-FFF2-40B4-BE49-F238E27FC236}">
                <a16:creationId xmlns:a16="http://schemas.microsoft.com/office/drawing/2014/main" id="{78F9F8B7-B3CC-2790-CAE4-9FEA418541E0}"/>
              </a:ext>
            </a:extLst>
          </p:cNvPr>
          <p:cNvSpPr/>
          <p:nvPr/>
        </p:nvSpPr>
        <p:spPr>
          <a:xfrm>
            <a:off x="3475281" y="4413669"/>
            <a:ext cx="936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2" name="Rechthoek 21">
            <a:extLst>
              <a:ext uri="{FF2B5EF4-FFF2-40B4-BE49-F238E27FC236}">
                <a16:creationId xmlns:a16="http://schemas.microsoft.com/office/drawing/2014/main" id="{ED573737-A2E6-F45F-12EF-4F9DDD8D119B}"/>
              </a:ext>
            </a:extLst>
          </p:cNvPr>
          <p:cNvSpPr/>
          <p:nvPr/>
        </p:nvSpPr>
        <p:spPr>
          <a:xfrm>
            <a:off x="5003837" y="4413669"/>
            <a:ext cx="936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3" name="Tekstvak 22">
            <a:extLst>
              <a:ext uri="{FF2B5EF4-FFF2-40B4-BE49-F238E27FC236}">
                <a16:creationId xmlns:a16="http://schemas.microsoft.com/office/drawing/2014/main" id="{28262C0E-D4F4-3DA4-E775-F8915E747E1D}"/>
              </a:ext>
            </a:extLst>
          </p:cNvPr>
          <p:cNvSpPr txBox="1"/>
          <p:nvPr/>
        </p:nvSpPr>
        <p:spPr>
          <a:xfrm>
            <a:off x="2195837" y="4841906"/>
            <a:ext cx="3816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 ½ cent			       2 ½ cent		             3 cent</a:t>
            </a:r>
          </a:p>
        </p:txBody>
      </p:sp>
      <p:sp>
        <p:nvSpPr>
          <p:cNvPr id="24" name="Rechthoek 23">
            <a:extLst>
              <a:ext uri="{FF2B5EF4-FFF2-40B4-BE49-F238E27FC236}">
                <a16:creationId xmlns:a16="http://schemas.microsoft.com/office/drawing/2014/main" id="{79CC66B0-6719-60C3-D9FA-6639A514D0D5}"/>
              </a:ext>
            </a:extLst>
          </p:cNvPr>
          <p:cNvSpPr/>
          <p:nvPr/>
        </p:nvSpPr>
        <p:spPr>
          <a:xfrm>
            <a:off x="2539281" y="6065906"/>
            <a:ext cx="936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5" name="Tekstvak 24">
            <a:extLst>
              <a:ext uri="{FF2B5EF4-FFF2-40B4-BE49-F238E27FC236}">
                <a16:creationId xmlns:a16="http://schemas.microsoft.com/office/drawing/2014/main" id="{C646D166-9FCC-1AE5-6569-3DA250927A4A}"/>
              </a:ext>
            </a:extLst>
          </p:cNvPr>
          <p:cNvSpPr txBox="1"/>
          <p:nvPr/>
        </p:nvSpPr>
        <p:spPr>
          <a:xfrm>
            <a:off x="2771836" y="6574225"/>
            <a:ext cx="3458887"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5 cent				12 ½ cent</a:t>
            </a:r>
          </a:p>
        </p:txBody>
      </p:sp>
    </p:spTree>
    <p:extLst>
      <p:ext uri="{BB962C8B-B14F-4D97-AF65-F5344CB8AC3E}">
        <p14:creationId xmlns:p14="http://schemas.microsoft.com/office/powerpoint/2010/main" val="39479796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390864-F6E3-AB06-D7CB-7544496EC58C}"/>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61182BBD-38F4-6D24-0B06-7380384B3128}"/>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58BEC3FD-1AB3-3B29-FC0A-07CCF5F60056}"/>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5F2DFEC6-E353-9402-3B2E-C0B920397868}"/>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1940</a:t>
            </a:r>
          </a:p>
        </p:txBody>
      </p:sp>
      <p:sp>
        <p:nvSpPr>
          <p:cNvPr id="10" name="Tekstvak 9">
            <a:extLst>
              <a:ext uri="{FF2B5EF4-FFF2-40B4-BE49-F238E27FC236}">
                <a16:creationId xmlns:a16="http://schemas.microsoft.com/office/drawing/2014/main" id="{8CFA6B76-EF5E-7281-8044-CB1B771EC40F}"/>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1940</a:t>
            </a:r>
          </a:p>
        </p:txBody>
      </p:sp>
      <p:cxnSp>
        <p:nvCxnSpPr>
          <p:cNvPr id="12" name="Rechte verbindingslijn 11">
            <a:extLst>
              <a:ext uri="{FF2B5EF4-FFF2-40B4-BE49-F238E27FC236}">
                <a16:creationId xmlns:a16="http://schemas.microsoft.com/office/drawing/2014/main" id="{7A121741-4DE9-AFEF-C4BA-DEA7D9DBD6CE}"/>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kstvak 4">
            <a:extLst>
              <a:ext uri="{FF2B5EF4-FFF2-40B4-BE49-F238E27FC236}">
                <a16:creationId xmlns:a16="http://schemas.microsoft.com/office/drawing/2014/main" id="{8E8F13E3-482C-1838-3310-CE8FFA258620}"/>
              </a:ext>
            </a:extLst>
          </p:cNvPr>
          <p:cNvSpPr txBox="1"/>
          <p:nvPr/>
        </p:nvSpPr>
        <p:spPr>
          <a:xfrm>
            <a:off x="1727609" y="2501590"/>
            <a:ext cx="5364225" cy="246221"/>
          </a:xfrm>
          <a:prstGeom prst="rect">
            <a:avLst/>
          </a:prstGeom>
          <a:noFill/>
        </p:spPr>
        <p:txBody>
          <a:bodyPr wrap="square" rtlCol="0">
            <a:spAutoFit/>
          </a:bodyPr>
          <a:lstStyle/>
          <a:p>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Dirk van Gelder maakte een portret van een kind bezig met bloemen.</a:t>
            </a:r>
            <a:endParaRPr lang="nl-NL" sz="1000" dirty="0">
              <a:latin typeface="Times New Roman" panose="02020603050405020304" pitchFamily="18" charset="0"/>
              <a:cs typeface="Times New Roman" panose="02020603050405020304" pitchFamily="18" charset="0"/>
            </a:endParaRPr>
          </a:p>
        </p:txBody>
      </p:sp>
      <p:sp>
        <p:nvSpPr>
          <p:cNvPr id="3" name="Tekstvak 2">
            <a:extLst>
              <a:ext uri="{FF2B5EF4-FFF2-40B4-BE49-F238E27FC236}">
                <a16:creationId xmlns:a16="http://schemas.microsoft.com/office/drawing/2014/main" id="{1E751EF8-D80A-325E-1061-C7E6A66229DA}"/>
              </a:ext>
            </a:extLst>
          </p:cNvPr>
          <p:cNvSpPr txBox="1"/>
          <p:nvPr/>
        </p:nvSpPr>
        <p:spPr>
          <a:xfrm>
            <a:off x="827837" y="8621106"/>
            <a:ext cx="2808000"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Dirk van Gelder</a:t>
            </a: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14 ¼ : 13 ¼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ringen</a:t>
            </a:r>
          </a:p>
          <a:p>
            <a:r>
              <a:rPr lang="nl-NL" sz="900" dirty="0">
                <a:latin typeface="Times New Roman" panose="02020603050405020304" pitchFamily="18" charset="0"/>
                <a:cs typeface="Times New Roman" panose="02020603050405020304" pitchFamily="18" charset="0"/>
              </a:rPr>
              <a:t>Oplage:	1 ½ cent 		1.704.959</a:t>
            </a:r>
          </a:p>
          <a:p>
            <a:r>
              <a:rPr lang="nl-NL" sz="900" dirty="0">
                <a:latin typeface="Times New Roman" panose="02020603050405020304" pitchFamily="18" charset="0"/>
                <a:cs typeface="Times New Roman" panose="02020603050405020304" pitchFamily="18" charset="0"/>
              </a:rPr>
              <a:t>	2 ½ cent		   825.940</a:t>
            </a:r>
          </a:p>
          <a:p>
            <a:r>
              <a:rPr lang="nl-NL" sz="900" dirty="0">
                <a:latin typeface="Times New Roman" panose="02020603050405020304" pitchFamily="18" charset="0"/>
                <a:cs typeface="Times New Roman" panose="02020603050405020304" pitchFamily="18" charset="0"/>
              </a:rPr>
              <a:t>	4 cent 		   770.724</a:t>
            </a:r>
          </a:p>
          <a:p>
            <a:r>
              <a:rPr lang="nl-NL" sz="900" dirty="0">
                <a:latin typeface="Times New Roman" panose="02020603050405020304" pitchFamily="18" charset="0"/>
                <a:cs typeface="Times New Roman" panose="02020603050405020304" pitchFamily="18" charset="0"/>
              </a:rPr>
              <a:t>	5 cent		1.370.670</a:t>
            </a:r>
          </a:p>
          <a:p>
            <a:r>
              <a:rPr lang="nl-NL" sz="900" dirty="0">
                <a:latin typeface="Times New Roman" panose="02020603050405020304" pitchFamily="18" charset="0"/>
                <a:cs typeface="Times New Roman" panose="02020603050405020304" pitchFamily="18" charset="0"/>
              </a:rPr>
              <a:t>	7 ½ cent		1.913.257</a:t>
            </a:r>
          </a:p>
        </p:txBody>
      </p:sp>
      <p:sp>
        <p:nvSpPr>
          <p:cNvPr id="11" name="Rechthoek 10">
            <a:extLst>
              <a:ext uri="{FF2B5EF4-FFF2-40B4-BE49-F238E27FC236}">
                <a16:creationId xmlns:a16="http://schemas.microsoft.com/office/drawing/2014/main" id="{FB57B1C5-604E-C019-9E3A-04DDA8154532}"/>
              </a:ext>
            </a:extLst>
          </p:cNvPr>
          <p:cNvSpPr/>
          <p:nvPr/>
        </p:nvSpPr>
        <p:spPr>
          <a:xfrm>
            <a:off x="1946724" y="4413669"/>
            <a:ext cx="936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3" name="Rechthoek 12">
            <a:extLst>
              <a:ext uri="{FF2B5EF4-FFF2-40B4-BE49-F238E27FC236}">
                <a16:creationId xmlns:a16="http://schemas.microsoft.com/office/drawing/2014/main" id="{BF2867D3-48D6-BB16-3B01-09F47C7E699D}"/>
              </a:ext>
            </a:extLst>
          </p:cNvPr>
          <p:cNvSpPr/>
          <p:nvPr/>
        </p:nvSpPr>
        <p:spPr>
          <a:xfrm>
            <a:off x="4411281" y="6065906"/>
            <a:ext cx="936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Rechthoek 13">
            <a:extLst>
              <a:ext uri="{FF2B5EF4-FFF2-40B4-BE49-F238E27FC236}">
                <a16:creationId xmlns:a16="http://schemas.microsoft.com/office/drawing/2014/main" id="{6E629D69-55DD-AA51-3383-AABAFADE9B2C}"/>
              </a:ext>
            </a:extLst>
          </p:cNvPr>
          <p:cNvSpPr/>
          <p:nvPr/>
        </p:nvSpPr>
        <p:spPr>
          <a:xfrm>
            <a:off x="3475281" y="4413669"/>
            <a:ext cx="936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5" name="Rechthoek 14">
            <a:extLst>
              <a:ext uri="{FF2B5EF4-FFF2-40B4-BE49-F238E27FC236}">
                <a16:creationId xmlns:a16="http://schemas.microsoft.com/office/drawing/2014/main" id="{85A848F0-F144-8157-4501-1C1E7057DCAB}"/>
              </a:ext>
            </a:extLst>
          </p:cNvPr>
          <p:cNvSpPr/>
          <p:nvPr/>
        </p:nvSpPr>
        <p:spPr>
          <a:xfrm>
            <a:off x="5003837" y="4413669"/>
            <a:ext cx="936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Tekstvak 15">
            <a:extLst>
              <a:ext uri="{FF2B5EF4-FFF2-40B4-BE49-F238E27FC236}">
                <a16:creationId xmlns:a16="http://schemas.microsoft.com/office/drawing/2014/main" id="{E5D4A3E3-7EE0-1661-90B3-33D32D068185}"/>
              </a:ext>
            </a:extLst>
          </p:cNvPr>
          <p:cNvSpPr txBox="1"/>
          <p:nvPr/>
        </p:nvSpPr>
        <p:spPr>
          <a:xfrm>
            <a:off x="2195837" y="4841906"/>
            <a:ext cx="3816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 ½ cent			       2 ½ cent		             4 cent</a:t>
            </a:r>
          </a:p>
        </p:txBody>
      </p:sp>
      <p:sp>
        <p:nvSpPr>
          <p:cNvPr id="17" name="Rechthoek 16">
            <a:extLst>
              <a:ext uri="{FF2B5EF4-FFF2-40B4-BE49-F238E27FC236}">
                <a16:creationId xmlns:a16="http://schemas.microsoft.com/office/drawing/2014/main" id="{68DE8022-BB37-3FD4-8401-8FB0AB7B819B}"/>
              </a:ext>
            </a:extLst>
          </p:cNvPr>
          <p:cNvSpPr/>
          <p:nvPr/>
        </p:nvSpPr>
        <p:spPr>
          <a:xfrm>
            <a:off x="2539281" y="6065906"/>
            <a:ext cx="936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Tekstvak 17">
            <a:extLst>
              <a:ext uri="{FF2B5EF4-FFF2-40B4-BE49-F238E27FC236}">
                <a16:creationId xmlns:a16="http://schemas.microsoft.com/office/drawing/2014/main" id="{3173377E-515B-C673-3424-DC48B1ACB208}"/>
              </a:ext>
            </a:extLst>
          </p:cNvPr>
          <p:cNvSpPr txBox="1"/>
          <p:nvPr/>
        </p:nvSpPr>
        <p:spPr>
          <a:xfrm>
            <a:off x="2771836" y="6574225"/>
            <a:ext cx="3458887"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5 cent				  7 ½ cent</a:t>
            </a:r>
          </a:p>
        </p:txBody>
      </p:sp>
    </p:spTree>
    <p:extLst>
      <p:ext uri="{BB962C8B-B14F-4D97-AF65-F5344CB8AC3E}">
        <p14:creationId xmlns:p14="http://schemas.microsoft.com/office/powerpoint/2010/main" val="27628293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AC9A74-A855-7914-6CEA-792A2B4E602A}"/>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871D5F69-EEE4-64BE-1BD9-1AC7B6301D21}"/>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AD935925-28EE-200B-DF1B-7925D8C9D7C8}"/>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DC1604F1-521A-A55F-0ECE-D5023403C7E2}"/>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1941</a:t>
            </a:r>
          </a:p>
        </p:txBody>
      </p:sp>
      <p:sp>
        <p:nvSpPr>
          <p:cNvPr id="10" name="Tekstvak 9">
            <a:extLst>
              <a:ext uri="{FF2B5EF4-FFF2-40B4-BE49-F238E27FC236}">
                <a16:creationId xmlns:a16="http://schemas.microsoft.com/office/drawing/2014/main" id="{0002033B-BB01-E107-F1C0-3291A8E32BBA}"/>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1941</a:t>
            </a:r>
          </a:p>
        </p:txBody>
      </p:sp>
      <p:cxnSp>
        <p:nvCxnSpPr>
          <p:cNvPr id="12" name="Rechte verbindingslijn 11">
            <a:extLst>
              <a:ext uri="{FF2B5EF4-FFF2-40B4-BE49-F238E27FC236}">
                <a16:creationId xmlns:a16="http://schemas.microsoft.com/office/drawing/2014/main" id="{67E03FD3-B396-0771-D045-2F4D349EF0C2}"/>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20" name="Rechthoek 19">
            <a:extLst>
              <a:ext uri="{FF2B5EF4-FFF2-40B4-BE49-F238E27FC236}">
                <a16:creationId xmlns:a16="http://schemas.microsoft.com/office/drawing/2014/main" id="{89E84290-0208-2439-D1BB-37C8535142E4}"/>
              </a:ext>
            </a:extLst>
          </p:cNvPr>
          <p:cNvSpPr/>
          <p:nvPr/>
        </p:nvSpPr>
        <p:spPr>
          <a:xfrm>
            <a:off x="2771837" y="5886102"/>
            <a:ext cx="936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Rechthoek 20">
            <a:extLst>
              <a:ext uri="{FF2B5EF4-FFF2-40B4-BE49-F238E27FC236}">
                <a16:creationId xmlns:a16="http://schemas.microsoft.com/office/drawing/2014/main" id="{F1FB6101-DE1C-7B7F-BAE6-08D63E040A78}"/>
              </a:ext>
            </a:extLst>
          </p:cNvPr>
          <p:cNvSpPr/>
          <p:nvPr/>
        </p:nvSpPr>
        <p:spPr>
          <a:xfrm>
            <a:off x="4211837" y="5886102"/>
            <a:ext cx="936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2" name="Rechthoek 21">
            <a:extLst>
              <a:ext uri="{FF2B5EF4-FFF2-40B4-BE49-F238E27FC236}">
                <a16:creationId xmlns:a16="http://schemas.microsoft.com/office/drawing/2014/main" id="{74E22B82-C47E-176F-611A-C3039286E07F}"/>
              </a:ext>
            </a:extLst>
          </p:cNvPr>
          <p:cNvSpPr/>
          <p:nvPr/>
        </p:nvSpPr>
        <p:spPr>
          <a:xfrm>
            <a:off x="1979837" y="4128603"/>
            <a:ext cx="936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3" name="Rechthoek 22">
            <a:extLst>
              <a:ext uri="{FF2B5EF4-FFF2-40B4-BE49-F238E27FC236}">
                <a16:creationId xmlns:a16="http://schemas.microsoft.com/office/drawing/2014/main" id="{8FC66C9D-BD04-5945-20C7-ED2269F905A2}"/>
              </a:ext>
            </a:extLst>
          </p:cNvPr>
          <p:cNvSpPr/>
          <p:nvPr/>
        </p:nvSpPr>
        <p:spPr>
          <a:xfrm>
            <a:off x="5003837" y="4128603"/>
            <a:ext cx="936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4" name="Rechthoek 23">
            <a:extLst>
              <a:ext uri="{FF2B5EF4-FFF2-40B4-BE49-F238E27FC236}">
                <a16:creationId xmlns:a16="http://schemas.microsoft.com/office/drawing/2014/main" id="{1B45AF76-442B-7D31-0235-387CBFD058BB}"/>
              </a:ext>
            </a:extLst>
          </p:cNvPr>
          <p:cNvSpPr/>
          <p:nvPr/>
        </p:nvSpPr>
        <p:spPr>
          <a:xfrm>
            <a:off x="3491837" y="4128603"/>
            <a:ext cx="936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 name="Tekstvak 1">
            <a:extLst>
              <a:ext uri="{FF2B5EF4-FFF2-40B4-BE49-F238E27FC236}">
                <a16:creationId xmlns:a16="http://schemas.microsoft.com/office/drawing/2014/main" id="{52DFCC0C-0337-3F15-5899-30EC71B852EE}"/>
              </a:ext>
            </a:extLst>
          </p:cNvPr>
          <p:cNvSpPr txBox="1"/>
          <p:nvPr/>
        </p:nvSpPr>
        <p:spPr>
          <a:xfrm>
            <a:off x="1680562" y="2501590"/>
            <a:ext cx="4511543" cy="1015663"/>
          </a:xfrm>
          <a:prstGeom prst="rect">
            <a:avLst/>
          </a:prstGeom>
          <a:noFill/>
        </p:spPr>
        <p:txBody>
          <a:bodyPr wrap="square" rtlCol="0">
            <a:spAutoFit/>
          </a:bodyPr>
          <a:lstStyle/>
          <a:p>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 ontwerper Anton van der Valk gebruikte Titus</a:t>
            </a:r>
            <a:r>
              <a:rPr lang="nl-NL" sz="1000"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de zoon van Rembrandt van Rijn,</a:t>
            </a:r>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naar het schilderij van Rembrandt als onderwerp van de kinderzegels.</a:t>
            </a:r>
          </a:p>
          <a:p>
            <a:r>
              <a:rPr lang="nl-NL" sz="1000" kern="0" dirty="0">
                <a:solidFill>
                  <a:srgbClr val="000000"/>
                </a:solidFill>
                <a:latin typeface="Times New Roman" panose="02020603050405020304" pitchFamily="18" charset="0"/>
                <a:cs typeface="Times New Roman" panose="02020603050405020304" pitchFamily="18" charset="0"/>
              </a:rPr>
              <a:t>Dit is tevens de laatste serie kinderzegels die in WOII zijn uitgekomen.</a:t>
            </a:r>
          </a:p>
          <a:p>
            <a:r>
              <a:rPr lang="nl-NL" sz="1000" kern="0" dirty="0">
                <a:solidFill>
                  <a:srgbClr val="000000"/>
                </a:solidFill>
                <a:latin typeface="Times New Roman" panose="02020603050405020304" pitchFamily="18" charset="0"/>
                <a:cs typeface="Times New Roman" panose="02020603050405020304" pitchFamily="18" charset="0"/>
              </a:rPr>
              <a:t>In de jaren 1942, 1943 en 1944 verschenen  geen kinderpostzegels. De organisatie weigerde samen te werken met de bezetter en de NSB. Bovendien was er geen zekerheid dat de opbrengsten op de goede plek zouden komen.</a:t>
            </a:r>
            <a:endParaRPr lang="nl-NL" sz="1000" dirty="0">
              <a:latin typeface="Times New Roman" panose="02020603050405020304" pitchFamily="18" charset="0"/>
              <a:cs typeface="Times New Roman" panose="02020603050405020304" pitchFamily="18" charset="0"/>
            </a:endParaRPr>
          </a:p>
        </p:txBody>
      </p:sp>
      <p:sp>
        <p:nvSpPr>
          <p:cNvPr id="3" name="Tekstvak 2">
            <a:extLst>
              <a:ext uri="{FF2B5EF4-FFF2-40B4-BE49-F238E27FC236}">
                <a16:creationId xmlns:a16="http://schemas.microsoft.com/office/drawing/2014/main" id="{3CFE4528-DE81-830E-0138-53ABCEC035DD}"/>
              </a:ext>
            </a:extLst>
          </p:cNvPr>
          <p:cNvSpPr txBox="1"/>
          <p:nvPr/>
        </p:nvSpPr>
        <p:spPr>
          <a:xfrm>
            <a:off x="827837" y="8621106"/>
            <a:ext cx="2267924"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Anton van der Valk</a:t>
            </a: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14 ¼ : 13 ¼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ringen</a:t>
            </a:r>
          </a:p>
          <a:p>
            <a:r>
              <a:rPr lang="nl-NL" sz="900" dirty="0">
                <a:latin typeface="Times New Roman" panose="02020603050405020304" pitchFamily="18" charset="0"/>
                <a:cs typeface="Times New Roman" panose="02020603050405020304" pitchFamily="18" charset="0"/>
              </a:rPr>
              <a:t>Oplage:	1 ½ cent 		1.995.311</a:t>
            </a:r>
          </a:p>
          <a:p>
            <a:r>
              <a:rPr lang="nl-NL" sz="900" dirty="0">
                <a:latin typeface="Times New Roman" panose="02020603050405020304" pitchFamily="18" charset="0"/>
                <a:cs typeface="Times New Roman" panose="02020603050405020304" pitchFamily="18" charset="0"/>
              </a:rPr>
              <a:t>	2 ½ cent		1.612.311</a:t>
            </a:r>
          </a:p>
          <a:p>
            <a:r>
              <a:rPr lang="nl-NL" sz="900" dirty="0">
                <a:latin typeface="Times New Roman" panose="02020603050405020304" pitchFamily="18" charset="0"/>
                <a:cs typeface="Times New Roman" panose="02020603050405020304" pitchFamily="18" charset="0"/>
              </a:rPr>
              <a:t>	4 cent 		1.576.034</a:t>
            </a:r>
          </a:p>
          <a:p>
            <a:r>
              <a:rPr lang="nl-NL" sz="900" dirty="0">
                <a:latin typeface="Times New Roman" panose="02020603050405020304" pitchFamily="18" charset="0"/>
                <a:cs typeface="Times New Roman" panose="02020603050405020304" pitchFamily="18" charset="0"/>
              </a:rPr>
              <a:t>	5 cent		1.756.765</a:t>
            </a:r>
          </a:p>
          <a:p>
            <a:r>
              <a:rPr lang="nl-NL" sz="900" dirty="0">
                <a:latin typeface="Times New Roman" panose="02020603050405020304" pitchFamily="18" charset="0"/>
                <a:cs typeface="Times New Roman" panose="02020603050405020304" pitchFamily="18" charset="0"/>
              </a:rPr>
              <a:t>	7 ½ cent		2.035.207</a:t>
            </a:r>
          </a:p>
        </p:txBody>
      </p:sp>
      <p:sp>
        <p:nvSpPr>
          <p:cNvPr id="5" name="Tekstvak 4">
            <a:extLst>
              <a:ext uri="{FF2B5EF4-FFF2-40B4-BE49-F238E27FC236}">
                <a16:creationId xmlns:a16="http://schemas.microsoft.com/office/drawing/2014/main" id="{4684523E-BA46-9B01-358F-0E23B497CD62}"/>
              </a:ext>
            </a:extLst>
          </p:cNvPr>
          <p:cNvSpPr txBox="1"/>
          <p:nvPr/>
        </p:nvSpPr>
        <p:spPr>
          <a:xfrm>
            <a:off x="3059836" y="6391158"/>
            <a:ext cx="2304001"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5 cent		 	7 ½ cent</a:t>
            </a:r>
          </a:p>
        </p:txBody>
      </p:sp>
      <p:sp>
        <p:nvSpPr>
          <p:cNvPr id="8" name="Tekstvak 7">
            <a:extLst>
              <a:ext uri="{FF2B5EF4-FFF2-40B4-BE49-F238E27FC236}">
                <a16:creationId xmlns:a16="http://schemas.microsoft.com/office/drawing/2014/main" id="{9D309997-CB8C-E466-A1F5-2C5F0F8EF1D3}"/>
              </a:ext>
            </a:extLst>
          </p:cNvPr>
          <p:cNvSpPr txBox="1"/>
          <p:nvPr/>
        </p:nvSpPr>
        <p:spPr>
          <a:xfrm>
            <a:off x="2218213" y="4636021"/>
            <a:ext cx="3816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 ½ cent			      2 ½ cent		            4 cent</a:t>
            </a:r>
          </a:p>
        </p:txBody>
      </p:sp>
    </p:spTree>
    <p:extLst>
      <p:ext uri="{BB962C8B-B14F-4D97-AF65-F5344CB8AC3E}">
        <p14:creationId xmlns:p14="http://schemas.microsoft.com/office/powerpoint/2010/main" val="6602357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5937D4-20F7-A691-62B9-7EAD884E9293}"/>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5ED33F1C-C1C7-78E5-CFF7-4445C9A40FFC}"/>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A67F7ED9-1EAB-9CB9-AFEE-3813EA2C0B34}"/>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14266C89-A4E5-36F8-9A22-135FCCBBD9C4}"/>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1945</a:t>
            </a:r>
          </a:p>
        </p:txBody>
      </p:sp>
      <p:sp>
        <p:nvSpPr>
          <p:cNvPr id="10" name="Tekstvak 9">
            <a:extLst>
              <a:ext uri="{FF2B5EF4-FFF2-40B4-BE49-F238E27FC236}">
                <a16:creationId xmlns:a16="http://schemas.microsoft.com/office/drawing/2014/main" id="{658CE3A3-D230-1DBA-CF42-CEA567B879B0}"/>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1945</a:t>
            </a:r>
          </a:p>
        </p:txBody>
      </p:sp>
      <p:cxnSp>
        <p:nvCxnSpPr>
          <p:cNvPr id="12" name="Rechte verbindingslijn 11">
            <a:extLst>
              <a:ext uri="{FF2B5EF4-FFF2-40B4-BE49-F238E27FC236}">
                <a16:creationId xmlns:a16="http://schemas.microsoft.com/office/drawing/2014/main" id="{95EC109F-5B6F-9540-0E8C-8E180C6E9EE1}"/>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Rechthoek 7">
            <a:extLst>
              <a:ext uri="{FF2B5EF4-FFF2-40B4-BE49-F238E27FC236}">
                <a16:creationId xmlns:a16="http://schemas.microsoft.com/office/drawing/2014/main" id="{F5F44922-D1B4-898A-F033-C50D5B6C290B}"/>
              </a:ext>
            </a:extLst>
          </p:cNvPr>
          <p:cNvSpPr/>
          <p:nvPr/>
        </p:nvSpPr>
        <p:spPr>
          <a:xfrm>
            <a:off x="2771637" y="5850098"/>
            <a:ext cx="936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5" name="Rechthoek 14">
            <a:extLst>
              <a:ext uri="{FF2B5EF4-FFF2-40B4-BE49-F238E27FC236}">
                <a16:creationId xmlns:a16="http://schemas.microsoft.com/office/drawing/2014/main" id="{EDAE442D-01D5-1DD4-CB74-DBE66D25A51F}"/>
              </a:ext>
            </a:extLst>
          </p:cNvPr>
          <p:cNvSpPr/>
          <p:nvPr/>
        </p:nvSpPr>
        <p:spPr>
          <a:xfrm>
            <a:off x="4211637" y="5850098"/>
            <a:ext cx="936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1E0B7CF8-5551-AC1D-9C7B-712DC871A7FC}"/>
              </a:ext>
            </a:extLst>
          </p:cNvPr>
          <p:cNvSpPr/>
          <p:nvPr/>
        </p:nvSpPr>
        <p:spPr>
          <a:xfrm>
            <a:off x="1979637" y="4092599"/>
            <a:ext cx="936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D3B543E2-2E64-2800-F46B-0283ED361DDE}"/>
              </a:ext>
            </a:extLst>
          </p:cNvPr>
          <p:cNvSpPr/>
          <p:nvPr/>
        </p:nvSpPr>
        <p:spPr>
          <a:xfrm>
            <a:off x="5003637" y="4092599"/>
            <a:ext cx="936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84AD5184-88F1-ED1E-2770-9AC18616F13E}"/>
              </a:ext>
            </a:extLst>
          </p:cNvPr>
          <p:cNvSpPr/>
          <p:nvPr/>
        </p:nvSpPr>
        <p:spPr>
          <a:xfrm>
            <a:off x="3491637" y="4092599"/>
            <a:ext cx="936000" cy="118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 name="Tekstvak 1">
            <a:extLst>
              <a:ext uri="{FF2B5EF4-FFF2-40B4-BE49-F238E27FC236}">
                <a16:creationId xmlns:a16="http://schemas.microsoft.com/office/drawing/2014/main" id="{DF445A5C-4FF3-F1F3-E61A-2F1A80EF378E}"/>
              </a:ext>
            </a:extLst>
          </p:cNvPr>
          <p:cNvSpPr txBox="1"/>
          <p:nvPr/>
        </p:nvSpPr>
        <p:spPr>
          <a:xfrm>
            <a:off x="1295562" y="2507397"/>
            <a:ext cx="5400600" cy="553998"/>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De commissie pakte de draad weer op. E. Fernhout (zoon van schilder Charley </a:t>
            </a:r>
            <a:r>
              <a:rPr lang="nl-NL" sz="1000" kern="0" dirty="0" err="1">
                <a:solidFill>
                  <a:srgbClr val="000000"/>
                </a:solidFill>
                <a:latin typeface="Times New Roman" panose="02020603050405020304" pitchFamily="18" charset="0"/>
                <a:cs typeface="Times New Roman" panose="02020603050405020304" pitchFamily="18" charset="0"/>
              </a:rPr>
              <a:t>Toorop</a:t>
            </a:r>
            <a:r>
              <a:rPr lang="nl-NL" sz="1000" kern="0" dirty="0">
                <a:solidFill>
                  <a:srgbClr val="000000"/>
                </a:solidFill>
                <a:latin typeface="Times New Roman" panose="02020603050405020304" pitchFamily="18" charset="0"/>
                <a:cs typeface="Times New Roman" panose="02020603050405020304" pitchFamily="18" charset="0"/>
              </a:rPr>
              <a:t>) ontwierp de kinderzegels. Het ontwerp van de kinderzegels ontmoette wel veel kritiek: men ervaarde weinig diepgang en vond de kleuren grauw.</a:t>
            </a:r>
            <a:endParaRPr lang="nl-NL" sz="1000" dirty="0">
              <a:latin typeface="Times New Roman" panose="02020603050405020304" pitchFamily="18" charset="0"/>
              <a:cs typeface="Times New Roman" panose="02020603050405020304" pitchFamily="18" charset="0"/>
            </a:endParaRPr>
          </a:p>
        </p:txBody>
      </p:sp>
      <p:sp>
        <p:nvSpPr>
          <p:cNvPr id="3" name="Tekstvak 2">
            <a:extLst>
              <a:ext uri="{FF2B5EF4-FFF2-40B4-BE49-F238E27FC236}">
                <a16:creationId xmlns:a16="http://schemas.microsoft.com/office/drawing/2014/main" id="{B6056ABE-66BC-C87F-4063-761E0E60F9BF}"/>
              </a:ext>
            </a:extLst>
          </p:cNvPr>
          <p:cNvSpPr txBox="1"/>
          <p:nvPr/>
        </p:nvSpPr>
        <p:spPr>
          <a:xfrm>
            <a:off x="827837" y="8621106"/>
            <a:ext cx="2159912"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Edgar Fernhout</a:t>
            </a: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14 ¼ : 13 ¼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ringen</a:t>
            </a:r>
          </a:p>
          <a:p>
            <a:r>
              <a:rPr lang="nl-NL" sz="900" dirty="0">
                <a:latin typeface="Times New Roman" panose="02020603050405020304" pitchFamily="18" charset="0"/>
                <a:cs typeface="Times New Roman" panose="02020603050405020304" pitchFamily="18" charset="0"/>
              </a:rPr>
              <a:t>Oplage:	1 ½  cent 		3.415.860</a:t>
            </a:r>
          </a:p>
          <a:p>
            <a:r>
              <a:rPr lang="nl-NL" sz="900" dirty="0">
                <a:latin typeface="Times New Roman" panose="02020603050405020304" pitchFamily="18" charset="0"/>
                <a:cs typeface="Times New Roman" panose="02020603050405020304" pitchFamily="18" charset="0"/>
              </a:rPr>
              <a:t>	2 ½  cent 		2.036.235</a:t>
            </a:r>
          </a:p>
          <a:p>
            <a:r>
              <a:rPr lang="nl-NL" sz="900" dirty="0">
                <a:latin typeface="Times New Roman" panose="02020603050405020304" pitchFamily="18" charset="0"/>
                <a:cs typeface="Times New Roman" panose="02020603050405020304" pitchFamily="18" charset="0"/>
              </a:rPr>
              <a:t>	5 cent		2.536.402</a:t>
            </a:r>
          </a:p>
          <a:p>
            <a:r>
              <a:rPr lang="nl-NL" sz="900" dirty="0">
                <a:latin typeface="Times New Roman" panose="02020603050405020304" pitchFamily="18" charset="0"/>
                <a:cs typeface="Times New Roman" panose="02020603050405020304" pitchFamily="18" charset="0"/>
              </a:rPr>
              <a:t>	7 ½ cent		3.598.900</a:t>
            </a:r>
          </a:p>
          <a:p>
            <a:r>
              <a:rPr lang="nl-NL" sz="900" dirty="0">
                <a:latin typeface="Times New Roman" panose="02020603050405020304" pitchFamily="18" charset="0"/>
                <a:cs typeface="Times New Roman" panose="02020603050405020304" pitchFamily="18" charset="0"/>
              </a:rPr>
              <a:t>	12 ½ cent		2.126.635</a:t>
            </a:r>
          </a:p>
        </p:txBody>
      </p:sp>
      <p:sp>
        <p:nvSpPr>
          <p:cNvPr id="5" name="Tekstvak 4">
            <a:extLst>
              <a:ext uri="{FF2B5EF4-FFF2-40B4-BE49-F238E27FC236}">
                <a16:creationId xmlns:a16="http://schemas.microsoft.com/office/drawing/2014/main" id="{86A53CD0-18A3-8776-F2C6-D9022AA2500E}"/>
              </a:ext>
            </a:extLst>
          </p:cNvPr>
          <p:cNvSpPr txBox="1"/>
          <p:nvPr/>
        </p:nvSpPr>
        <p:spPr>
          <a:xfrm>
            <a:off x="2267637" y="4624995"/>
            <a:ext cx="3816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 ½ cent			      2 ½ cent		          5 cent</a:t>
            </a:r>
          </a:p>
        </p:txBody>
      </p:sp>
      <p:sp>
        <p:nvSpPr>
          <p:cNvPr id="11" name="Tekstvak 10">
            <a:extLst>
              <a:ext uri="{FF2B5EF4-FFF2-40B4-BE49-F238E27FC236}">
                <a16:creationId xmlns:a16="http://schemas.microsoft.com/office/drawing/2014/main" id="{2DE6989E-9ED5-6877-65C3-D0B85252DB2E}"/>
              </a:ext>
            </a:extLst>
          </p:cNvPr>
          <p:cNvSpPr txBox="1"/>
          <p:nvPr/>
        </p:nvSpPr>
        <p:spPr>
          <a:xfrm>
            <a:off x="3059637" y="6374296"/>
            <a:ext cx="2304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7 ½ cent			12 ½ cent</a:t>
            </a:r>
          </a:p>
        </p:txBody>
      </p:sp>
    </p:spTree>
    <p:extLst>
      <p:ext uri="{BB962C8B-B14F-4D97-AF65-F5344CB8AC3E}">
        <p14:creationId xmlns:p14="http://schemas.microsoft.com/office/powerpoint/2010/main" val="42461873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06A235-C682-A519-28E5-547891DAA985}"/>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DBC853CE-BBC1-63A4-95B9-ACCDFBA7F8E6}"/>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1B7953F4-464D-F6E6-25D8-3A1D62B425FB}"/>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3DD08CCD-1DDD-DFCB-8704-F9C447E7D4CB}"/>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1946</a:t>
            </a:r>
          </a:p>
        </p:txBody>
      </p:sp>
      <p:sp>
        <p:nvSpPr>
          <p:cNvPr id="10" name="Tekstvak 9">
            <a:extLst>
              <a:ext uri="{FF2B5EF4-FFF2-40B4-BE49-F238E27FC236}">
                <a16:creationId xmlns:a16="http://schemas.microsoft.com/office/drawing/2014/main" id="{92F66CCB-0336-F217-A5D9-3DC62A059B20}"/>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1946</a:t>
            </a:r>
          </a:p>
        </p:txBody>
      </p:sp>
      <p:cxnSp>
        <p:nvCxnSpPr>
          <p:cNvPr id="12" name="Rechte verbindingslijn 11">
            <a:extLst>
              <a:ext uri="{FF2B5EF4-FFF2-40B4-BE49-F238E27FC236}">
                <a16:creationId xmlns:a16="http://schemas.microsoft.com/office/drawing/2014/main" id="{57A1AD4F-C011-D02C-035B-FC375DB977C6}"/>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Rechthoek 14">
            <a:extLst>
              <a:ext uri="{FF2B5EF4-FFF2-40B4-BE49-F238E27FC236}">
                <a16:creationId xmlns:a16="http://schemas.microsoft.com/office/drawing/2014/main" id="{9C04F55E-0594-B6D0-5430-618D55597C13}"/>
              </a:ext>
            </a:extLst>
          </p:cNvPr>
          <p:cNvSpPr/>
          <p:nvPr/>
        </p:nvSpPr>
        <p:spPr>
          <a:xfrm>
            <a:off x="1979837" y="4086998"/>
            <a:ext cx="1044000" cy="1296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B6C22BC7-50FB-BA85-764A-371C2BF2E232}"/>
              </a:ext>
            </a:extLst>
          </p:cNvPr>
          <p:cNvSpPr/>
          <p:nvPr/>
        </p:nvSpPr>
        <p:spPr>
          <a:xfrm>
            <a:off x="3401837" y="4086998"/>
            <a:ext cx="1044000" cy="1296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A48B966E-AAC1-4A62-665A-FA5D0B149C45}"/>
              </a:ext>
            </a:extLst>
          </p:cNvPr>
          <p:cNvSpPr/>
          <p:nvPr/>
        </p:nvSpPr>
        <p:spPr>
          <a:xfrm>
            <a:off x="2699611" y="6138146"/>
            <a:ext cx="1044000" cy="1296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2448F01D-C260-700F-1290-FD5332A84419}"/>
              </a:ext>
            </a:extLst>
          </p:cNvPr>
          <p:cNvSpPr/>
          <p:nvPr/>
        </p:nvSpPr>
        <p:spPr>
          <a:xfrm>
            <a:off x="4104062" y="6138146"/>
            <a:ext cx="1044000" cy="1296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2CBF75A4-0AFD-C403-14D3-22D132E73312}"/>
              </a:ext>
            </a:extLst>
          </p:cNvPr>
          <p:cNvSpPr/>
          <p:nvPr/>
        </p:nvSpPr>
        <p:spPr>
          <a:xfrm>
            <a:off x="4823837" y="4086998"/>
            <a:ext cx="1044000" cy="1296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 name="Tekstvak 1">
            <a:extLst>
              <a:ext uri="{FF2B5EF4-FFF2-40B4-BE49-F238E27FC236}">
                <a16:creationId xmlns:a16="http://schemas.microsoft.com/office/drawing/2014/main" id="{5EA75C6A-DA5F-4530-6ADC-4D3C9D240ECA}"/>
              </a:ext>
            </a:extLst>
          </p:cNvPr>
          <p:cNvSpPr txBox="1"/>
          <p:nvPr/>
        </p:nvSpPr>
        <p:spPr>
          <a:xfrm>
            <a:off x="1259557" y="2482594"/>
            <a:ext cx="5292587" cy="400110"/>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In 1946 krijgt Jeanne </a:t>
            </a:r>
            <a:r>
              <a:rPr lang="nl-NL" sz="1000" kern="0" dirty="0" err="1">
                <a:solidFill>
                  <a:srgbClr val="000000"/>
                </a:solidFill>
                <a:latin typeface="Times New Roman" panose="02020603050405020304" pitchFamily="18" charset="0"/>
                <a:cs typeface="Times New Roman" panose="02020603050405020304" pitchFamily="18" charset="0"/>
              </a:rPr>
              <a:t>Bieruma</a:t>
            </a:r>
            <a:r>
              <a:rPr lang="nl-NL" sz="1000" kern="0" dirty="0">
                <a:solidFill>
                  <a:srgbClr val="000000"/>
                </a:solidFill>
                <a:latin typeface="Times New Roman" panose="02020603050405020304" pitchFamily="18" charset="0"/>
                <a:cs typeface="Times New Roman" panose="02020603050405020304" pitchFamily="18" charset="0"/>
              </a:rPr>
              <a:t> Oosting als eerste vrouw de opdracht om kinderzegels te ontwerpen. Zij koos een kind te paard in een draaimolen.</a:t>
            </a:r>
            <a:endParaRPr lang="nl-NL" sz="1000" dirty="0">
              <a:latin typeface="Times New Roman" panose="02020603050405020304" pitchFamily="18" charset="0"/>
              <a:cs typeface="Times New Roman" panose="02020603050405020304" pitchFamily="18" charset="0"/>
            </a:endParaRPr>
          </a:p>
        </p:txBody>
      </p:sp>
      <p:sp>
        <p:nvSpPr>
          <p:cNvPr id="3" name="Tekstvak 2">
            <a:extLst>
              <a:ext uri="{FF2B5EF4-FFF2-40B4-BE49-F238E27FC236}">
                <a16:creationId xmlns:a16="http://schemas.microsoft.com/office/drawing/2014/main" id="{D9EBABBF-6F79-8410-CDD6-51B18F417677}"/>
              </a:ext>
            </a:extLst>
          </p:cNvPr>
          <p:cNvSpPr txBox="1"/>
          <p:nvPr/>
        </p:nvSpPr>
        <p:spPr>
          <a:xfrm>
            <a:off x="827837" y="8621106"/>
            <a:ext cx="2267924"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Jeanne </a:t>
            </a:r>
            <a:r>
              <a:rPr lang="nl-NL" sz="900" dirty="0" err="1">
                <a:latin typeface="Times New Roman" panose="02020603050405020304" pitchFamily="18" charset="0"/>
                <a:cs typeface="Times New Roman" panose="02020603050405020304" pitchFamily="18" charset="0"/>
              </a:rPr>
              <a:t>Bieruma</a:t>
            </a:r>
            <a:r>
              <a:rPr lang="nl-NL" sz="900" dirty="0">
                <a:latin typeface="Times New Roman" panose="02020603050405020304" pitchFamily="18" charset="0"/>
                <a:cs typeface="Times New Roman" panose="02020603050405020304" pitchFamily="18" charset="0"/>
              </a:rPr>
              <a:t> Oosting</a:t>
            </a: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12 ½ : 12</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ringen</a:t>
            </a:r>
          </a:p>
          <a:p>
            <a:r>
              <a:rPr lang="nl-NL" sz="900" dirty="0">
                <a:latin typeface="Times New Roman" panose="02020603050405020304" pitchFamily="18" charset="0"/>
                <a:cs typeface="Times New Roman" panose="02020603050405020304" pitchFamily="18" charset="0"/>
              </a:rPr>
              <a:t>Oplage:	2 cent 		2.319.490</a:t>
            </a:r>
          </a:p>
          <a:p>
            <a:r>
              <a:rPr lang="nl-NL" sz="900" dirty="0">
                <a:latin typeface="Times New Roman" panose="02020603050405020304" pitchFamily="18" charset="0"/>
                <a:cs typeface="Times New Roman" panose="02020603050405020304" pitchFamily="18" charset="0"/>
              </a:rPr>
              <a:t>	4 cent 		1.208.062</a:t>
            </a:r>
          </a:p>
          <a:p>
            <a:r>
              <a:rPr lang="nl-NL" sz="900" dirty="0">
                <a:latin typeface="Times New Roman" panose="02020603050405020304" pitchFamily="18" charset="0"/>
                <a:cs typeface="Times New Roman" panose="02020603050405020304" pitchFamily="18" charset="0"/>
              </a:rPr>
              <a:t>	7,5 cent		1.494.474</a:t>
            </a:r>
          </a:p>
          <a:p>
            <a:r>
              <a:rPr lang="nl-NL" sz="900" dirty="0">
                <a:latin typeface="Times New Roman" panose="02020603050405020304" pitchFamily="18" charset="0"/>
                <a:cs typeface="Times New Roman" panose="02020603050405020304" pitchFamily="18" charset="0"/>
              </a:rPr>
              <a:t>	10 cent		2.253.020</a:t>
            </a:r>
          </a:p>
          <a:p>
            <a:r>
              <a:rPr lang="nl-NL" sz="900" dirty="0">
                <a:latin typeface="Times New Roman" panose="02020603050405020304" pitchFamily="18" charset="0"/>
                <a:cs typeface="Times New Roman" panose="02020603050405020304" pitchFamily="18" charset="0"/>
              </a:rPr>
              <a:t>	20 cent		1.081.851</a:t>
            </a:r>
          </a:p>
        </p:txBody>
      </p:sp>
      <p:sp>
        <p:nvSpPr>
          <p:cNvPr id="5" name="Tekstvak 4">
            <a:extLst>
              <a:ext uri="{FF2B5EF4-FFF2-40B4-BE49-F238E27FC236}">
                <a16:creationId xmlns:a16="http://schemas.microsoft.com/office/drawing/2014/main" id="{C10449C9-F040-827B-40BB-DAEFC5EA432F}"/>
              </a:ext>
            </a:extLst>
          </p:cNvPr>
          <p:cNvSpPr txBox="1"/>
          <p:nvPr/>
        </p:nvSpPr>
        <p:spPr>
          <a:xfrm>
            <a:off x="2267837" y="4898454"/>
            <a:ext cx="3744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 cent			  4 cent			    7 ½ cent</a:t>
            </a:r>
          </a:p>
        </p:txBody>
      </p:sp>
      <p:sp>
        <p:nvSpPr>
          <p:cNvPr id="8" name="Tekstvak 7">
            <a:extLst>
              <a:ext uri="{FF2B5EF4-FFF2-40B4-BE49-F238E27FC236}">
                <a16:creationId xmlns:a16="http://schemas.microsoft.com/office/drawing/2014/main" id="{31107F5C-94AA-C07A-6ACA-3976F1D9156A}"/>
              </a:ext>
            </a:extLst>
          </p:cNvPr>
          <p:cNvSpPr txBox="1"/>
          <p:nvPr/>
        </p:nvSpPr>
        <p:spPr>
          <a:xfrm>
            <a:off x="3023837" y="6966678"/>
            <a:ext cx="2754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10 cent			 20 cent</a:t>
            </a:r>
          </a:p>
        </p:txBody>
      </p:sp>
    </p:spTree>
    <p:extLst>
      <p:ext uri="{BB962C8B-B14F-4D97-AF65-F5344CB8AC3E}">
        <p14:creationId xmlns:p14="http://schemas.microsoft.com/office/powerpoint/2010/main" val="42846394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D8A5A7-6346-B8EF-09D6-A41F20E8C776}"/>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46D49172-C528-C045-D05D-D5497D0C4539}"/>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2D8C4F06-83BD-CBC5-3ED1-4E72FBCBD0E5}"/>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9C79C69C-4AC6-CCB0-69F1-1B61D44798E6}"/>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1947</a:t>
            </a:r>
          </a:p>
        </p:txBody>
      </p:sp>
      <p:sp>
        <p:nvSpPr>
          <p:cNvPr id="10" name="Tekstvak 9">
            <a:extLst>
              <a:ext uri="{FF2B5EF4-FFF2-40B4-BE49-F238E27FC236}">
                <a16:creationId xmlns:a16="http://schemas.microsoft.com/office/drawing/2014/main" id="{74B275D4-EC15-48E3-825D-D861CAEE05F5}"/>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1947</a:t>
            </a:r>
          </a:p>
        </p:txBody>
      </p:sp>
      <p:cxnSp>
        <p:nvCxnSpPr>
          <p:cNvPr id="12" name="Rechte verbindingslijn 11">
            <a:extLst>
              <a:ext uri="{FF2B5EF4-FFF2-40B4-BE49-F238E27FC236}">
                <a16:creationId xmlns:a16="http://schemas.microsoft.com/office/drawing/2014/main" id="{6DC2CFCA-A0B0-39DA-F015-2A2AD8223B3D}"/>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Tekstvak 7">
            <a:extLst>
              <a:ext uri="{FF2B5EF4-FFF2-40B4-BE49-F238E27FC236}">
                <a16:creationId xmlns:a16="http://schemas.microsoft.com/office/drawing/2014/main" id="{7A207ED3-27AA-EA8F-5598-3C022C728694}"/>
              </a:ext>
            </a:extLst>
          </p:cNvPr>
          <p:cNvSpPr txBox="1"/>
          <p:nvPr/>
        </p:nvSpPr>
        <p:spPr>
          <a:xfrm>
            <a:off x="769460" y="2497524"/>
            <a:ext cx="6322374" cy="246221"/>
          </a:xfrm>
          <a:prstGeom prst="rect">
            <a:avLst/>
          </a:prstGeom>
          <a:noFill/>
        </p:spPr>
        <p:txBody>
          <a:bodyPr wrap="square" rtlCol="0">
            <a:spAutoFit/>
          </a:bodyPr>
          <a:lstStyle/>
          <a:p>
            <a:pPr algn="ctr"/>
            <a:r>
              <a:rPr lang="nl-NL" sz="1000" kern="0" dirty="0">
                <a:solidFill>
                  <a:srgbClr val="000000"/>
                </a:solidFill>
                <a:latin typeface="Times New Roman" panose="02020603050405020304" pitchFamily="18" charset="0"/>
                <a:cs typeface="Times New Roman" panose="02020603050405020304" pitchFamily="18" charset="0"/>
              </a:rPr>
              <a:t>Dit jaar werden de kinderzegels ontworpen door Eva </a:t>
            </a:r>
            <a:r>
              <a:rPr lang="nl-NL" sz="1000" kern="0" dirty="0" err="1">
                <a:solidFill>
                  <a:srgbClr val="000000"/>
                </a:solidFill>
                <a:latin typeface="Times New Roman" panose="02020603050405020304" pitchFamily="18" charset="0"/>
                <a:cs typeface="Times New Roman" panose="02020603050405020304" pitchFamily="18" charset="0"/>
              </a:rPr>
              <a:t>Besnyö</a:t>
            </a:r>
            <a:r>
              <a:rPr lang="nl-NL" sz="1000" kern="0" dirty="0">
                <a:solidFill>
                  <a:srgbClr val="000000"/>
                </a:solidFill>
                <a:latin typeface="Times New Roman" panose="02020603050405020304" pitchFamily="18" charset="0"/>
                <a:cs typeface="Times New Roman" panose="02020603050405020304" pitchFamily="18" charset="0"/>
              </a:rPr>
              <a:t> en Wim Brusse ontwierp de letters en cijfers.</a:t>
            </a:r>
            <a:endParaRPr lang="nl-NL" sz="1000" dirty="0">
              <a:latin typeface="Times New Roman" panose="02020603050405020304" pitchFamily="18" charset="0"/>
              <a:cs typeface="Times New Roman" panose="02020603050405020304" pitchFamily="18" charset="0"/>
            </a:endParaRPr>
          </a:p>
        </p:txBody>
      </p:sp>
      <p:sp>
        <p:nvSpPr>
          <p:cNvPr id="3" name="Tekstvak 2">
            <a:extLst>
              <a:ext uri="{FF2B5EF4-FFF2-40B4-BE49-F238E27FC236}">
                <a16:creationId xmlns:a16="http://schemas.microsoft.com/office/drawing/2014/main" id="{1CEECF60-42C7-BA1E-243E-3B557DC5D83E}"/>
              </a:ext>
            </a:extLst>
          </p:cNvPr>
          <p:cNvSpPr txBox="1"/>
          <p:nvPr/>
        </p:nvSpPr>
        <p:spPr>
          <a:xfrm>
            <a:off x="827837" y="8621106"/>
            <a:ext cx="3060012"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Eva </a:t>
            </a:r>
            <a:r>
              <a:rPr lang="nl-NL" sz="900" dirty="0" err="1">
                <a:latin typeface="Times New Roman" panose="02020603050405020304" pitchFamily="18" charset="0"/>
                <a:cs typeface="Times New Roman" panose="02020603050405020304" pitchFamily="18" charset="0"/>
              </a:rPr>
              <a:t>Besnyö</a:t>
            </a:r>
            <a:r>
              <a:rPr lang="nl-NL" sz="900" dirty="0">
                <a:latin typeface="Times New Roman" panose="02020603050405020304" pitchFamily="18" charset="0"/>
                <a:cs typeface="Times New Roman" panose="02020603050405020304" pitchFamily="18" charset="0"/>
              </a:rPr>
              <a:t> en W. Brusse cijfers en letters</a:t>
            </a: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12 ¾ : 14</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geen</a:t>
            </a:r>
          </a:p>
          <a:p>
            <a:r>
              <a:rPr lang="nl-NL" sz="900" dirty="0">
                <a:latin typeface="Times New Roman" panose="02020603050405020304" pitchFamily="18" charset="0"/>
                <a:cs typeface="Times New Roman" panose="02020603050405020304" pitchFamily="18" charset="0"/>
              </a:rPr>
              <a:t>Oplage:	2 cent 		3.306.990</a:t>
            </a:r>
          </a:p>
          <a:p>
            <a:r>
              <a:rPr lang="nl-NL" sz="900" dirty="0">
                <a:latin typeface="Times New Roman" panose="02020603050405020304" pitchFamily="18" charset="0"/>
                <a:cs typeface="Times New Roman" panose="02020603050405020304" pitchFamily="18" charset="0"/>
              </a:rPr>
              <a:t>	4 cent 		1.410.029</a:t>
            </a:r>
          </a:p>
          <a:p>
            <a:r>
              <a:rPr lang="nl-NL" sz="900" dirty="0">
                <a:latin typeface="Times New Roman" panose="02020603050405020304" pitchFamily="18" charset="0"/>
                <a:cs typeface="Times New Roman" panose="02020603050405020304" pitchFamily="18" charset="0"/>
              </a:rPr>
              <a:t>	7 ½ cent		1.610.303</a:t>
            </a:r>
          </a:p>
          <a:p>
            <a:r>
              <a:rPr lang="nl-NL" sz="900" dirty="0">
                <a:latin typeface="Times New Roman" panose="02020603050405020304" pitchFamily="18" charset="0"/>
                <a:cs typeface="Times New Roman" panose="02020603050405020304" pitchFamily="18" charset="0"/>
              </a:rPr>
              <a:t>	10 cent		3.325.204</a:t>
            </a:r>
          </a:p>
          <a:p>
            <a:r>
              <a:rPr lang="nl-NL" sz="900" dirty="0">
                <a:latin typeface="Times New Roman" panose="02020603050405020304" pitchFamily="18" charset="0"/>
                <a:cs typeface="Times New Roman" panose="02020603050405020304" pitchFamily="18" charset="0"/>
              </a:rPr>
              <a:t>	20 cent		1.230.047</a:t>
            </a:r>
          </a:p>
        </p:txBody>
      </p:sp>
      <p:sp>
        <p:nvSpPr>
          <p:cNvPr id="15" name="Rechthoek 14">
            <a:extLst>
              <a:ext uri="{FF2B5EF4-FFF2-40B4-BE49-F238E27FC236}">
                <a16:creationId xmlns:a16="http://schemas.microsoft.com/office/drawing/2014/main" id="{8DF1E579-CCC2-AA55-2CC1-643B80B7169E}"/>
              </a:ext>
            </a:extLst>
          </p:cNvPr>
          <p:cNvSpPr/>
          <p:nvPr/>
        </p:nvSpPr>
        <p:spPr>
          <a:xfrm>
            <a:off x="1979837" y="405075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8CC4E692-D0FF-9A47-1A0B-6DDC53E5B6B0}"/>
              </a:ext>
            </a:extLst>
          </p:cNvPr>
          <p:cNvSpPr/>
          <p:nvPr/>
        </p:nvSpPr>
        <p:spPr>
          <a:xfrm>
            <a:off x="3401837" y="405075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80FFB723-B5A9-053F-967E-E3973E0A01CF}"/>
              </a:ext>
            </a:extLst>
          </p:cNvPr>
          <p:cNvSpPr/>
          <p:nvPr/>
        </p:nvSpPr>
        <p:spPr>
          <a:xfrm>
            <a:off x="2699611" y="610190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8590064C-163D-0E0A-738C-EBDDA6C0C898}"/>
              </a:ext>
            </a:extLst>
          </p:cNvPr>
          <p:cNvSpPr/>
          <p:nvPr/>
        </p:nvSpPr>
        <p:spPr>
          <a:xfrm>
            <a:off x="4104062" y="610190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D1028711-854C-E269-3C4A-E6FDDB895706}"/>
              </a:ext>
            </a:extLst>
          </p:cNvPr>
          <p:cNvSpPr/>
          <p:nvPr/>
        </p:nvSpPr>
        <p:spPr>
          <a:xfrm>
            <a:off x="4823837" y="405075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Tekstvak 20">
            <a:extLst>
              <a:ext uri="{FF2B5EF4-FFF2-40B4-BE49-F238E27FC236}">
                <a16:creationId xmlns:a16="http://schemas.microsoft.com/office/drawing/2014/main" id="{663D2183-7D8B-D7F6-4B8B-79DD7BE04530}"/>
              </a:ext>
            </a:extLst>
          </p:cNvPr>
          <p:cNvSpPr txBox="1"/>
          <p:nvPr/>
        </p:nvSpPr>
        <p:spPr>
          <a:xfrm>
            <a:off x="2267837" y="4862438"/>
            <a:ext cx="3744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 cent			  4 cent			    7 ½ cent</a:t>
            </a:r>
          </a:p>
        </p:txBody>
      </p:sp>
      <p:sp>
        <p:nvSpPr>
          <p:cNvPr id="22" name="Tekstvak 21">
            <a:extLst>
              <a:ext uri="{FF2B5EF4-FFF2-40B4-BE49-F238E27FC236}">
                <a16:creationId xmlns:a16="http://schemas.microsoft.com/office/drawing/2014/main" id="{338067F1-7066-6430-C7D1-79A9F28CCB2B}"/>
              </a:ext>
            </a:extLst>
          </p:cNvPr>
          <p:cNvSpPr txBox="1"/>
          <p:nvPr/>
        </p:nvSpPr>
        <p:spPr>
          <a:xfrm>
            <a:off x="3023837" y="6930662"/>
            <a:ext cx="2754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10 cent			 20 cent</a:t>
            </a:r>
          </a:p>
        </p:txBody>
      </p:sp>
    </p:spTree>
    <p:extLst>
      <p:ext uri="{BB962C8B-B14F-4D97-AF65-F5344CB8AC3E}">
        <p14:creationId xmlns:p14="http://schemas.microsoft.com/office/powerpoint/2010/main" val="23956382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10D761-C220-1F18-D09B-0973F4E73F85}"/>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00FB8037-06F1-FDC6-3932-35208CBD8A3C}"/>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B85A0C11-14C0-5266-8B9F-75D32A8DBE74}"/>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9CE59D48-986B-1AF1-30F6-24F04EC6A872}"/>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1948</a:t>
            </a:r>
          </a:p>
        </p:txBody>
      </p:sp>
      <p:sp>
        <p:nvSpPr>
          <p:cNvPr id="10" name="Tekstvak 9">
            <a:extLst>
              <a:ext uri="{FF2B5EF4-FFF2-40B4-BE49-F238E27FC236}">
                <a16:creationId xmlns:a16="http://schemas.microsoft.com/office/drawing/2014/main" id="{5D564884-0BD4-ECE6-FB29-ABAF8BEAB296}"/>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1948</a:t>
            </a:r>
          </a:p>
        </p:txBody>
      </p:sp>
      <p:cxnSp>
        <p:nvCxnSpPr>
          <p:cNvPr id="12" name="Rechte verbindingslijn 11">
            <a:extLst>
              <a:ext uri="{FF2B5EF4-FFF2-40B4-BE49-F238E27FC236}">
                <a16:creationId xmlns:a16="http://schemas.microsoft.com/office/drawing/2014/main" id="{EC740672-E069-804B-566C-01693633905B}"/>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kstvak 4">
            <a:extLst>
              <a:ext uri="{FF2B5EF4-FFF2-40B4-BE49-F238E27FC236}">
                <a16:creationId xmlns:a16="http://schemas.microsoft.com/office/drawing/2014/main" id="{14B185AD-FCB4-509A-9527-EFB7F0B1DFB0}"/>
              </a:ext>
            </a:extLst>
          </p:cNvPr>
          <p:cNvSpPr txBox="1"/>
          <p:nvPr/>
        </p:nvSpPr>
        <p:spPr>
          <a:xfrm>
            <a:off x="827837" y="8621106"/>
            <a:ext cx="2339932"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André van der Vossen</a:t>
            </a: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12 ¾ : 14</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a:t>
            </a:r>
          </a:p>
          <a:p>
            <a:r>
              <a:rPr lang="nl-NL" sz="900" dirty="0">
                <a:latin typeface="Times New Roman" panose="02020603050405020304" pitchFamily="18" charset="0"/>
                <a:cs typeface="Times New Roman" panose="02020603050405020304" pitchFamily="18" charset="0"/>
              </a:rPr>
              <a:t>Oplage:	2 cent 		5.045.054</a:t>
            </a:r>
          </a:p>
          <a:p>
            <a:r>
              <a:rPr lang="nl-NL" sz="900" dirty="0">
                <a:latin typeface="Times New Roman" panose="02020603050405020304" pitchFamily="18" charset="0"/>
                <a:cs typeface="Times New Roman" panose="02020603050405020304" pitchFamily="18" charset="0"/>
              </a:rPr>
              <a:t>	5 cent 		1.369.704</a:t>
            </a:r>
          </a:p>
          <a:p>
            <a:r>
              <a:rPr lang="nl-NL" sz="900" dirty="0">
                <a:latin typeface="Times New Roman" panose="02020603050405020304" pitchFamily="18" charset="0"/>
                <a:cs typeface="Times New Roman" panose="02020603050405020304" pitchFamily="18" charset="0"/>
              </a:rPr>
              <a:t>	6 cent		1.959.618</a:t>
            </a:r>
          </a:p>
          <a:p>
            <a:r>
              <a:rPr lang="nl-NL" sz="900" dirty="0">
                <a:latin typeface="Times New Roman" panose="02020603050405020304" pitchFamily="18" charset="0"/>
                <a:cs typeface="Times New Roman" panose="02020603050405020304" pitchFamily="18" charset="0"/>
              </a:rPr>
              <a:t>	10 cent		4.879.276</a:t>
            </a:r>
          </a:p>
          <a:p>
            <a:r>
              <a:rPr lang="nl-NL" sz="900" dirty="0">
                <a:latin typeface="Times New Roman" panose="02020603050405020304" pitchFamily="18" charset="0"/>
                <a:cs typeface="Times New Roman" panose="02020603050405020304" pitchFamily="18" charset="0"/>
              </a:rPr>
              <a:t>	20 cent		1.267.364</a:t>
            </a:r>
          </a:p>
        </p:txBody>
      </p:sp>
      <p:sp>
        <p:nvSpPr>
          <p:cNvPr id="21" name="Rechthoek 20">
            <a:extLst>
              <a:ext uri="{FF2B5EF4-FFF2-40B4-BE49-F238E27FC236}">
                <a16:creationId xmlns:a16="http://schemas.microsoft.com/office/drawing/2014/main" id="{0A13CD67-128A-329B-BC84-FB7189861E4B}"/>
              </a:ext>
            </a:extLst>
          </p:cNvPr>
          <p:cNvSpPr/>
          <p:nvPr/>
        </p:nvSpPr>
        <p:spPr>
          <a:xfrm>
            <a:off x="1992341" y="424304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2" name="Rechthoek 21">
            <a:extLst>
              <a:ext uri="{FF2B5EF4-FFF2-40B4-BE49-F238E27FC236}">
                <a16:creationId xmlns:a16="http://schemas.microsoft.com/office/drawing/2014/main" id="{3D814905-10C6-A079-1925-24B56EFDF260}"/>
              </a:ext>
            </a:extLst>
          </p:cNvPr>
          <p:cNvSpPr/>
          <p:nvPr/>
        </p:nvSpPr>
        <p:spPr>
          <a:xfrm>
            <a:off x="4139837" y="624590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3" name="Rechthoek 22">
            <a:extLst>
              <a:ext uri="{FF2B5EF4-FFF2-40B4-BE49-F238E27FC236}">
                <a16:creationId xmlns:a16="http://schemas.microsoft.com/office/drawing/2014/main" id="{7DACE6DC-60E6-2148-2287-AAF1431648BC}"/>
              </a:ext>
            </a:extLst>
          </p:cNvPr>
          <p:cNvSpPr/>
          <p:nvPr/>
        </p:nvSpPr>
        <p:spPr>
          <a:xfrm>
            <a:off x="2699837" y="624590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4" name="Rechthoek 23">
            <a:extLst>
              <a:ext uri="{FF2B5EF4-FFF2-40B4-BE49-F238E27FC236}">
                <a16:creationId xmlns:a16="http://schemas.microsoft.com/office/drawing/2014/main" id="{F49DAF50-58AF-1EAA-5139-034D1D8CF8D3}"/>
              </a:ext>
            </a:extLst>
          </p:cNvPr>
          <p:cNvSpPr/>
          <p:nvPr/>
        </p:nvSpPr>
        <p:spPr>
          <a:xfrm>
            <a:off x="3408089" y="424304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5" name="Rechthoek 24">
            <a:extLst>
              <a:ext uri="{FF2B5EF4-FFF2-40B4-BE49-F238E27FC236}">
                <a16:creationId xmlns:a16="http://schemas.microsoft.com/office/drawing/2014/main" id="{1E7D399E-1EE2-4492-F09A-0A2C3FF20F08}"/>
              </a:ext>
            </a:extLst>
          </p:cNvPr>
          <p:cNvSpPr/>
          <p:nvPr/>
        </p:nvSpPr>
        <p:spPr>
          <a:xfrm>
            <a:off x="4823837" y="424304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6" name="Tekstvak 25">
            <a:extLst>
              <a:ext uri="{FF2B5EF4-FFF2-40B4-BE49-F238E27FC236}">
                <a16:creationId xmlns:a16="http://schemas.microsoft.com/office/drawing/2014/main" id="{C6E48779-9498-6650-61E0-4DDEA60A51C0}"/>
              </a:ext>
            </a:extLst>
          </p:cNvPr>
          <p:cNvSpPr txBox="1"/>
          <p:nvPr/>
        </p:nvSpPr>
        <p:spPr>
          <a:xfrm>
            <a:off x="2310703" y="4871453"/>
            <a:ext cx="3299496"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 cent			  5 cent			     6 cent</a:t>
            </a:r>
          </a:p>
        </p:txBody>
      </p:sp>
      <p:sp>
        <p:nvSpPr>
          <p:cNvPr id="27" name="Tekstvak 26">
            <a:extLst>
              <a:ext uri="{FF2B5EF4-FFF2-40B4-BE49-F238E27FC236}">
                <a16:creationId xmlns:a16="http://schemas.microsoft.com/office/drawing/2014/main" id="{38BB18C3-4B03-2029-D7EF-36B4C0B86135}"/>
              </a:ext>
            </a:extLst>
          </p:cNvPr>
          <p:cNvSpPr txBox="1"/>
          <p:nvPr/>
        </p:nvSpPr>
        <p:spPr>
          <a:xfrm>
            <a:off x="3023080" y="6882358"/>
            <a:ext cx="2052757"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10 cent			  20 cent</a:t>
            </a:r>
          </a:p>
        </p:txBody>
      </p:sp>
      <p:sp>
        <p:nvSpPr>
          <p:cNvPr id="8" name="Tekstvak 7">
            <a:extLst>
              <a:ext uri="{FF2B5EF4-FFF2-40B4-BE49-F238E27FC236}">
                <a16:creationId xmlns:a16="http://schemas.microsoft.com/office/drawing/2014/main" id="{FC344C1E-C514-3BFC-2864-A3E092AD901C}"/>
              </a:ext>
            </a:extLst>
          </p:cNvPr>
          <p:cNvSpPr txBox="1"/>
          <p:nvPr/>
        </p:nvSpPr>
        <p:spPr>
          <a:xfrm>
            <a:off x="1151545" y="2487652"/>
            <a:ext cx="5760640" cy="553998"/>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Kind en sport en spel is dit jaar het motief. André van der Vossen ontwierp daarvoor zegels met op:</a:t>
            </a:r>
          </a:p>
          <a:p>
            <a:r>
              <a:rPr lang="nl-NL" sz="1000" kern="0" dirty="0">
                <a:solidFill>
                  <a:srgbClr val="000000"/>
                </a:solidFill>
                <a:latin typeface="Times New Roman" panose="02020603050405020304" pitchFamily="18" charset="0"/>
                <a:cs typeface="Times New Roman" panose="02020603050405020304" pitchFamily="18" charset="0"/>
              </a:rPr>
              <a:t>2 cent een jongen in een kano, 5 cent zwemmend meisje, 6 cent jongen op een slee, 10 cent meisje op een schommel en op die van 20 cent een schaatsrijdende jongen.</a:t>
            </a:r>
            <a:endParaRPr lang="nl-NL"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72160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A766F9-585A-2E68-3255-238EE02D220B}"/>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5D22527D-0CB9-584A-C54C-6F8B96766C01}"/>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2D9D06EE-49F5-0B53-C365-73462DC6EB26}"/>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DDB33FE4-61C5-5954-37C2-89766920DAC6}"/>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1949</a:t>
            </a:r>
          </a:p>
        </p:txBody>
      </p:sp>
      <p:sp>
        <p:nvSpPr>
          <p:cNvPr id="10" name="Tekstvak 9">
            <a:extLst>
              <a:ext uri="{FF2B5EF4-FFF2-40B4-BE49-F238E27FC236}">
                <a16:creationId xmlns:a16="http://schemas.microsoft.com/office/drawing/2014/main" id="{6124C2CA-3A10-AA5A-CFAA-BAF8226963E2}"/>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1949</a:t>
            </a:r>
          </a:p>
        </p:txBody>
      </p:sp>
      <p:cxnSp>
        <p:nvCxnSpPr>
          <p:cNvPr id="12" name="Rechte verbindingslijn 11">
            <a:extLst>
              <a:ext uri="{FF2B5EF4-FFF2-40B4-BE49-F238E27FC236}">
                <a16:creationId xmlns:a16="http://schemas.microsoft.com/office/drawing/2014/main" id="{858B890C-85C5-69AE-F7D7-1CBD8C72DDF3}"/>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kstvak 14">
            <a:extLst>
              <a:ext uri="{FF2B5EF4-FFF2-40B4-BE49-F238E27FC236}">
                <a16:creationId xmlns:a16="http://schemas.microsoft.com/office/drawing/2014/main" id="{DFD6C516-91D6-63D8-008A-C1F58E945275}"/>
              </a:ext>
            </a:extLst>
          </p:cNvPr>
          <p:cNvSpPr txBox="1"/>
          <p:nvPr/>
        </p:nvSpPr>
        <p:spPr>
          <a:xfrm>
            <a:off x="827837" y="8621106"/>
            <a:ext cx="2447944"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Hubert </a:t>
            </a:r>
            <a:r>
              <a:rPr lang="nl-NL" sz="900" dirty="0" err="1">
                <a:latin typeface="Times New Roman" panose="02020603050405020304" pitchFamily="18" charset="0"/>
                <a:cs typeface="Times New Roman" panose="02020603050405020304" pitchFamily="18" charset="0"/>
              </a:rPr>
              <a:t>Levigne</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plaatdruk</a:t>
            </a:r>
          </a:p>
          <a:p>
            <a:r>
              <a:rPr lang="nl-NL" sz="900" dirty="0">
                <a:latin typeface="Times New Roman" panose="02020603050405020304" pitchFamily="18" charset="0"/>
                <a:cs typeface="Times New Roman" panose="02020603050405020304" pitchFamily="18" charset="0"/>
              </a:rPr>
              <a:t>Tanding: kamtanding 12 ¾ : 14</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a:t>
            </a:r>
          </a:p>
          <a:p>
            <a:r>
              <a:rPr lang="nl-NL" sz="900" dirty="0">
                <a:latin typeface="Times New Roman" panose="02020603050405020304" pitchFamily="18" charset="0"/>
                <a:cs typeface="Times New Roman" panose="02020603050405020304" pitchFamily="18" charset="0"/>
              </a:rPr>
              <a:t>Oplage:	2 cent 		4.618.834</a:t>
            </a:r>
          </a:p>
          <a:p>
            <a:r>
              <a:rPr lang="nl-NL" sz="900" dirty="0">
                <a:latin typeface="Times New Roman" panose="02020603050405020304" pitchFamily="18" charset="0"/>
                <a:cs typeface="Times New Roman" panose="02020603050405020304" pitchFamily="18" charset="0"/>
              </a:rPr>
              <a:t>	5 cent 		   852.845</a:t>
            </a:r>
          </a:p>
          <a:p>
            <a:r>
              <a:rPr lang="nl-NL" sz="900" dirty="0">
                <a:latin typeface="Times New Roman" panose="02020603050405020304" pitchFamily="18" charset="0"/>
                <a:cs typeface="Times New Roman" panose="02020603050405020304" pitchFamily="18" charset="0"/>
              </a:rPr>
              <a:t>	6 cent		1.363.223</a:t>
            </a:r>
          </a:p>
          <a:p>
            <a:r>
              <a:rPr lang="nl-NL" sz="900" dirty="0">
                <a:latin typeface="Times New Roman" panose="02020603050405020304" pitchFamily="18" charset="0"/>
                <a:cs typeface="Times New Roman" panose="02020603050405020304" pitchFamily="18" charset="0"/>
              </a:rPr>
              <a:t>	10 cent		3.913.762</a:t>
            </a:r>
          </a:p>
          <a:p>
            <a:r>
              <a:rPr lang="nl-NL" sz="900" dirty="0">
                <a:latin typeface="Times New Roman" panose="02020603050405020304" pitchFamily="18" charset="0"/>
                <a:cs typeface="Times New Roman" panose="02020603050405020304" pitchFamily="18" charset="0"/>
              </a:rPr>
              <a:t>	20 cent		   846.819</a:t>
            </a:r>
          </a:p>
        </p:txBody>
      </p:sp>
      <p:sp>
        <p:nvSpPr>
          <p:cNvPr id="2" name="Rechthoek 1">
            <a:extLst>
              <a:ext uri="{FF2B5EF4-FFF2-40B4-BE49-F238E27FC236}">
                <a16:creationId xmlns:a16="http://schemas.microsoft.com/office/drawing/2014/main" id="{7E3BECF9-97EF-BB70-D413-80F4E78E280A}"/>
              </a:ext>
            </a:extLst>
          </p:cNvPr>
          <p:cNvSpPr/>
          <p:nvPr/>
        </p:nvSpPr>
        <p:spPr>
          <a:xfrm>
            <a:off x="1992341" y="424304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5" name="Rechthoek 4">
            <a:extLst>
              <a:ext uri="{FF2B5EF4-FFF2-40B4-BE49-F238E27FC236}">
                <a16:creationId xmlns:a16="http://schemas.microsoft.com/office/drawing/2014/main" id="{1D5D0EAF-9E29-5C38-8C87-89696178E4D3}"/>
              </a:ext>
            </a:extLst>
          </p:cNvPr>
          <p:cNvSpPr/>
          <p:nvPr/>
        </p:nvSpPr>
        <p:spPr>
          <a:xfrm>
            <a:off x="4139837" y="624590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9" name="Rechthoek 8">
            <a:extLst>
              <a:ext uri="{FF2B5EF4-FFF2-40B4-BE49-F238E27FC236}">
                <a16:creationId xmlns:a16="http://schemas.microsoft.com/office/drawing/2014/main" id="{4F8AF23D-255B-FFD1-18D6-27700D021CD0}"/>
              </a:ext>
            </a:extLst>
          </p:cNvPr>
          <p:cNvSpPr/>
          <p:nvPr/>
        </p:nvSpPr>
        <p:spPr>
          <a:xfrm>
            <a:off x="2699837" y="624590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1" name="Rechthoek 10">
            <a:extLst>
              <a:ext uri="{FF2B5EF4-FFF2-40B4-BE49-F238E27FC236}">
                <a16:creationId xmlns:a16="http://schemas.microsoft.com/office/drawing/2014/main" id="{73B144B4-7704-9B9E-2388-0B8B9C1BAFB9}"/>
              </a:ext>
            </a:extLst>
          </p:cNvPr>
          <p:cNvSpPr/>
          <p:nvPr/>
        </p:nvSpPr>
        <p:spPr>
          <a:xfrm>
            <a:off x="3408089" y="424304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3" name="Rechthoek 12">
            <a:extLst>
              <a:ext uri="{FF2B5EF4-FFF2-40B4-BE49-F238E27FC236}">
                <a16:creationId xmlns:a16="http://schemas.microsoft.com/office/drawing/2014/main" id="{502C0B89-9D3F-890C-245F-56D1D92D1614}"/>
              </a:ext>
            </a:extLst>
          </p:cNvPr>
          <p:cNvSpPr/>
          <p:nvPr/>
        </p:nvSpPr>
        <p:spPr>
          <a:xfrm>
            <a:off x="4823837" y="424304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Tekstvak 13">
            <a:extLst>
              <a:ext uri="{FF2B5EF4-FFF2-40B4-BE49-F238E27FC236}">
                <a16:creationId xmlns:a16="http://schemas.microsoft.com/office/drawing/2014/main" id="{BB82E341-622E-2709-BFC3-8E1F833D6A90}"/>
              </a:ext>
            </a:extLst>
          </p:cNvPr>
          <p:cNvSpPr txBox="1"/>
          <p:nvPr/>
        </p:nvSpPr>
        <p:spPr>
          <a:xfrm>
            <a:off x="2310703" y="4871453"/>
            <a:ext cx="3299496"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 cent			  5 cent			     6 cent</a:t>
            </a:r>
          </a:p>
        </p:txBody>
      </p:sp>
      <p:sp>
        <p:nvSpPr>
          <p:cNvPr id="16" name="Tekstvak 15">
            <a:extLst>
              <a:ext uri="{FF2B5EF4-FFF2-40B4-BE49-F238E27FC236}">
                <a16:creationId xmlns:a16="http://schemas.microsoft.com/office/drawing/2014/main" id="{2F3D63BD-8933-C815-5D26-85841D8F239C}"/>
              </a:ext>
            </a:extLst>
          </p:cNvPr>
          <p:cNvSpPr txBox="1"/>
          <p:nvPr/>
        </p:nvSpPr>
        <p:spPr>
          <a:xfrm>
            <a:off x="3023080" y="6882358"/>
            <a:ext cx="2052757"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10 cent			  20 cent</a:t>
            </a:r>
          </a:p>
        </p:txBody>
      </p:sp>
      <p:sp>
        <p:nvSpPr>
          <p:cNvPr id="17" name="Tekstvak 16">
            <a:extLst>
              <a:ext uri="{FF2B5EF4-FFF2-40B4-BE49-F238E27FC236}">
                <a16:creationId xmlns:a16="http://schemas.microsoft.com/office/drawing/2014/main" id="{EFC6199A-547B-619C-EEB3-D1AF2607DD93}"/>
              </a:ext>
            </a:extLst>
          </p:cNvPr>
          <p:cNvSpPr txBox="1"/>
          <p:nvPr/>
        </p:nvSpPr>
        <p:spPr>
          <a:xfrm>
            <a:off x="1087110" y="2508400"/>
            <a:ext cx="5746682" cy="400110"/>
          </a:xfrm>
          <a:prstGeom prst="rect">
            <a:avLst/>
          </a:prstGeom>
          <a:noFill/>
        </p:spPr>
        <p:txBody>
          <a:bodyPr wrap="square" rtlCol="0">
            <a:spAutoFit/>
          </a:bodyPr>
          <a:lstStyle/>
          <a:p>
            <a:pPr algn="just"/>
            <a:r>
              <a:rPr lang="nl-NL" sz="1000" dirty="0">
                <a:latin typeface="Times New Roman" panose="02020603050405020304" pitchFamily="18" charset="0"/>
                <a:cs typeface="Times New Roman" panose="02020603050405020304" pitchFamily="18" charset="0"/>
              </a:rPr>
              <a:t>Hubert </a:t>
            </a:r>
            <a:r>
              <a:rPr lang="nl-NL" sz="1000" dirty="0" err="1">
                <a:latin typeface="Times New Roman" panose="02020603050405020304" pitchFamily="18" charset="0"/>
                <a:cs typeface="Times New Roman" panose="02020603050405020304" pitchFamily="18" charset="0"/>
              </a:rPr>
              <a:t>Levigne</a:t>
            </a:r>
            <a:r>
              <a:rPr lang="nl-NL" sz="1000" dirty="0">
                <a:latin typeface="Times New Roman" panose="02020603050405020304" pitchFamily="18" charset="0"/>
                <a:cs typeface="Times New Roman" panose="02020603050405020304" pitchFamily="18" charset="0"/>
              </a:rPr>
              <a:t> ontwierp 5 zegels met zinnebeeldige voorstellingen: op de zegel van: 2 cent herfst, 5 cent zomer, 6 cent lente 10 cent winter en op die van 20 cent nieuwjaar.</a:t>
            </a:r>
          </a:p>
        </p:txBody>
      </p:sp>
    </p:spTree>
    <p:extLst>
      <p:ext uri="{BB962C8B-B14F-4D97-AF65-F5344CB8AC3E}">
        <p14:creationId xmlns:p14="http://schemas.microsoft.com/office/powerpoint/2010/main" val="27554651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FEF7F0-038D-5309-6C99-7A08F7595835}"/>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3BC34166-31F3-101C-CCC2-21731FECF69E}"/>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C955FF47-DE3F-BBE6-B5FA-AFC70AE431D8}"/>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78587454-9373-D240-9E89-A73808554691}"/>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1950</a:t>
            </a:r>
          </a:p>
        </p:txBody>
      </p:sp>
      <p:sp>
        <p:nvSpPr>
          <p:cNvPr id="10" name="Tekstvak 9">
            <a:extLst>
              <a:ext uri="{FF2B5EF4-FFF2-40B4-BE49-F238E27FC236}">
                <a16:creationId xmlns:a16="http://schemas.microsoft.com/office/drawing/2014/main" id="{DEED2F60-D05F-05E6-AA51-A507D2C7E27D}"/>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1950</a:t>
            </a:r>
          </a:p>
        </p:txBody>
      </p:sp>
      <p:cxnSp>
        <p:nvCxnSpPr>
          <p:cNvPr id="12" name="Rechte verbindingslijn 11">
            <a:extLst>
              <a:ext uri="{FF2B5EF4-FFF2-40B4-BE49-F238E27FC236}">
                <a16:creationId xmlns:a16="http://schemas.microsoft.com/office/drawing/2014/main" id="{67EF0191-E04B-C578-86F1-8A3A3DE18ADC}"/>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kstvak 14">
            <a:extLst>
              <a:ext uri="{FF2B5EF4-FFF2-40B4-BE49-F238E27FC236}">
                <a16:creationId xmlns:a16="http://schemas.microsoft.com/office/drawing/2014/main" id="{D7A6CA5E-0EE6-1560-CACD-D716C34D8CD8}"/>
              </a:ext>
            </a:extLst>
          </p:cNvPr>
          <p:cNvSpPr txBox="1"/>
          <p:nvPr/>
        </p:nvSpPr>
        <p:spPr>
          <a:xfrm>
            <a:off x="827837" y="8621106"/>
            <a:ext cx="2267924"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Lotte </a:t>
            </a:r>
            <a:r>
              <a:rPr lang="nl-NL" sz="900" dirty="0" err="1">
                <a:latin typeface="Times New Roman" panose="02020603050405020304" pitchFamily="18" charset="0"/>
                <a:cs typeface="Times New Roman" panose="02020603050405020304" pitchFamily="18" charset="0"/>
              </a:rPr>
              <a:t>Ruting</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13 : 12 ¼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a:t>
            </a:r>
          </a:p>
          <a:p>
            <a:r>
              <a:rPr lang="nl-NL" sz="900" dirty="0">
                <a:latin typeface="Times New Roman" panose="02020603050405020304" pitchFamily="18" charset="0"/>
                <a:cs typeface="Times New Roman" panose="02020603050405020304" pitchFamily="18" charset="0"/>
              </a:rPr>
              <a:t>Oplage:	2 cent 		5.182.220</a:t>
            </a:r>
          </a:p>
          <a:p>
            <a:r>
              <a:rPr lang="nl-NL" sz="900" dirty="0">
                <a:latin typeface="Times New Roman" panose="02020603050405020304" pitchFamily="18" charset="0"/>
                <a:cs typeface="Times New Roman" panose="02020603050405020304" pitchFamily="18" charset="0"/>
              </a:rPr>
              <a:t>	5 cent 		   625.321</a:t>
            </a:r>
          </a:p>
          <a:p>
            <a:r>
              <a:rPr lang="nl-NL" sz="900" dirty="0">
                <a:latin typeface="Times New Roman" panose="02020603050405020304" pitchFamily="18" charset="0"/>
                <a:cs typeface="Times New Roman" panose="02020603050405020304" pitchFamily="18" charset="0"/>
              </a:rPr>
              <a:t>	6 cent		1.118.579</a:t>
            </a:r>
          </a:p>
          <a:p>
            <a:r>
              <a:rPr lang="nl-NL" sz="900" dirty="0">
                <a:latin typeface="Times New Roman" panose="02020603050405020304" pitchFamily="18" charset="0"/>
                <a:cs typeface="Times New Roman" panose="02020603050405020304" pitchFamily="18" charset="0"/>
              </a:rPr>
              <a:t>	10 cent		3.963.971</a:t>
            </a:r>
          </a:p>
          <a:p>
            <a:r>
              <a:rPr lang="nl-NL" sz="900" dirty="0">
                <a:latin typeface="Times New Roman" panose="02020603050405020304" pitchFamily="18" charset="0"/>
                <a:cs typeface="Times New Roman" panose="02020603050405020304" pitchFamily="18" charset="0"/>
              </a:rPr>
              <a:t>	20 cent		   615.213</a:t>
            </a:r>
          </a:p>
        </p:txBody>
      </p:sp>
      <p:sp>
        <p:nvSpPr>
          <p:cNvPr id="8" name="Rechthoek 7">
            <a:extLst>
              <a:ext uri="{FF2B5EF4-FFF2-40B4-BE49-F238E27FC236}">
                <a16:creationId xmlns:a16="http://schemas.microsoft.com/office/drawing/2014/main" id="{7CA51961-8470-609B-0631-6723EC986592}"/>
              </a:ext>
            </a:extLst>
          </p:cNvPr>
          <p:cNvSpPr/>
          <p:nvPr/>
        </p:nvSpPr>
        <p:spPr>
          <a:xfrm>
            <a:off x="1979837" y="4373798"/>
            <a:ext cx="1080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9" name="Rechthoek 8">
            <a:extLst>
              <a:ext uri="{FF2B5EF4-FFF2-40B4-BE49-F238E27FC236}">
                <a16:creationId xmlns:a16="http://schemas.microsoft.com/office/drawing/2014/main" id="{1CCEAAF7-4A0A-6260-3BD6-A8FA75EB8F1F}"/>
              </a:ext>
            </a:extLst>
          </p:cNvPr>
          <p:cNvSpPr/>
          <p:nvPr/>
        </p:nvSpPr>
        <p:spPr>
          <a:xfrm>
            <a:off x="3383837" y="4373798"/>
            <a:ext cx="1080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073B0A5C-0F42-9795-6BAE-2D52E1B2D735}"/>
              </a:ext>
            </a:extLst>
          </p:cNvPr>
          <p:cNvSpPr/>
          <p:nvPr/>
        </p:nvSpPr>
        <p:spPr>
          <a:xfrm>
            <a:off x="2699837" y="6343022"/>
            <a:ext cx="1080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2F9D0300-0CC8-32F4-6ABE-D45075731B0F}"/>
              </a:ext>
            </a:extLst>
          </p:cNvPr>
          <p:cNvSpPr/>
          <p:nvPr/>
        </p:nvSpPr>
        <p:spPr>
          <a:xfrm>
            <a:off x="4067837" y="6343022"/>
            <a:ext cx="1080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1462CA18-720A-2223-E171-C7E769FE53F0}"/>
              </a:ext>
            </a:extLst>
          </p:cNvPr>
          <p:cNvSpPr/>
          <p:nvPr/>
        </p:nvSpPr>
        <p:spPr>
          <a:xfrm>
            <a:off x="4787837" y="4373798"/>
            <a:ext cx="1080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Tekstvak 20">
            <a:extLst>
              <a:ext uri="{FF2B5EF4-FFF2-40B4-BE49-F238E27FC236}">
                <a16:creationId xmlns:a16="http://schemas.microsoft.com/office/drawing/2014/main" id="{92B08A67-A8B1-C66B-2652-BE3D526B8611}"/>
              </a:ext>
            </a:extLst>
          </p:cNvPr>
          <p:cNvSpPr txBox="1"/>
          <p:nvPr/>
        </p:nvSpPr>
        <p:spPr>
          <a:xfrm>
            <a:off x="2328111" y="5156599"/>
            <a:ext cx="3299496"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 cent			  5 cent			     6 cent</a:t>
            </a:r>
          </a:p>
        </p:txBody>
      </p:sp>
      <p:sp>
        <p:nvSpPr>
          <p:cNvPr id="22" name="Tekstvak 21">
            <a:extLst>
              <a:ext uri="{FF2B5EF4-FFF2-40B4-BE49-F238E27FC236}">
                <a16:creationId xmlns:a16="http://schemas.microsoft.com/office/drawing/2014/main" id="{35382F4D-AE22-5940-537D-5E0DAED311A8}"/>
              </a:ext>
            </a:extLst>
          </p:cNvPr>
          <p:cNvSpPr txBox="1"/>
          <p:nvPr/>
        </p:nvSpPr>
        <p:spPr>
          <a:xfrm>
            <a:off x="3010588" y="7176357"/>
            <a:ext cx="2052757"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10 cent			  20 cent</a:t>
            </a:r>
          </a:p>
        </p:txBody>
      </p:sp>
      <p:sp>
        <p:nvSpPr>
          <p:cNvPr id="2" name="Tekstvak 1">
            <a:extLst>
              <a:ext uri="{FF2B5EF4-FFF2-40B4-BE49-F238E27FC236}">
                <a16:creationId xmlns:a16="http://schemas.microsoft.com/office/drawing/2014/main" id="{1DEC860A-891D-F1D9-713C-46497D4D0040}"/>
              </a:ext>
            </a:extLst>
          </p:cNvPr>
          <p:cNvSpPr txBox="1"/>
          <p:nvPr/>
        </p:nvSpPr>
        <p:spPr>
          <a:xfrm>
            <a:off x="1115541" y="2501532"/>
            <a:ext cx="5724636" cy="609077"/>
          </a:xfrm>
          <a:prstGeom prst="rect">
            <a:avLst/>
          </a:prstGeom>
          <a:noFill/>
        </p:spPr>
        <p:txBody>
          <a:bodyPr wrap="square" rtlCol="0">
            <a:spAutoFit/>
          </a:bodyPr>
          <a:lstStyle/>
          <a:p>
            <a:pPr>
              <a:lnSpc>
                <a:spcPct val="115000"/>
              </a:lnSpc>
              <a:spcAft>
                <a:spcPts val="1500"/>
              </a:spcAft>
            </a:pPr>
            <a:r>
              <a:rPr lang="nl-NL" sz="1000" dirty="0">
                <a:latin typeface="Times New Roman" panose="02020603050405020304" pitchFamily="18" charset="0"/>
                <a:cs typeface="Times New Roman" panose="02020603050405020304" pitchFamily="18" charset="0"/>
              </a:rPr>
              <a:t>Lotte </a:t>
            </a:r>
            <a:r>
              <a:rPr lang="nl-NL" sz="1000" dirty="0" err="1">
                <a:latin typeface="Times New Roman" panose="02020603050405020304" pitchFamily="18" charset="0"/>
                <a:cs typeface="Times New Roman" panose="02020603050405020304" pitchFamily="18" charset="0"/>
              </a:rPr>
              <a:t>Ruting</a:t>
            </a:r>
            <a:r>
              <a:rPr lang="nl-NL" sz="1000" kern="0"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 maakte voor het thema Kind en Dier vijf verschillende zegels met op de zegel van 2 cent een kleuter met bijen, 5 cent een jongen met een haan, 6 cent een meisje met vogels, 10 cent een jongen met vissen en op 20 cent een meisje met een vlinder en kikker.</a:t>
            </a:r>
            <a:endParaRPr lang="nl-NL"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919035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968E5A-B5BB-C0CA-0993-5C0B530FFA93}"/>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213BAB16-D943-3191-E0B8-01AA9736A3F9}"/>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E42AB3E2-D31E-A008-8FDA-44E3E366FF49}"/>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67078B98-3625-5DC0-E2B7-270DE0572C5F}"/>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1951</a:t>
            </a:r>
          </a:p>
        </p:txBody>
      </p:sp>
      <p:sp>
        <p:nvSpPr>
          <p:cNvPr id="10" name="Tekstvak 9">
            <a:extLst>
              <a:ext uri="{FF2B5EF4-FFF2-40B4-BE49-F238E27FC236}">
                <a16:creationId xmlns:a16="http://schemas.microsoft.com/office/drawing/2014/main" id="{F6D2AA89-99F7-DA60-42F5-73A3B6EF9F7B}"/>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1951</a:t>
            </a:r>
          </a:p>
        </p:txBody>
      </p:sp>
      <p:cxnSp>
        <p:nvCxnSpPr>
          <p:cNvPr id="12" name="Rechte verbindingslijn 11">
            <a:extLst>
              <a:ext uri="{FF2B5EF4-FFF2-40B4-BE49-F238E27FC236}">
                <a16:creationId xmlns:a16="http://schemas.microsoft.com/office/drawing/2014/main" id="{51B2BB15-CB47-A518-F1C2-C7A310E73FFD}"/>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kstvak 14">
            <a:extLst>
              <a:ext uri="{FF2B5EF4-FFF2-40B4-BE49-F238E27FC236}">
                <a16:creationId xmlns:a16="http://schemas.microsoft.com/office/drawing/2014/main" id="{3DBF2AAE-7EDE-CF71-F5B3-288C529ABCCD}"/>
              </a:ext>
            </a:extLst>
          </p:cNvPr>
          <p:cNvSpPr txBox="1"/>
          <p:nvPr/>
        </p:nvSpPr>
        <p:spPr>
          <a:xfrm>
            <a:off x="1187549" y="2487652"/>
            <a:ext cx="5436604" cy="707886"/>
          </a:xfrm>
          <a:prstGeom prst="rect">
            <a:avLst/>
          </a:prstGeom>
          <a:noFill/>
        </p:spPr>
        <p:txBody>
          <a:bodyPr wrap="square" rtlCol="0">
            <a:spAutoFit/>
          </a:bodyPr>
          <a:lstStyle/>
          <a:p>
            <a:r>
              <a:rPr lang="nl-NL" sz="1000" dirty="0">
                <a:latin typeface="Times New Roman" panose="02020603050405020304" pitchFamily="18" charset="0"/>
                <a:cs typeface="Times New Roman" panose="02020603050405020304" pitchFamily="18" charset="0"/>
              </a:rPr>
              <a:t>Met foto’s van Cas </a:t>
            </a:r>
            <a:r>
              <a:rPr lang="nl-NL" sz="1000" dirty="0" err="1">
                <a:latin typeface="Times New Roman" panose="02020603050405020304" pitchFamily="18" charset="0"/>
                <a:cs typeface="Times New Roman" panose="02020603050405020304" pitchFamily="18" charset="0"/>
              </a:rPr>
              <a:t>Oorthuys</a:t>
            </a:r>
            <a:r>
              <a:rPr lang="nl-NL" sz="1000" dirty="0">
                <a:latin typeface="Times New Roman" panose="02020603050405020304" pitchFamily="18" charset="0"/>
                <a:cs typeface="Times New Roman" panose="02020603050405020304" pitchFamily="18" charset="0"/>
              </a:rPr>
              <a:t> zijn de kinderzegels 1951 ontworpen. De letters en cijfers zijn ontworpen door Mart Kempers. Het thema is lachende kinderen met symbolen op de achtergrond van de wederopbouw. Op de zegel van 2 cent een meisje met een molen, 5 cent een jongen met in aanbouw zijnde huizen, 6 cent  een vissersjongen, 10 cent een fabrieksjongen en op 20 cent een stadskind.</a:t>
            </a:r>
          </a:p>
        </p:txBody>
      </p:sp>
      <p:sp>
        <p:nvSpPr>
          <p:cNvPr id="3" name="Tekstvak 2">
            <a:extLst>
              <a:ext uri="{FF2B5EF4-FFF2-40B4-BE49-F238E27FC236}">
                <a16:creationId xmlns:a16="http://schemas.microsoft.com/office/drawing/2014/main" id="{8CDBF7EA-24AC-594B-A539-8FC112F31F6E}"/>
              </a:ext>
            </a:extLst>
          </p:cNvPr>
          <p:cNvSpPr txBox="1"/>
          <p:nvPr/>
        </p:nvSpPr>
        <p:spPr>
          <a:xfrm>
            <a:off x="827837" y="8621106"/>
            <a:ext cx="3924108"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foto’s van Cas </a:t>
            </a:r>
            <a:r>
              <a:rPr lang="nl-NL" sz="900" dirty="0" err="1">
                <a:latin typeface="Times New Roman" panose="02020603050405020304" pitchFamily="18" charset="0"/>
                <a:cs typeface="Times New Roman" panose="02020603050405020304" pitchFamily="18" charset="0"/>
              </a:rPr>
              <a:t>Oorthuys</a:t>
            </a:r>
            <a:r>
              <a:rPr lang="nl-NL" sz="900" dirty="0">
                <a:latin typeface="Times New Roman" panose="02020603050405020304" pitchFamily="18" charset="0"/>
                <a:cs typeface="Times New Roman" panose="02020603050405020304" pitchFamily="18" charset="0"/>
              </a:rPr>
              <a:t> en de cijfers en letters van Mart Kempers.</a:t>
            </a: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12 ¾ : 14</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a:t>
            </a:r>
          </a:p>
          <a:p>
            <a:r>
              <a:rPr lang="nl-NL" sz="900" dirty="0">
                <a:latin typeface="Times New Roman" panose="02020603050405020304" pitchFamily="18" charset="0"/>
                <a:cs typeface="Times New Roman" panose="02020603050405020304" pitchFamily="18" charset="0"/>
              </a:rPr>
              <a:t>Oplage:	2 cent 		4.252.506</a:t>
            </a:r>
          </a:p>
          <a:p>
            <a:r>
              <a:rPr lang="nl-NL" sz="900" dirty="0">
                <a:latin typeface="Times New Roman" panose="02020603050405020304" pitchFamily="18" charset="0"/>
                <a:cs typeface="Times New Roman" panose="02020603050405020304" pitchFamily="18" charset="0"/>
              </a:rPr>
              <a:t>	5 cent 		   709.807</a:t>
            </a:r>
          </a:p>
          <a:p>
            <a:r>
              <a:rPr lang="nl-NL" sz="900" dirty="0">
                <a:latin typeface="Times New Roman" panose="02020603050405020304" pitchFamily="18" charset="0"/>
                <a:cs typeface="Times New Roman" panose="02020603050405020304" pitchFamily="18" charset="0"/>
              </a:rPr>
              <a:t>	6 cent		1.215.216</a:t>
            </a:r>
          </a:p>
          <a:p>
            <a:r>
              <a:rPr lang="nl-NL" sz="900" dirty="0">
                <a:latin typeface="Times New Roman" panose="02020603050405020304" pitchFamily="18" charset="0"/>
                <a:cs typeface="Times New Roman" panose="02020603050405020304" pitchFamily="18" charset="0"/>
              </a:rPr>
              <a:t>	10 cent		5.232.956</a:t>
            </a:r>
          </a:p>
          <a:p>
            <a:r>
              <a:rPr lang="nl-NL" sz="900" dirty="0">
                <a:latin typeface="Times New Roman" panose="02020603050405020304" pitchFamily="18" charset="0"/>
                <a:cs typeface="Times New Roman" panose="02020603050405020304" pitchFamily="18" charset="0"/>
              </a:rPr>
              <a:t>	20 cent		   698.029</a:t>
            </a:r>
          </a:p>
        </p:txBody>
      </p:sp>
      <p:sp>
        <p:nvSpPr>
          <p:cNvPr id="16" name="Rechthoek 15">
            <a:extLst>
              <a:ext uri="{FF2B5EF4-FFF2-40B4-BE49-F238E27FC236}">
                <a16:creationId xmlns:a16="http://schemas.microsoft.com/office/drawing/2014/main" id="{02849B0F-8B32-900F-E662-A3C7011F85C9}"/>
              </a:ext>
            </a:extLst>
          </p:cNvPr>
          <p:cNvSpPr/>
          <p:nvPr/>
        </p:nvSpPr>
        <p:spPr>
          <a:xfrm>
            <a:off x="1992341" y="424304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66D13D50-E0D7-7940-5AD0-ED0FEEB99D77}"/>
              </a:ext>
            </a:extLst>
          </p:cNvPr>
          <p:cNvSpPr/>
          <p:nvPr/>
        </p:nvSpPr>
        <p:spPr>
          <a:xfrm>
            <a:off x="4139837" y="624590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DFB2A598-18B0-156C-801A-F06A7683821C}"/>
              </a:ext>
            </a:extLst>
          </p:cNvPr>
          <p:cNvSpPr/>
          <p:nvPr/>
        </p:nvSpPr>
        <p:spPr>
          <a:xfrm>
            <a:off x="2699837" y="624590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BB783299-E1FF-C5CE-95F4-E0975B155540}"/>
              </a:ext>
            </a:extLst>
          </p:cNvPr>
          <p:cNvSpPr/>
          <p:nvPr/>
        </p:nvSpPr>
        <p:spPr>
          <a:xfrm>
            <a:off x="3408089" y="424304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36D268F5-968C-79FE-B114-6C997ABE3889}"/>
              </a:ext>
            </a:extLst>
          </p:cNvPr>
          <p:cNvSpPr/>
          <p:nvPr/>
        </p:nvSpPr>
        <p:spPr>
          <a:xfrm>
            <a:off x="4823837" y="424304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Tekstvak 20">
            <a:extLst>
              <a:ext uri="{FF2B5EF4-FFF2-40B4-BE49-F238E27FC236}">
                <a16:creationId xmlns:a16="http://schemas.microsoft.com/office/drawing/2014/main" id="{44200539-09EC-D1A5-A189-95E96AC481CF}"/>
              </a:ext>
            </a:extLst>
          </p:cNvPr>
          <p:cNvSpPr txBox="1"/>
          <p:nvPr/>
        </p:nvSpPr>
        <p:spPr>
          <a:xfrm>
            <a:off x="2310703" y="4871453"/>
            <a:ext cx="3299496"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 cent			  5 cent			     6 cent</a:t>
            </a:r>
          </a:p>
        </p:txBody>
      </p:sp>
      <p:sp>
        <p:nvSpPr>
          <p:cNvPr id="22" name="Tekstvak 21">
            <a:extLst>
              <a:ext uri="{FF2B5EF4-FFF2-40B4-BE49-F238E27FC236}">
                <a16:creationId xmlns:a16="http://schemas.microsoft.com/office/drawing/2014/main" id="{5E2C9433-79EA-3298-CCFB-49B5291CC29F}"/>
              </a:ext>
            </a:extLst>
          </p:cNvPr>
          <p:cNvSpPr txBox="1"/>
          <p:nvPr/>
        </p:nvSpPr>
        <p:spPr>
          <a:xfrm>
            <a:off x="3023080" y="6882358"/>
            <a:ext cx="2052757"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10 cent			  20 cent</a:t>
            </a:r>
          </a:p>
        </p:txBody>
      </p:sp>
    </p:spTree>
    <p:extLst>
      <p:ext uri="{BB962C8B-B14F-4D97-AF65-F5344CB8AC3E}">
        <p14:creationId xmlns:p14="http://schemas.microsoft.com/office/powerpoint/2010/main" val="4052972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a:extLst>
              <a:ext uri="{FF2B5EF4-FFF2-40B4-BE49-F238E27FC236}">
                <a16:creationId xmlns:a16="http://schemas.microsoft.com/office/drawing/2014/main" id="{AF3FB211-10C0-F04D-5421-2EEF4F5BC62A}"/>
              </a:ext>
            </a:extLst>
          </p:cNvPr>
          <p:cNvSpPr txBox="1"/>
          <p:nvPr/>
        </p:nvSpPr>
        <p:spPr>
          <a:xfrm>
            <a:off x="899517" y="413358"/>
            <a:ext cx="6264696" cy="9657387"/>
          </a:xfrm>
          <a:prstGeom prst="rect">
            <a:avLst/>
          </a:prstGeom>
          <a:noFill/>
        </p:spPr>
        <p:txBody>
          <a:bodyPr wrap="square">
            <a:spAutoFit/>
          </a:bodyPr>
          <a:lstStyle/>
          <a:p>
            <a:pPr>
              <a:lnSpc>
                <a:spcPct val="115000"/>
              </a:lnSpc>
              <a:spcAft>
                <a:spcPts val="750"/>
              </a:spcAft>
            </a:pPr>
            <a:r>
              <a:rPr lang="nl-NL" sz="1100" kern="0" dirty="0">
                <a:effectLst/>
                <a:latin typeface="AcclamationItal" pitchFamily="2" charset="0"/>
                <a:ea typeface="Times New Roman" panose="02020603050405020304" pitchFamily="18" charset="0"/>
                <a:cs typeface="Times New Roman" panose="02020603050405020304" pitchFamily="18" charset="0"/>
              </a:rPr>
              <a:t>1949</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1500"/>
              </a:spcAft>
            </a:pPr>
            <a:r>
              <a:rPr lang="nl-NL" sz="1100" kern="0" dirty="0">
                <a:effectLst/>
                <a:latin typeface="AcclamationItal" pitchFamily="2" charset="0"/>
                <a:ea typeface="Times New Roman" panose="02020603050405020304" pitchFamily="18" charset="0"/>
                <a:cs typeface="Times New Roman" panose="02020603050405020304" pitchFamily="18" charset="0"/>
              </a:rPr>
              <a:t>De Kinderpostzegelactie wordt landelijk ingezet. Vanaf nu verkopen de schoolkinderen de postzegels.</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750"/>
              </a:spcAft>
            </a:pPr>
            <a:r>
              <a:rPr lang="nl-NL" sz="1100" kern="0" dirty="0">
                <a:effectLst/>
                <a:latin typeface="AcclamationItal" pitchFamily="2" charset="0"/>
                <a:ea typeface="Times New Roman" panose="02020603050405020304" pitchFamily="18" charset="0"/>
                <a:cs typeface="Times New Roman" panose="02020603050405020304" pitchFamily="18" charset="0"/>
              </a:rPr>
              <a:t>1950</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1500"/>
              </a:spcAft>
            </a:pPr>
            <a:r>
              <a:rPr lang="nl-NL" sz="1100" kern="0" dirty="0">
                <a:effectLst/>
                <a:latin typeface="AcclamationItal" pitchFamily="2" charset="0"/>
                <a:ea typeface="Times New Roman" panose="02020603050405020304" pitchFamily="18" charset="0"/>
                <a:cs typeface="Times New Roman" panose="02020603050405020304" pitchFamily="18" charset="0"/>
              </a:rPr>
              <a:t>De Stichting voor het Kind gaat zich bezighouden met de organisatie van de Kinderpostzegelactie. </a:t>
            </a:r>
            <a:r>
              <a:rPr lang="nl-NL" sz="1100" kern="0" dirty="0">
                <a:latin typeface="AcclamationItal" pitchFamily="2" charset="0"/>
                <a:ea typeface="Times New Roman" panose="02020603050405020304" pitchFamily="18" charset="0"/>
                <a:cs typeface="Times New Roman" panose="02020603050405020304" pitchFamily="18" charset="0"/>
              </a:rPr>
              <a:t>           </a:t>
            </a:r>
            <a:r>
              <a:rPr lang="nl-NL" sz="1100" kern="0" dirty="0">
                <a:effectLst/>
                <a:latin typeface="AcclamationItal" pitchFamily="2" charset="0"/>
                <a:ea typeface="Times New Roman" panose="02020603050405020304" pitchFamily="18" charset="0"/>
                <a:cs typeface="Times New Roman" panose="02020603050405020304" pitchFamily="18" charset="0"/>
              </a:rPr>
              <a:t>Het NCK kan daardoor meer tijd vrijmaken voor de verdeling van de opbrengsten en het onderhouden van contacten met de kinderbelangenorganisaties.</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750"/>
              </a:spcAft>
            </a:pPr>
            <a:r>
              <a:rPr lang="nl-NL" sz="1100" kern="0" dirty="0">
                <a:effectLst/>
                <a:latin typeface="AcclamationItal" pitchFamily="2" charset="0"/>
                <a:ea typeface="Times New Roman" panose="02020603050405020304" pitchFamily="18" charset="0"/>
                <a:cs typeface="Times New Roman" panose="02020603050405020304" pitchFamily="18" charset="0"/>
              </a:rPr>
              <a:t>1956</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1500"/>
              </a:spcAft>
            </a:pPr>
            <a:r>
              <a:rPr lang="nl-NL" sz="1100" kern="0" dirty="0">
                <a:effectLst/>
                <a:latin typeface="AcclamationItal" pitchFamily="2" charset="0"/>
                <a:ea typeface="Times New Roman" panose="02020603050405020304" pitchFamily="18" charset="0"/>
                <a:cs typeface="Times New Roman" panose="02020603050405020304" pitchFamily="18" charset="0"/>
              </a:rPr>
              <a:t>Meer dan de helft van de lagere scholen doet inmiddels mee aan de Kinderpostzegelactie.</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750"/>
              </a:spcAft>
            </a:pPr>
            <a:r>
              <a:rPr lang="nl-NL" sz="1100" kern="0" dirty="0">
                <a:effectLst/>
                <a:latin typeface="AcclamationItal" pitchFamily="2" charset="0"/>
                <a:ea typeface="Times New Roman" panose="02020603050405020304" pitchFamily="18" charset="0"/>
                <a:cs typeface="Times New Roman" panose="02020603050405020304" pitchFamily="18" charset="0"/>
              </a:rPr>
              <a:t>1965</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1500"/>
              </a:spcAft>
            </a:pPr>
            <a:r>
              <a:rPr lang="nl-NL" sz="1100" kern="0" dirty="0">
                <a:effectLst/>
                <a:latin typeface="AcclamationItal" pitchFamily="2" charset="0"/>
                <a:ea typeface="Times New Roman" panose="02020603050405020304" pitchFamily="18" charset="0"/>
                <a:cs typeface="Times New Roman" panose="02020603050405020304" pitchFamily="18" charset="0"/>
              </a:rPr>
              <a:t>Voor het eerst zijn kindertekeningen afgebeeld op de kinderpostzegels.</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750"/>
              </a:spcAft>
            </a:pPr>
            <a:r>
              <a:rPr lang="nl-NL" sz="1100" kern="0" dirty="0">
                <a:effectLst/>
                <a:latin typeface="AcclamationItal" pitchFamily="2" charset="0"/>
                <a:ea typeface="Times New Roman" panose="02020603050405020304" pitchFamily="18" charset="0"/>
                <a:cs typeface="Times New Roman" panose="02020603050405020304" pitchFamily="18" charset="0"/>
              </a:rPr>
              <a:t>1969</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1500"/>
              </a:spcAft>
            </a:pPr>
            <a:r>
              <a:rPr lang="nl-NL" sz="1100" kern="0" dirty="0">
                <a:effectLst/>
                <a:latin typeface="AcclamationItal" pitchFamily="2" charset="0"/>
                <a:ea typeface="Times New Roman" panose="02020603050405020304" pitchFamily="18" charset="0"/>
                <a:cs typeface="Times New Roman" panose="02020603050405020304" pitchFamily="18" charset="0"/>
              </a:rPr>
              <a:t>Voor het eerst zijn buitenlandse projecten gesteund Kinderpostzegelgeld.</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750"/>
              </a:spcAft>
            </a:pPr>
            <a:r>
              <a:rPr lang="nl-NL" sz="1100" kern="0" dirty="0">
                <a:effectLst/>
                <a:latin typeface="AcclamationItal" pitchFamily="2" charset="0"/>
                <a:ea typeface="Times New Roman" panose="02020603050405020304" pitchFamily="18" charset="0"/>
                <a:cs typeface="Times New Roman" panose="02020603050405020304" pitchFamily="18" charset="0"/>
              </a:rPr>
              <a:t>1989</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1500"/>
              </a:spcAft>
            </a:pPr>
            <a:r>
              <a:rPr lang="nl-NL" sz="1100" kern="0" dirty="0">
                <a:effectLst/>
                <a:latin typeface="AcclamationItal" pitchFamily="2" charset="0"/>
                <a:ea typeface="Times New Roman" panose="02020603050405020304" pitchFamily="18" charset="0"/>
                <a:cs typeface="Times New Roman" panose="02020603050405020304" pitchFamily="18" charset="0"/>
              </a:rPr>
              <a:t>Uit een fusie tussen de Stichting voor het Kind en het NCK ontstaat de huidige Stichting Kinderpostzegels Nederland. De organisatie verzorgt zowel de inzameling als de verdeling van het geld.</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750"/>
              </a:spcAft>
            </a:pPr>
            <a:r>
              <a:rPr lang="nl-NL" sz="1100" kern="0" dirty="0">
                <a:effectLst/>
                <a:latin typeface="AcclamationItal" pitchFamily="2" charset="0"/>
                <a:ea typeface="Times New Roman" panose="02020603050405020304" pitchFamily="18" charset="0"/>
                <a:cs typeface="Times New Roman" panose="02020603050405020304" pitchFamily="18" charset="0"/>
              </a:rPr>
              <a:t>1992</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1500"/>
              </a:spcAft>
            </a:pPr>
            <a:r>
              <a:rPr lang="nl-NL" sz="1100" kern="0" dirty="0">
                <a:effectLst/>
                <a:latin typeface="AcclamationItal" pitchFamily="2" charset="0"/>
                <a:ea typeface="Times New Roman" panose="02020603050405020304" pitchFamily="18" charset="0"/>
                <a:cs typeface="Times New Roman" panose="02020603050405020304" pitchFamily="18" charset="0"/>
              </a:rPr>
              <a:t>Contant betalen aan de schoolkinderen is niet meer mogelijk. De klant kan voor het eerst de bestelde kinderpostzegels en/of kaarten per acceptgiro of automatische incasso betalen.</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750"/>
              </a:spcAft>
            </a:pPr>
            <a:r>
              <a:rPr lang="nl-NL" sz="1100" kern="0" dirty="0">
                <a:effectLst/>
                <a:latin typeface="AcclamationItal" pitchFamily="2" charset="0"/>
                <a:ea typeface="Times New Roman" panose="02020603050405020304" pitchFamily="18" charset="0"/>
                <a:cs typeface="Times New Roman" panose="02020603050405020304" pitchFamily="18" charset="0"/>
              </a:rPr>
              <a:t>1998</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1500"/>
              </a:spcAft>
            </a:pPr>
            <a:r>
              <a:rPr lang="nl-NL" sz="1100" kern="0" dirty="0">
                <a:effectLst/>
                <a:latin typeface="AcclamationItal" pitchFamily="2" charset="0"/>
                <a:ea typeface="Times New Roman" panose="02020603050405020304" pitchFamily="18" charset="0"/>
                <a:cs typeface="Times New Roman" panose="02020603050405020304" pitchFamily="18" charset="0"/>
              </a:rPr>
              <a:t>De Kinderpostzegelactie bestaat 50 jaar. Kroonprins Willem-Alexander plaatst de eerste bestelling.</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750"/>
              </a:spcAft>
            </a:pPr>
            <a:r>
              <a:rPr lang="nl-NL" sz="1100" kern="0" dirty="0">
                <a:effectLst/>
                <a:latin typeface="AcclamationItal" pitchFamily="2" charset="0"/>
                <a:ea typeface="Times New Roman" panose="02020603050405020304" pitchFamily="18" charset="0"/>
                <a:cs typeface="Times New Roman" panose="02020603050405020304" pitchFamily="18" charset="0"/>
              </a:rPr>
              <a:t>2000</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1500"/>
              </a:spcAft>
            </a:pPr>
            <a:r>
              <a:rPr lang="nl-NL" sz="1100" kern="0" dirty="0">
                <a:effectLst/>
                <a:latin typeface="AcclamationItal" pitchFamily="2" charset="0"/>
                <a:ea typeface="Times New Roman" panose="02020603050405020304" pitchFamily="18" charset="0"/>
                <a:cs typeface="Times New Roman" panose="02020603050405020304" pitchFamily="18" charset="0"/>
              </a:rPr>
              <a:t>De plaatselijke comités voeren hun laatste actie aangezien de kosten niet meer opwegen tegen de opbrengsten van de verkoop van kinderpostzegels en kaarten.</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750"/>
              </a:spcAft>
            </a:pPr>
            <a:r>
              <a:rPr lang="nl-NL" sz="1100" kern="0" dirty="0">
                <a:effectLst/>
                <a:latin typeface="AcclamationItal" pitchFamily="2" charset="0"/>
                <a:ea typeface="Times New Roman" panose="02020603050405020304" pitchFamily="18" charset="0"/>
                <a:cs typeface="Times New Roman" panose="02020603050405020304" pitchFamily="18" charset="0"/>
              </a:rPr>
              <a:t>2003</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1500"/>
              </a:spcAft>
            </a:pPr>
            <a:r>
              <a:rPr lang="nl-NL" sz="1100" kern="0" dirty="0">
                <a:effectLst/>
                <a:latin typeface="AcclamationItal" pitchFamily="2" charset="0"/>
                <a:ea typeface="Times New Roman" panose="02020603050405020304" pitchFamily="18" charset="0"/>
                <a:cs typeface="Times New Roman" panose="02020603050405020304" pitchFamily="18" charset="0"/>
              </a:rPr>
              <a:t>Stichting Kinderpostzegels Nederland ontvangt het Keurmerk: het Centraal Bureau Fondsenwerving (CBF) houdt toezicht op het bestuur, beleid, de bestedingen, fondsenwerving en verdeling van de gelden aan de goede doelen.</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750"/>
              </a:spcAft>
            </a:pPr>
            <a:r>
              <a:rPr lang="nl-NL" sz="1100" kern="0" dirty="0">
                <a:effectLst/>
                <a:latin typeface="AcclamationItal" pitchFamily="2" charset="0"/>
                <a:ea typeface="Times New Roman" panose="02020603050405020304" pitchFamily="18" charset="0"/>
                <a:cs typeface="Times New Roman" panose="02020603050405020304" pitchFamily="18" charset="0"/>
              </a:rPr>
              <a:t>2004</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1500"/>
              </a:spcAft>
            </a:pPr>
            <a:r>
              <a:rPr lang="nl-NL" sz="1100" kern="0" dirty="0">
                <a:latin typeface="AcclamationItal" pitchFamily="2" charset="0"/>
                <a:ea typeface="Times New Roman" panose="02020603050405020304" pitchFamily="18" charset="0"/>
                <a:cs typeface="Times New Roman" panose="02020603050405020304" pitchFamily="18" charset="0"/>
              </a:rPr>
              <a:t>D</a:t>
            </a:r>
            <a:r>
              <a:rPr lang="nl-NL" sz="1100" kern="0" dirty="0">
                <a:effectLst/>
                <a:latin typeface="AcclamationItal" pitchFamily="2" charset="0"/>
                <a:ea typeface="Times New Roman" panose="02020603050405020304" pitchFamily="18" charset="0"/>
                <a:cs typeface="Times New Roman" panose="02020603050405020304" pitchFamily="18" charset="0"/>
              </a:rPr>
              <a:t>e kinderpostzegel bestaat 80 jaar. Dit wordt gevierd met een bijzondere kinderencyclopedie.</a:t>
            </a:r>
          </a:p>
          <a:p>
            <a:pPr>
              <a:lnSpc>
                <a:spcPct val="115000"/>
              </a:lnSpc>
              <a:spcAft>
                <a:spcPts val="750"/>
              </a:spcAft>
            </a:pPr>
            <a:r>
              <a:rPr lang="nl-NL" sz="1100" kern="0" dirty="0">
                <a:effectLst/>
                <a:latin typeface="AcclamationItal" pitchFamily="2" charset="0"/>
                <a:ea typeface="Times New Roman" panose="02020603050405020304" pitchFamily="18" charset="0"/>
                <a:cs typeface="Times New Roman" panose="02020603050405020304" pitchFamily="18" charset="0"/>
              </a:rPr>
              <a:t>2008</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1500"/>
              </a:spcAft>
            </a:pPr>
            <a:r>
              <a:rPr lang="nl-NL" sz="1100" kern="0" dirty="0">
                <a:effectLst/>
                <a:latin typeface="AcclamationItal" pitchFamily="2" charset="0"/>
                <a:ea typeface="Times New Roman" panose="02020603050405020304" pitchFamily="18" charset="0"/>
                <a:cs typeface="Times New Roman" panose="02020603050405020304" pitchFamily="18" charset="0"/>
              </a:rPr>
              <a:t>De Kinderpostzegelactie bestaat 60 jaar. Koningin Beatrix doet de eerste bestelling.</a:t>
            </a:r>
            <a:endParaRPr lang="nl-NL" sz="1100" kern="100" dirty="0">
              <a:effectLst/>
              <a:latin typeface="AcclamationItal" pitchFamily="2"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1492039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D51754-B1EE-5D3C-57A5-9DEDB809E35F}"/>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8B43FF36-19C6-5E1A-ED2E-0C64978E964D}"/>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4937A59A-C219-5A30-7995-28BEB637BDF7}"/>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943B3F06-7DA8-47DC-AF7E-CC2A1D3F697D}"/>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1952</a:t>
            </a:r>
          </a:p>
        </p:txBody>
      </p:sp>
      <p:sp>
        <p:nvSpPr>
          <p:cNvPr id="10" name="Tekstvak 9">
            <a:extLst>
              <a:ext uri="{FF2B5EF4-FFF2-40B4-BE49-F238E27FC236}">
                <a16:creationId xmlns:a16="http://schemas.microsoft.com/office/drawing/2014/main" id="{CCFB623F-4164-EFF8-C766-B48AB9E62022}"/>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1952</a:t>
            </a:r>
          </a:p>
        </p:txBody>
      </p:sp>
      <p:cxnSp>
        <p:nvCxnSpPr>
          <p:cNvPr id="12" name="Rechte verbindingslijn 11">
            <a:extLst>
              <a:ext uri="{FF2B5EF4-FFF2-40B4-BE49-F238E27FC236}">
                <a16:creationId xmlns:a16="http://schemas.microsoft.com/office/drawing/2014/main" id="{00D9289C-A69D-F485-B1C2-BD661181D8CE}"/>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kstvak 4">
            <a:extLst>
              <a:ext uri="{FF2B5EF4-FFF2-40B4-BE49-F238E27FC236}">
                <a16:creationId xmlns:a16="http://schemas.microsoft.com/office/drawing/2014/main" id="{A577C2D1-67F6-714B-04DC-9D7BFAD9650B}"/>
              </a:ext>
            </a:extLst>
          </p:cNvPr>
          <p:cNvSpPr txBox="1"/>
          <p:nvPr/>
        </p:nvSpPr>
        <p:spPr>
          <a:xfrm>
            <a:off x="959917" y="2487652"/>
            <a:ext cx="5926701" cy="553998"/>
          </a:xfrm>
          <a:prstGeom prst="rect">
            <a:avLst/>
          </a:prstGeom>
          <a:noFill/>
        </p:spPr>
        <p:txBody>
          <a:bodyPr wrap="square" rtlCol="0">
            <a:spAutoFit/>
          </a:bodyPr>
          <a:lstStyle/>
          <a:p>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Dit jaar opnieuw een serie kinderzegels met het thema Kind en Dier. De zegels zijn ontworpen door </a:t>
            </a:r>
            <a:r>
              <a:rPr lang="nl-NL" sz="1000"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Jenny </a:t>
            </a:r>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Janzen-Dalenoord. Zij tekende heel vaak kinderen en dieren en koos voor een jongetje met een geit, een meisje met een ezel, een meisje met een hond, een jongetje met een poes en een jongetje met een konijn.</a:t>
            </a:r>
            <a:endParaRPr lang="nl-NL" sz="1000" dirty="0">
              <a:latin typeface="Times New Roman" panose="02020603050405020304" pitchFamily="18" charset="0"/>
              <a:cs typeface="Times New Roman" panose="02020603050405020304" pitchFamily="18" charset="0"/>
            </a:endParaRPr>
          </a:p>
        </p:txBody>
      </p:sp>
      <p:sp>
        <p:nvSpPr>
          <p:cNvPr id="3" name="Tekstvak 2">
            <a:extLst>
              <a:ext uri="{FF2B5EF4-FFF2-40B4-BE49-F238E27FC236}">
                <a16:creationId xmlns:a16="http://schemas.microsoft.com/office/drawing/2014/main" id="{6F878D33-2CF8-5001-E239-17D380FFE3C7}"/>
              </a:ext>
            </a:extLst>
          </p:cNvPr>
          <p:cNvSpPr txBox="1"/>
          <p:nvPr/>
        </p:nvSpPr>
        <p:spPr>
          <a:xfrm>
            <a:off x="827837" y="8621106"/>
            <a:ext cx="2339932"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Jenny Janzen-Dalenoord</a:t>
            </a: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12 : 12 ½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a:t>
            </a:r>
          </a:p>
          <a:p>
            <a:r>
              <a:rPr lang="nl-NL" sz="900" dirty="0">
                <a:latin typeface="Times New Roman" panose="02020603050405020304" pitchFamily="18" charset="0"/>
                <a:cs typeface="Times New Roman" panose="02020603050405020304" pitchFamily="18" charset="0"/>
              </a:rPr>
              <a:t>Oplage:	2 cent 		4.833.966</a:t>
            </a:r>
          </a:p>
          <a:p>
            <a:r>
              <a:rPr lang="nl-NL" sz="900" dirty="0">
                <a:latin typeface="Times New Roman" panose="02020603050405020304" pitchFamily="18" charset="0"/>
                <a:cs typeface="Times New Roman" panose="02020603050405020304" pitchFamily="18" charset="0"/>
              </a:rPr>
              <a:t>	5 cent 		   780.428</a:t>
            </a:r>
          </a:p>
          <a:p>
            <a:r>
              <a:rPr lang="nl-NL" sz="900" dirty="0">
                <a:latin typeface="Times New Roman" panose="02020603050405020304" pitchFamily="18" charset="0"/>
                <a:cs typeface="Times New Roman" panose="02020603050405020304" pitchFamily="18" charset="0"/>
              </a:rPr>
              <a:t>	6 cent		1.289.478</a:t>
            </a:r>
          </a:p>
          <a:p>
            <a:r>
              <a:rPr lang="nl-NL" sz="900" dirty="0">
                <a:latin typeface="Times New Roman" panose="02020603050405020304" pitchFamily="18" charset="0"/>
                <a:cs typeface="Times New Roman" panose="02020603050405020304" pitchFamily="18" charset="0"/>
              </a:rPr>
              <a:t>	10 cent		6.007.115</a:t>
            </a:r>
          </a:p>
          <a:p>
            <a:r>
              <a:rPr lang="nl-NL" sz="900" dirty="0">
                <a:latin typeface="Times New Roman" panose="02020603050405020304" pitchFamily="18" charset="0"/>
                <a:cs typeface="Times New Roman" panose="02020603050405020304" pitchFamily="18" charset="0"/>
              </a:rPr>
              <a:t>	20 cent		   746.498</a:t>
            </a:r>
          </a:p>
        </p:txBody>
      </p:sp>
      <p:sp>
        <p:nvSpPr>
          <p:cNvPr id="13" name="Rechthoek 12">
            <a:extLst>
              <a:ext uri="{FF2B5EF4-FFF2-40B4-BE49-F238E27FC236}">
                <a16:creationId xmlns:a16="http://schemas.microsoft.com/office/drawing/2014/main" id="{6AA567BA-082F-BC99-D4A9-422FB47A9192}"/>
              </a:ext>
            </a:extLst>
          </p:cNvPr>
          <p:cNvSpPr/>
          <p:nvPr/>
        </p:nvSpPr>
        <p:spPr>
          <a:xfrm>
            <a:off x="1708700" y="4147875"/>
            <a:ext cx="1260000" cy="100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Rechthoek 13">
            <a:extLst>
              <a:ext uri="{FF2B5EF4-FFF2-40B4-BE49-F238E27FC236}">
                <a16:creationId xmlns:a16="http://schemas.microsoft.com/office/drawing/2014/main" id="{049D6296-6E02-2480-79C7-8D8F0923F553}"/>
              </a:ext>
            </a:extLst>
          </p:cNvPr>
          <p:cNvSpPr/>
          <p:nvPr/>
        </p:nvSpPr>
        <p:spPr>
          <a:xfrm>
            <a:off x="3293268" y="4147875"/>
            <a:ext cx="1260000" cy="100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E9C5CE12-9884-3BCE-1745-124765CA5272}"/>
              </a:ext>
            </a:extLst>
          </p:cNvPr>
          <p:cNvSpPr/>
          <p:nvPr/>
        </p:nvSpPr>
        <p:spPr>
          <a:xfrm>
            <a:off x="2375837" y="6029906"/>
            <a:ext cx="1260000" cy="100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Rechthoek 20">
            <a:extLst>
              <a:ext uri="{FF2B5EF4-FFF2-40B4-BE49-F238E27FC236}">
                <a16:creationId xmlns:a16="http://schemas.microsoft.com/office/drawing/2014/main" id="{2894CE75-ED07-0E05-0703-04E86B1AB0CD}"/>
              </a:ext>
            </a:extLst>
          </p:cNvPr>
          <p:cNvSpPr/>
          <p:nvPr/>
        </p:nvSpPr>
        <p:spPr>
          <a:xfrm>
            <a:off x="4203753" y="6029906"/>
            <a:ext cx="1260000" cy="100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2" name="Rechthoek 21">
            <a:extLst>
              <a:ext uri="{FF2B5EF4-FFF2-40B4-BE49-F238E27FC236}">
                <a16:creationId xmlns:a16="http://schemas.microsoft.com/office/drawing/2014/main" id="{A588F486-B88B-EE8C-41A5-8329EFEB40D0}"/>
              </a:ext>
            </a:extLst>
          </p:cNvPr>
          <p:cNvSpPr/>
          <p:nvPr/>
        </p:nvSpPr>
        <p:spPr>
          <a:xfrm>
            <a:off x="4877837" y="4147875"/>
            <a:ext cx="1260000" cy="100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3" name="Tekstvak 22">
            <a:extLst>
              <a:ext uri="{FF2B5EF4-FFF2-40B4-BE49-F238E27FC236}">
                <a16:creationId xmlns:a16="http://schemas.microsoft.com/office/drawing/2014/main" id="{30814C2B-75EE-3A2F-B9AF-A97E61B4CB12}"/>
              </a:ext>
            </a:extLst>
          </p:cNvPr>
          <p:cNvSpPr txBox="1"/>
          <p:nvPr/>
        </p:nvSpPr>
        <p:spPr>
          <a:xfrm>
            <a:off x="2727753" y="6444184"/>
            <a:ext cx="2564084"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10 cent				 20 cent</a:t>
            </a:r>
          </a:p>
        </p:txBody>
      </p:sp>
      <p:sp>
        <p:nvSpPr>
          <p:cNvPr id="24" name="Tekstvak 23">
            <a:extLst>
              <a:ext uri="{FF2B5EF4-FFF2-40B4-BE49-F238E27FC236}">
                <a16:creationId xmlns:a16="http://schemas.microsoft.com/office/drawing/2014/main" id="{B5BA8B04-5EEB-1252-DE98-B2BC60DD7728}"/>
              </a:ext>
            </a:extLst>
          </p:cNvPr>
          <p:cNvSpPr txBox="1"/>
          <p:nvPr/>
        </p:nvSpPr>
        <p:spPr>
          <a:xfrm>
            <a:off x="2094753" y="4562153"/>
            <a:ext cx="3672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 cent			        5 cent				6 cent</a:t>
            </a:r>
          </a:p>
        </p:txBody>
      </p:sp>
    </p:spTree>
    <p:extLst>
      <p:ext uri="{BB962C8B-B14F-4D97-AF65-F5344CB8AC3E}">
        <p14:creationId xmlns:p14="http://schemas.microsoft.com/office/powerpoint/2010/main" val="34656917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6C21BF-7784-58D7-D912-7281736D2AD1}"/>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B8889D33-FEED-A9C9-5557-5379A3754063}"/>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BB729EC1-8F51-5399-06DA-0FC6B33A0345}"/>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37FC931B-DB21-076A-41D9-38F8D7543F1B}"/>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1953</a:t>
            </a:r>
          </a:p>
        </p:txBody>
      </p:sp>
      <p:sp>
        <p:nvSpPr>
          <p:cNvPr id="10" name="Tekstvak 9">
            <a:extLst>
              <a:ext uri="{FF2B5EF4-FFF2-40B4-BE49-F238E27FC236}">
                <a16:creationId xmlns:a16="http://schemas.microsoft.com/office/drawing/2014/main" id="{BFF42214-9BD1-0DE8-F10C-A0E11E7B2132}"/>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1953</a:t>
            </a:r>
          </a:p>
        </p:txBody>
      </p:sp>
      <p:cxnSp>
        <p:nvCxnSpPr>
          <p:cNvPr id="12" name="Rechte verbindingslijn 11">
            <a:extLst>
              <a:ext uri="{FF2B5EF4-FFF2-40B4-BE49-F238E27FC236}">
                <a16:creationId xmlns:a16="http://schemas.microsoft.com/office/drawing/2014/main" id="{30FAB24D-16D0-FF2D-EE47-A41CAD855B73}"/>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Tekstvak 7">
            <a:extLst>
              <a:ext uri="{FF2B5EF4-FFF2-40B4-BE49-F238E27FC236}">
                <a16:creationId xmlns:a16="http://schemas.microsoft.com/office/drawing/2014/main" id="{BCD90DD7-7D47-15B8-12E8-75187A81E955}"/>
              </a:ext>
            </a:extLst>
          </p:cNvPr>
          <p:cNvSpPr txBox="1"/>
          <p:nvPr/>
        </p:nvSpPr>
        <p:spPr>
          <a:xfrm>
            <a:off x="1079537" y="2501590"/>
            <a:ext cx="5819001" cy="553998"/>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Met het thema Kind en Hobby</a:t>
            </a:r>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ontwierp Theo </a:t>
            </a:r>
            <a:r>
              <a:rPr lang="nl-NL" sz="1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Kurpershoek</a:t>
            </a:r>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vijf kinderzegels met daarop </a:t>
            </a:r>
            <a:r>
              <a:rPr lang="nl-NL" sz="1000"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een meisje met emmer en spade, een jongen met een appel, een meisje met een duif, een jongen met een zeilscheepje en een meisje met een tulp.</a:t>
            </a:r>
            <a:endParaRPr lang="nl-NL" sz="1000" dirty="0">
              <a:latin typeface="Times New Roman" panose="02020603050405020304" pitchFamily="18" charset="0"/>
              <a:cs typeface="Times New Roman" panose="02020603050405020304" pitchFamily="18" charset="0"/>
            </a:endParaRPr>
          </a:p>
        </p:txBody>
      </p:sp>
      <p:sp>
        <p:nvSpPr>
          <p:cNvPr id="23" name="Rechthoek 22">
            <a:extLst>
              <a:ext uri="{FF2B5EF4-FFF2-40B4-BE49-F238E27FC236}">
                <a16:creationId xmlns:a16="http://schemas.microsoft.com/office/drawing/2014/main" id="{02BCD622-5A1C-6535-BD2F-8C9DA3552E92}"/>
              </a:ext>
            </a:extLst>
          </p:cNvPr>
          <p:cNvSpPr/>
          <p:nvPr/>
        </p:nvSpPr>
        <p:spPr>
          <a:xfrm>
            <a:off x="1708700" y="4147875"/>
            <a:ext cx="1260000" cy="100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4" name="Rechthoek 23">
            <a:extLst>
              <a:ext uri="{FF2B5EF4-FFF2-40B4-BE49-F238E27FC236}">
                <a16:creationId xmlns:a16="http://schemas.microsoft.com/office/drawing/2014/main" id="{05A32C3B-6225-8319-650F-F3A7B8A9DD28}"/>
              </a:ext>
            </a:extLst>
          </p:cNvPr>
          <p:cNvSpPr/>
          <p:nvPr/>
        </p:nvSpPr>
        <p:spPr>
          <a:xfrm>
            <a:off x="3293268" y="4147875"/>
            <a:ext cx="1260000" cy="100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5" name="Rechthoek 24">
            <a:extLst>
              <a:ext uri="{FF2B5EF4-FFF2-40B4-BE49-F238E27FC236}">
                <a16:creationId xmlns:a16="http://schemas.microsoft.com/office/drawing/2014/main" id="{43260CB4-7D33-1AAE-5DAA-B6C83062E4BF}"/>
              </a:ext>
            </a:extLst>
          </p:cNvPr>
          <p:cNvSpPr/>
          <p:nvPr/>
        </p:nvSpPr>
        <p:spPr>
          <a:xfrm>
            <a:off x="2375837" y="6029906"/>
            <a:ext cx="1260000" cy="100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6" name="Rechthoek 25">
            <a:extLst>
              <a:ext uri="{FF2B5EF4-FFF2-40B4-BE49-F238E27FC236}">
                <a16:creationId xmlns:a16="http://schemas.microsoft.com/office/drawing/2014/main" id="{EDA55467-187B-2FC4-B249-3C7EB0ADB4A7}"/>
              </a:ext>
            </a:extLst>
          </p:cNvPr>
          <p:cNvSpPr/>
          <p:nvPr/>
        </p:nvSpPr>
        <p:spPr>
          <a:xfrm>
            <a:off x="4203753" y="6029906"/>
            <a:ext cx="1260000" cy="100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7" name="Rechthoek 26">
            <a:extLst>
              <a:ext uri="{FF2B5EF4-FFF2-40B4-BE49-F238E27FC236}">
                <a16:creationId xmlns:a16="http://schemas.microsoft.com/office/drawing/2014/main" id="{58CE9AE8-113C-BC5F-1D3D-EE711D6242AA}"/>
              </a:ext>
            </a:extLst>
          </p:cNvPr>
          <p:cNvSpPr/>
          <p:nvPr/>
        </p:nvSpPr>
        <p:spPr>
          <a:xfrm>
            <a:off x="4877837" y="4147875"/>
            <a:ext cx="1260000" cy="100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8" name="Tekstvak 27">
            <a:extLst>
              <a:ext uri="{FF2B5EF4-FFF2-40B4-BE49-F238E27FC236}">
                <a16:creationId xmlns:a16="http://schemas.microsoft.com/office/drawing/2014/main" id="{909585E0-377F-3301-F8BA-F5EAA3EF0D4F}"/>
              </a:ext>
            </a:extLst>
          </p:cNvPr>
          <p:cNvSpPr txBox="1"/>
          <p:nvPr/>
        </p:nvSpPr>
        <p:spPr>
          <a:xfrm>
            <a:off x="2727753" y="6444184"/>
            <a:ext cx="2564084"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10 cent				 25 cent</a:t>
            </a:r>
          </a:p>
        </p:txBody>
      </p:sp>
      <p:sp>
        <p:nvSpPr>
          <p:cNvPr id="29" name="Tekstvak 28">
            <a:extLst>
              <a:ext uri="{FF2B5EF4-FFF2-40B4-BE49-F238E27FC236}">
                <a16:creationId xmlns:a16="http://schemas.microsoft.com/office/drawing/2014/main" id="{2A293650-D7C0-E2CE-1778-12E203268342}"/>
              </a:ext>
            </a:extLst>
          </p:cNvPr>
          <p:cNvSpPr txBox="1"/>
          <p:nvPr/>
        </p:nvSpPr>
        <p:spPr>
          <a:xfrm>
            <a:off x="2094753" y="4562153"/>
            <a:ext cx="3672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 cent			        5 cent				7 cent</a:t>
            </a:r>
          </a:p>
        </p:txBody>
      </p:sp>
      <p:sp>
        <p:nvSpPr>
          <p:cNvPr id="30" name="Tekstvak 29">
            <a:extLst>
              <a:ext uri="{FF2B5EF4-FFF2-40B4-BE49-F238E27FC236}">
                <a16:creationId xmlns:a16="http://schemas.microsoft.com/office/drawing/2014/main" id="{1BAEDEBD-BB23-7CAA-DB9C-C39583992452}"/>
              </a:ext>
            </a:extLst>
          </p:cNvPr>
          <p:cNvSpPr txBox="1"/>
          <p:nvPr/>
        </p:nvSpPr>
        <p:spPr>
          <a:xfrm>
            <a:off x="827837" y="8621106"/>
            <a:ext cx="2231920"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Theo </a:t>
            </a:r>
            <a:r>
              <a:rPr lang="nl-NL" sz="900" dirty="0" err="1">
                <a:latin typeface="Times New Roman" panose="02020603050405020304" pitchFamily="18" charset="0"/>
                <a:cs typeface="Times New Roman" panose="02020603050405020304" pitchFamily="18" charset="0"/>
              </a:rPr>
              <a:t>Kurpershoek</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offset</a:t>
            </a:r>
          </a:p>
          <a:p>
            <a:r>
              <a:rPr lang="nl-NL" sz="900" dirty="0">
                <a:latin typeface="Times New Roman" panose="02020603050405020304" pitchFamily="18" charset="0"/>
                <a:cs typeface="Times New Roman" panose="02020603050405020304" pitchFamily="18" charset="0"/>
              </a:rPr>
              <a:t>Tanding: kamtanding 12 : 12 ½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a:t>
            </a:r>
          </a:p>
          <a:p>
            <a:r>
              <a:rPr lang="nl-NL" sz="900" dirty="0">
                <a:latin typeface="Times New Roman" panose="02020603050405020304" pitchFamily="18" charset="0"/>
                <a:cs typeface="Times New Roman" panose="02020603050405020304" pitchFamily="18" charset="0"/>
              </a:rPr>
              <a:t>Oplage:	2 cent 		6.863.493</a:t>
            </a:r>
          </a:p>
          <a:p>
            <a:r>
              <a:rPr lang="nl-NL" sz="900" dirty="0">
                <a:latin typeface="Times New Roman" panose="02020603050405020304" pitchFamily="18" charset="0"/>
                <a:cs typeface="Times New Roman" panose="02020603050405020304" pitchFamily="18" charset="0"/>
              </a:rPr>
              <a:t>	5 cent 		   662.256</a:t>
            </a:r>
          </a:p>
          <a:p>
            <a:r>
              <a:rPr lang="nl-NL" sz="900" dirty="0">
                <a:latin typeface="Times New Roman" panose="02020603050405020304" pitchFamily="18" charset="0"/>
                <a:cs typeface="Times New Roman" panose="02020603050405020304" pitchFamily="18" charset="0"/>
              </a:rPr>
              <a:t>	7 cent		   909.833</a:t>
            </a:r>
          </a:p>
          <a:p>
            <a:r>
              <a:rPr lang="nl-NL" sz="900" dirty="0">
                <a:latin typeface="Times New Roman" panose="02020603050405020304" pitchFamily="18" charset="0"/>
                <a:cs typeface="Times New Roman" panose="02020603050405020304" pitchFamily="18" charset="0"/>
              </a:rPr>
              <a:t>	10 cent		6.918.751</a:t>
            </a:r>
          </a:p>
          <a:p>
            <a:r>
              <a:rPr lang="nl-NL" sz="900" dirty="0">
                <a:latin typeface="Times New Roman" panose="02020603050405020304" pitchFamily="18" charset="0"/>
                <a:cs typeface="Times New Roman" panose="02020603050405020304" pitchFamily="18" charset="0"/>
              </a:rPr>
              <a:t>	25 cent		   597.013</a:t>
            </a:r>
          </a:p>
        </p:txBody>
      </p:sp>
    </p:spTree>
    <p:extLst>
      <p:ext uri="{BB962C8B-B14F-4D97-AF65-F5344CB8AC3E}">
        <p14:creationId xmlns:p14="http://schemas.microsoft.com/office/powerpoint/2010/main" val="19547074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14C60-B2E7-C1E3-07C7-BC4BAD1FAB8F}"/>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26EBBE3F-4FE1-923B-2D13-54FA7061211D}"/>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ED0533E9-4166-4774-FFD8-06F366A58B12}"/>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62764513-95C9-5E84-AB59-3B5753F040F2}"/>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1954</a:t>
            </a:r>
          </a:p>
        </p:txBody>
      </p:sp>
      <p:sp>
        <p:nvSpPr>
          <p:cNvPr id="10" name="Tekstvak 9">
            <a:extLst>
              <a:ext uri="{FF2B5EF4-FFF2-40B4-BE49-F238E27FC236}">
                <a16:creationId xmlns:a16="http://schemas.microsoft.com/office/drawing/2014/main" id="{BE32E4AC-09D9-44EB-4BD3-93254798E68E}"/>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1954</a:t>
            </a:r>
          </a:p>
        </p:txBody>
      </p:sp>
      <p:cxnSp>
        <p:nvCxnSpPr>
          <p:cNvPr id="12" name="Rechte verbindingslijn 11">
            <a:extLst>
              <a:ext uri="{FF2B5EF4-FFF2-40B4-BE49-F238E27FC236}">
                <a16:creationId xmlns:a16="http://schemas.microsoft.com/office/drawing/2014/main" id="{376002A7-F4C5-13C9-9680-7CDE8E42C51F}"/>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kstvak 1">
            <a:extLst>
              <a:ext uri="{FF2B5EF4-FFF2-40B4-BE49-F238E27FC236}">
                <a16:creationId xmlns:a16="http://schemas.microsoft.com/office/drawing/2014/main" id="{390BD23F-403A-669B-220B-7FBA894F8DDA}"/>
              </a:ext>
            </a:extLst>
          </p:cNvPr>
          <p:cNvSpPr txBox="1"/>
          <p:nvPr/>
        </p:nvSpPr>
        <p:spPr>
          <a:xfrm>
            <a:off x="967297" y="2487652"/>
            <a:ext cx="5926701" cy="553998"/>
          </a:xfrm>
          <a:prstGeom prst="rect">
            <a:avLst/>
          </a:prstGeom>
          <a:noFill/>
        </p:spPr>
        <p:txBody>
          <a:bodyPr wrap="square" rtlCol="0">
            <a:spAutoFit/>
          </a:bodyPr>
          <a:lstStyle/>
          <a:p>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Sierk </a:t>
            </a:r>
            <a:r>
              <a:rPr lang="nl-NL" sz="1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Schröder</a:t>
            </a:r>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ontwierp zegels met twee standen: </a:t>
            </a:r>
            <a:r>
              <a:rPr lang="nl-NL" sz="1000"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liggend en 3 staand. D</a:t>
            </a:r>
            <a:r>
              <a:rPr lang="nl-NL" sz="1000" dirty="0">
                <a:latin typeface="Times New Roman" panose="02020603050405020304" pitchFamily="18" charset="0"/>
                <a:cs typeface="Times New Roman" panose="02020603050405020304" pitchFamily="18" charset="0"/>
              </a:rPr>
              <a:t>e letters en cijfers zijn verzorgd door P.J.J. van Trigt. Dit jaar is het thema Kind en verzorging met de volgende afbeeldingen:</a:t>
            </a:r>
          </a:p>
          <a:p>
            <a:r>
              <a:rPr lang="nl-NL" sz="1000" dirty="0">
                <a:latin typeface="Times New Roman" panose="02020603050405020304" pitchFamily="18" charset="0"/>
                <a:cs typeface="Times New Roman" panose="02020603050405020304" pitchFamily="18" charset="0"/>
              </a:rPr>
              <a:t>2 cent fröbelen, 5 cent tanden poetsen, 7 cent spelen met een bootje, 10 cent verzorging en op 20 cent tekenen.</a:t>
            </a:r>
          </a:p>
        </p:txBody>
      </p:sp>
      <p:sp>
        <p:nvSpPr>
          <p:cNvPr id="8" name="Rechthoek 7">
            <a:extLst>
              <a:ext uri="{FF2B5EF4-FFF2-40B4-BE49-F238E27FC236}">
                <a16:creationId xmlns:a16="http://schemas.microsoft.com/office/drawing/2014/main" id="{F4B240E6-E776-0DE5-347B-466A3881A4CE}"/>
              </a:ext>
            </a:extLst>
          </p:cNvPr>
          <p:cNvSpPr/>
          <p:nvPr/>
        </p:nvSpPr>
        <p:spPr>
          <a:xfrm rot="16200000">
            <a:off x="1690700" y="4165875"/>
            <a:ext cx="1260000" cy="100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1" name="Rechthoek 10">
            <a:extLst>
              <a:ext uri="{FF2B5EF4-FFF2-40B4-BE49-F238E27FC236}">
                <a16:creationId xmlns:a16="http://schemas.microsoft.com/office/drawing/2014/main" id="{6CEBFB75-1A57-B7AB-2855-68FF3E14657B}"/>
              </a:ext>
            </a:extLst>
          </p:cNvPr>
          <p:cNvSpPr/>
          <p:nvPr/>
        </p:nvSpPr>
        <p:spPr>
          <a:xfrm rot="16200000">
            <a:off x="3275268" y="4165875"/>
            <a:ext cx="1260000" cy="100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3" name="Rechthoek 12">
            <a:extLst>
              <a:ext uri="{FF2B5EF4-FFF2-40B4-BE49-F238E27FC236}">
                <a16:creationId xmlns:a16="http://schemas.microsoft.com/office/drawing/2014/main" id="{CCDB73EE-2567-960E-36C2-DEF7F94C8834}"/>
              </a:ext>
            </a:extLst>
          </p:cNvPr>
          <p:cNvSpPr/>
          <p:nvPr/>
        </p:nvSpPr>
        <p:spPr>
          <a:xfrm>
            <a:off x="2375837" y="6029906"/>
            <a:ext cx="1260000" cy="100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Rechthoek 13">
            <a:extLst>
              <a:ext uri="{FF2B5EF4-FFF2-40B4-BE49-F238E27FC236}">
                <a16:creationId xmlns:a16="http://schemas.microsoft.com/office/drawing/2014/main" id="{2C3DF5A2-9945-4278-78EE-35D5BDE7C684}"/>
              </a:ext>
            </a:extLst>
          </p:cNvPr>
          <p:cNvSpPr/>
          <p:nvPr/>
        </p:nvSpPr>
        <p:spPr>
          <a:xfrm>
            <a:off x="4203753" y="6029906"/>
            <a:ext cx="1260000" cy="100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B5E77EC9-CBE4-6360-7AEA-D69AD43EE6AF}"/>
              </a:ext>
            </a:extLst>
          </p:cNvPr>
          <p:cNvSpPr/>
          <p:nvPr/>
        </p:nvSpPr>
        <p:spPr>
          <a:xfrm rot="16200000">
            <a:off x="4859837" y="4165875"/>
            <a:ext cx="1260000" cy="100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Tekstvak 20">
            <a:extLst>
              <a:ext uri="{FF2B5EF4-FFF2-40B4-BE49-F238E27FC236}">
                <a16:creationId xmlns:a16="http://schemas.microsoft.com/office/drawing/2014/main" id="{7B10B8C5-8EED-5CFB-77CF-B2A40077312E}"/>
              </a:ext>
            </a:extLst>
          </p:cNvPr>
          <p:cNvSpPr txBox="1"/>
          <p:nvPr/>
        </p:nvSpPr>
        <p:spPr>
          <a:xfrm>
            <a:off x="2727753" y="6444184"/>
            <a:ext cx="2564084"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 cent				 25 cent</a:t>
            </a:r>
          </a:p>
        </p:txBody>
      </p:sp>
      <p:sp>
        <p:nvSpPr>
          <p:cNvPr id="22" name="Tekstvak 21">
            <a:extLst>
              <a:ext uri="{FF2B5EF4-FFF2-40B4-BE49-F238E27FC236}">
                <a16:creationId xmlns:a16="http://schemas.microsoft.com/office/drawing/2014/main" id="{7D3274A0-138C-A889-1B29-D98A06E6D742}"/>
              </a:ext>
            </a:extLst>
          </p:cNvPr>
          <p:cNvSpPr txBox="1"/>
          <p:nvPr/>
        </p:nvSpPr>
        <p:spPr>
          <a:xfrm>
            <a:off x="2094753" y="4562153"/>
            <a:ext cx="4043084"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5 cent			        7 cent				10 cent</a:t>
            </a:r>
          </a:p>
        </p:txBody>
      </p:sp>
      <p:sp>
        <p:nvSpPr>
          <p:cNvPr id="23" name="Tekstvak 22">
            <a:extLst>
              <a:ext uri="{FF2B5EF4-FFF2-40B4-BE49-F238E27FC236}">
                <a16:creationId xmlns:a16="http://schemas.microsoft.com/office/drawing/2014/main" id="{AF6B68C8-FE75-6A41-2629-E7FE376C49C2}"/>
              </a:ext>
            </a:extLst>
          </p:cNvPr>
          <p:cNvSpPr txBox="1"/>
          <p:nvPr/>
        </p:nvSpPr>
        <p:spPr>
          <a:xfrm>
            <a:off x="827837" y="8621106"/>
            <a:ext cx="4680000"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Sierk </a:t>
            </a:r>
            <a:r>
              <a:rPr lang="nl-NL" sz="900" dirty="0" err="1">
                <a:latin typeface="Times New Roman" panose="02020603050405020304" pitchFamily="18" charset="0"/>
                <a:cs typeface="Times New Roman" panose="02020603050405020304" pitchFamily="18" charset="0"/>
              </a:rPr>
              <a:t>Schröder</a:t>
            </a:r>
            <a:r>
              <a:rPr lang="nl-NL" sz="900" dirty="0">
                <a:latin typeface="Times New Roman" panose="02020603050405020304" pitchFamily="18" charset="0"/>
                <a:cs typeface="Times New Roman" panose="02020603050405020304" pitchFamily="18" charset="0"/>
              </a:rPr>
              <a:t> en voor letters en cijfers P.J.J. van Trigt</a:t>
            </a: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12 : 12 ½ voor de liggende zegels en 12 ½ : 12 voor de staande zegels</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a:t>
            </a:r>
          </a:p>
          <a:p>
            <a:r>
              <a:rPr lang="nl-NL" sz="900" dirty="0">
                <a:latin typeface="Times New Roman" panose="02020603050405020304" pitchFamily="18" charset="0"/>
                <a:cs typeface="Times New Roman" panose="02020603050405020304" pitchFamily="18" charset="0"/>
              </a:rPr>
              <a:t>Oplage:	2 cent 		8.027.668</a:t>
            </a:r>
          </a:p>
          <a:p>
            <a:r>
              <a:rPr lang="nl-NL" sz="900" dirty="0">
                <a:latin typeface="Times New Roman" panose="02020603050405020304" pitchFamily="18" charset="0"/>
                <a:cs typeface="Times New Roman" panose="02020603050405020304" pitchFamily="18" charset="0"/>
              </a:rPr>
              <a:t>	5 cent 		   800.565</a:t>
            </a:r>
          </a:p>
          <a:p>
            <a:r>
              <a:rPr lang="nl-NL" sz="900" dirty="0">
                <a:latin typeface="Times New Roman" panose="02020603050405020304" pitchFamily="18" charset="0"/>
                <a:cs typeface="Times New Roman" panose="02020603050405020304" pitchFamily="18" charset="0"/>
              </a:rPr>
              <a:t>	7 cent		1.031.634</a:t>
            </a:r>
          </a:p>
          <a:p>
            <a:r>
              <a:rPr lang="nl-NL" sz="900" dirty="0">
                <a:latin typeface="Times New Roman" panose="02020603050405020304" pitchFamily="18" charset="0"/>
                <a:cs typeface="Times New Roman" panose="02020603050405020304" pitchFamily="18" charset="0"/>
              </a:rPr>
              <a:t>	10 cent		8.421.943</a:t>
            </a:r>
          </a:p>
          <a:p>
            <a:r>
              <a:rPr lang="nl-NL" sz="900" dirty="0">
                <a:latin typeface="Times New Roman" panose="02020603050405020304" pitchFamily="18" charset="0"/>
                <a:cs typeface="Times New Roman" panose="02020603050405020304" pitchFamily="18" charset="0"/>
              </a:rPr>
              <a:t>	20 cent		   674.713</a:t>
            </a:r>
          </a:p>
        </p:txBody>
      </p:sp>
    </p:spTree>
    <p:extLst>
      <p:ext uri="{BB962C8B-B14F-4D97-AF65-F5344CB8AC3E}">
        <p14:creationId xmlns:p14="http://schemas.microsoft.com/office/powerpoint/2010/main" val="20958332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0151CD-E231-ED90-2467-F4CAF3AA898D}"/>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AA327BC8-CF3D-901F-22E1-7E57FF9C4889}"/>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64348B04-6807-EACC-276E-3A4005BB08F6}"/>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D3C29E7F-56B1-A884-A24A-44E560165E5C}"/>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1955</a:t>
            </a:r>
          </a:p>
        </p:txBody>
      </p:sp>
      <p:sp>
        <p:nvSpPr>
          <p:cNvPr id="10" name="Tekstvak 9">
            <a:extLst>
              <a:ext uri="{FF2B5EF4-FFF2-40B4-BE49-F238E27FC236}">
                <a16:creationId xmlns:a16="http://schemas.microsoft.com/office/drawing/2014/main" id="{21D575B0-3235-6A31-5D41-8D95237A11C2}"/>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1955</a:t>
            </a:r>
          </a:p>
        </p:txBody>
      </p:sp>
      <p:cxnSp>
        <p:nvCxnSpPr>
          <p:cNvPr id="12" name="Rechte verbindingslijn 11">
            <a:extLst>
              <a:ext uri="{FF2B5EF4-FFF2-40B4-BE49-F238E27FC236}">
                <a16:creationId xmlns:a16="http://schemas.microsoft.com/office/drawing/2014/main" id="{BF74B482-CC8E-9589-3C4E-0C4A6CA49776}"/>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kstvak 14">
            <a:extLst>
              <a:ext uri="{FF2B5EF4-FFF2-40B4-BE49-F238E27FC236}">
                <a16:creationId xmlns:a16="http://schemas.microsoft.com/office/drawing/2014/main" id="{7DD76FC6-1FA1-3CD8-6BC4-90F71F043DDE}"/>
              </a:ext>
            </a:extLst>
          </p:cNvPr>
          <p:cNvSpPr txBox="1"/>
          <p:nvPr/>
        </p:nvSpPr>
        <p:spPr>
          <a:xfrm>
            <a:off x="967297" y="2484167"/>
            <a:ext cx="5926701" cy="1169551"/>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Sem </a:t>
            </a:r>
            <a:r>
              <a:rPr lang="nl-NL" sz="1000" kern="0" dirty="0" err="1">
                <a:solidFill>
                  <a:srgbClr val="000000"/>
                </a:solidFill>
                <a:latin typeface="Times New Roman" panose="02020603050405020304" pitchFamily="18" charset="0"/>
                <a:cs typeface="Times New Roman" panose="02020603050405020304" pitchFamily="18" charset="0"/>
              </a:rPr>
              <a:t>Hartz</a:t>
            </a:r>
            <a:r>
              <a:rPr lang="nl-NL" sz="1000" kern="0" dirty="0">
                <a:solidFill>
                  <a:srgbClr val="000000"/>
                </a:solidFill>
                <a:latin typeface="Times New Roman" panose="02020603050405020304" pitchFamily="18" charset="0"/>
                <a:cs typeface="Times New Roman" panose="02020603050405020304" pitchFamily="18" charset="0"/>
              </a:rPr>
              <a:t> ontwierp de zegels (compositie en waarde-aanduiding) met afbeeldingen van portretten van kinderen, ontleend aan schilderijen van oude Nederlandse meesters. Op de zegel van:</a:t>
            </a:r>
          </a:p>
          <a:p>
            <a:r>
              <a:rPr lang="nl-NL" sz="1000" kern="0" dirty="0">
                <a:solidFill>
                  <a:srgbClr val="000000"/>
                </a:solidFill>
                <a:latin typeface="Times New Roman" panose="02020603050405020304" pitchFamily="18" charset="0"/>
                <a:cs typeface="Times New Roman" panose="02020603050405020304" pitchFamily="18" charset="0"/>
              </a:rPr>
              <a:t>2 cent een portret van Willem van Loon door D. Santvoort 1610-1680</a:t>
            </a:r>
          </a:p>
          <a:p>
            <a:r>
              <a:rPr lang="nl-NL" sz="1000" kern="0" dirty="0">
                <a:solidFill>
                  <a:srgbClr val="000000"/>
                </a:solidFill>
                <a:latin typeface="Times New Roman" panose="02020603050405020304" pitchFamily="18" charset="0"/>
                <a:cs typeface="Times New Roman" panose="02020603050405020304" pitchFamily="18" charset="0"/>
              </a:rPr>
              <a:t>5 cent een jongensportret door Jacob </a:t>
            </a:r>
            <a:r>
              <a:rPr lang="nl-NL" sz="1000" kern="0" dirty="0" err="1">
                <a:solidFill>
                  <a:srgbClr val="000000"/>
                </a:solidFill>
                <a:latin typeface="Times New Roman" panose="02020603050405020304" pitchFamily="18" charset="0"/>
                <a:cs typeface="Times New Roman" panose="02020603050405020304" pitchFamily="18" charset="0"/>
              </a:rPr>
              <a:t>Adriaanszoon</a:t>
            </a:r>
            <a:r>
              <a:rPr lang="nl-NL" sz="1000" kern="0" dirty="0">
                <a:solidFill>
                  <a:srgbClr val="000000"/>
                </a:solidFill>
                <a:latin typeface="Times New Roman" panose="02020603050405020304" pitchFamily="18" charset="0"/>
                <a:cs typeface="Times New Roman" panose="02020603050405020304" pitchFamily="18" charset="0"/>
              </a:rPr>
              <a:t> 1608-1651</a:t>
            </a:r>
          </a:p>
          <a:p>
            <a:r>
              <a:rPr lang="nl-NL" sz="1000" kern="0" dirty="0">
                <a:solidFill>
                  <a:srgbClr val="000000"/>
                </a:solidFill>
                <a:latin typeface="Times New Roman" panose="02020603050405020304" pitchFamily="18" charset="0"/>
                <a:cs typeface="Times New Roman" panose="02020603050405020304" pitchFamily="18" charset="0"/>
              </a:rPr>
              <a:t>7 cent een meisjesportret door een onbekende Zuid-Nederlandse meester</a:t>
            </a:r>
          </a:p>
          <a:p>
            <a:r>
              <a:rPr lang="nl-NL" sz="1000" kern="0" dirty="0">
                <a:solidFill>
                  <a:srgbClr val="000000"/>
                </a:solidFill>
                <a:latin typeface="Times New Roman" panose="02020603050405020304" pitchFamily="18" charset="0"/>
                <a:cs typeface="Times New Roman" panose="02020603050405020304" pitchFamily="18" charset="0"/>
              </a:rPr>
              <a:t>10 cent een portret van Lodewijk Huygens door A. Hanneman 1601-1671</a:t>
            </a:r>
          </a:p>
          <a:p>
            <a:r>
              <a:rPr lang="nl-NL" sz="1000" kern="0" dirty="0">
                <a:solidFill>
                  <a:srgbClr val="000000"/>
                </a:solidFill>
                <a:latin typeface="Times New Roman" panose="02020603050405020304" pitchFamily="18" charset="0"/>
                <a:cs typeface="Times New Roman" panose="02020603050405020304" pitchFamily="18" charset="0"/>
              </a:rPr>
              <a:t>25 cent een portret van Christiaan Huygens door A. Hanneman 1601-1671</a:t>
            </a:r>
            <a:endParaRPr lang="nl-NL" sz="1000" dirty="0">
              <a:latin typeface="Times New Roman" panose="02020603050405020304" pitchFamily="18" charset="0"/>
              <a:cs typeface="Times New Roman" panose="02020603050405020304" pitchFamily="18" charset="0"/>
            </a:endParaRPr>
          </a:p>
        </p:txBody>
      </p:sp>
      <p:sp>
        <p:nvSpPr>
          <p:cNvPr id="16" name="Rechthoek 15">
            <a:extLst>
              <a:ext uri="{FF2B5EF4-FFF2-40B4-BE49-F238E27FC236}">
                <a16:creationId xmlns:a16="http://schemas.microsoft.com/office/drawing/2014/main" id="{BBF041E9-96CE-2FAD-4CE1-C6F59F428372}"/>
              </a:ext>
            </a:extLst>
          </p:cNvPr>
          <p:cNvSpPr/>
          <p:nvPr/>
        </p:nvSpPr>
        <p:spPr>
          <a:xfrm>
            <a:off x="1979837" y="4564682"/>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DFABDF54-8A20-3B99-26B6-CA86C5C1F43C}"/>
              </a:ext>
            </a:extLst>
          </p:cNvPr>
          <p:cNvSpPr/>
          <p:nvPr/>
        </p:nvSpPr>
        <p:spPr>
          <a:xfrm>
            <a:off x="3383837" y="4564682"/>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F446DB6E-A020-A427-34CD-72E56574BDD5}"/>
              </a:ext>
            </a:extLst>
          </p:cNvPr>
          <p:cNvSpPr/>
          <p:nvPr/>
        </p:nvSpPr>
        <p:spPr>
          <a:xfrm>
            <a:off x="2699837" y="6533906"/>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A8944A66-1066-FE9B-DF8A-5E4F13EA9CC4}"/>
              </a:ext>
            </a:extLst>
          </p:cNvPr>
          <p:cNvSpPr/>
          <p:nvPr/>
        </p:nvSpPr>
        <p:spPr>
          <a:xfrm>
            <a:off x="4067837" y="6533906"/>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7394CE40-6E59-44A5-646F-60F73E0D3D0B}"/>
              </a:ext>
            </a:extLst>
          </p:cNvPr>
          <p:cNvSpPr/>
          <p:nvPr/>
        </p:nvSpPr>
        <p:spPr>
          <a:xfrm>
            <a:off x="4787837" y="4564682"/>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Tekstvak 20">
            <a:extLst>
              <a:ext uri="{FF2B5EF4-FFF2-40B4-BE49-F238E27FC236}">
                <a16:creationId xmlns:a16="http://schemas.microsoft.com/office/drawing/2014/main" id="{CC691959-C1A5-F6D5-AF4B-3F75A6BDDBF9}"/>
              </a:ext>
            </a:extLst>
          </p:cNvPr>
          <p:cNvSpPr txBox="1"/>
          <p:nvPr/>
        </p:nvSpPr>
        <p:spPr>
          <a:xfrm>
            <a:off x="2280899" y="5345906"/>
            <a:ext cx="3299496"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 cent			  5 cent			     7 cent</a:t>
            </a:r>
          </a:p>
        </p:txBody>
      </p:sp>
      <p:sp>
        <p:nvSpPr>
          <p:cNvPr id="22" name="Tekstvak 21">
            <a:extLst>
              <a:ext uri="{FF2B5EF4-FFF2-40B4-BE49-F238E27FC236}">
                <a16:creationId xmlns:a16="http://schemas.microsoft.com/office/drawing/2014/main" id="{443EEC61-1440-9219-3564-C7BA8E71417E}"/>
              </a:ext>
            </a:extLst>
          </p:cNvPr>
          <p:cNvSpPr txBox="1"/>
          <p:nvPr/>
        </p:nvSpPr>
        <p:spPr>
          <a:xfrm>
            <a:off x="3022701" y="7251764"/>
            <a:ext cx="2052757"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10 cent			  25 cent</a:t>
            </a:r>
          </a:p>
        </p:txBody>
      </p:sp>
      <p:sp>
        <p:nvSpPr>
          <p:cNvPr id="30" name="Tekstvak 29">
            <a:extLst>
              <a:ext uri="{FF2B5EF4-FFF2-40B4-BE49-F238E27FC236}">
                <a16:creationId xmlns:a16="http://schemas.microsoft.com/office/drawing/2014/main" id="{35BED4F8-9DFE-05C4-91BF-21C85210DE67}"/>
              </a:ext>
            </a:extLst>
          </p:cNvPr>
          <p:cNvSpPr txBox="1"/>
          <p:nvPr/>
        </p:nvSpPr>
        <p:spPr>
          <a:xfrm>
            <a:off x="827837" y="8621106"/>
            <a:ext cx="2339932"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Sem </a:t>
            </a:r>
            <a:r>
              <a:rPr lang="nl-NL" sz="900" dirty="0" err="1">
                <a:latin typeface="Times New Roman" panose="02020603050405020304" pitchFamily="18" charset="0"/>
                <a:cs typeface="Times New Roman" panose="02020603050405020304" pitchFamily="18" charset="0"/>
              </a:rPr>
              <a:t>Hartz</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12 ½ : 12</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a:t>
            </a:r>
          </a:p>
          <a:p>
            <a:r>
              <a:rPr lang="nl-NL" sz="900" dirty="0">
                <a:latin typeface="Times New Roman" panose="02020603050405020304" pitchFamily="18" charset="0"/>
                <a:cs typeface="Times New Roman" panose="02020603050405020304" pitchFamily="18" charset="0"/>
              </a:rPr>
              <a:t>Oplage:	2 cent 		9.410.859</a:t>
            </a:r>
          </a:p>
          <a:p>
            <a:r>
              <a:rPr lang="nl-NL" sz="900" dirty="0">
                <a:latin typeface="Times New Roman" panose="02020603050405020304" pitchFamily="18" charset="0"/>
                <a:cs typeface="Times New Roman" panose="02020603050405020304" pitchFamily="18" charset="0"/>
              </a:rPr>
              <a:t>	5 cent 		   848.244</a:t>
            </a:r>
          </a:p>
          <a:p>
            <a:r>
              <a:rPr lang="nl-NL" sz="900" dirty="0">
                <a:latin typeface="Times New Roman" panose="02020603050405020304" pitchFamily="18" charset="0"/>
                <a:cs typeface="Times New Roman" panose="02020603050405020304" pitchFamily="18" charset="0"/>
              </a:rPr>
              <a:t>	7 cent		1.015.440</a:t>
            </a:r>
          </a:p>
          <a:p>
            <a:r>
              <a:rPr lang="nl-NL" sz="900" dirty="0">
                <a:latin typeface="Times New Roman" panose="02020603050405020304" pitchFamily="18" charset="0"/>
                <a:cs typeface="Times New Roman" panose="02020603050405020304" pitchFamily="18" charset="0"/>
              </a:rPr>
              <a:t>	10 cent		9.717.635</a:t>
            </a:r>
          </a:p>
          <a:p>
            <a:r>
              <a:rPr lang="nl-NL" sz="900" dirty="0">
                <a:latin typeface="Times New Roman" panose="02020603050405020304" pitchFamily="18" charset="0"/>
                <a:cs typeface="Times New Roman" panose="02020603050405020304" pitchFamily="18" charset="0"/>
              </a:rPr>
              <a:t>	25 cent		   712.746</a:t>
            </a:r>
          </a:p>
        </p:txBody>
      </p:sp>
    </p:spTree>
    <p:extLst>
      <p:ext uri="{BB962C8B-B14F-4D97-AF65-F5344CB8AC3E}">
        <p14:creationId xmlns:p14="http://schemas.microsoft.com/office/powerpoint/2010/main" val="17001537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5F00BD-9CAA-A21C-FA8F-D5B4F1F46B62}"/>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4C8B92A2-30D3-24F0-D1AC-77642E02E7AA}"/>
              </a:ext>
            </a:extLst>
          </p:cNvPr>
          <p:cNvSpPr/>
          <p:nvPr/>
        </p:nvSpPr>
        <p:spPr>
          <a:xfrm>
            <a:off x="769461" y="593378"/>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DD009FEB-70F6-A644-F158-C8DA0F0C0725}"/>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549FCA5B-481B-99E7-91BD-9B006038BACF}"/>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1956</a:t>
            </a:r>
          </a:p>
        </p:txBody>
      </p:sp>
      <p:sp>
        <p:nvSpPr>
          <p:cNvPr id="10" name="Tekstvak 9">
            <a:extLst>
              <a:ext uri="{FF2B5EF4-FFF2-40B4-BE49-F238E27FC236}">
                <a16:creationId xmlns:a16="http://schemas.microsoft.com/office/drawing/2014/main" id="{0C14A291-9113-E4DF-A581-151DA6CF280D}"/>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1956</a:t>
            </a:r>
          </a:p>
        </p:txBody>
      </p:sp>
      <p:cxnSp>
        <p:nvCxnSpPr>
          <p:cNvPr id="12" name="Rechte verbindingslijn 11">
            <a:extLst>
              <a:ext uri="{FF2B5EF4-FFF2-40B4-BE49-F238E27FC236}">
                <a16:creationId xmlns:a16="http://schemas.microsoft.com/office/drawing/2014/main" id="{FEF69768-B8D1-CF77-0875-56FAD48E8D96}"/>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Rechthoek 15">
            <a:extLst>
              <a:ext uri="{FF2B5EF4-FFF2-40B4-BE49-F238E27FC236}">
                <a16:creationId xmlns:a16="http://schemas.microsoft.com/office/drawing/2014/main" id="{100CC4B8-5FD4-2DE6-8C42-466947E0C724}"/>
              </a:ext>
            </a:extLst>
          </p:cNvPr>
          <p:cNvSpPr/>
          <p:nvPr/>
        </p:nvSpPr>
        <p:spPr>
          <a:xfrm>
            <a:off x="1979837" y="4564682"/>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E2F6482E-0F7A-C04E-EA9A-001C429097AF}"/>
              </a:ext>
            </a:extLst>
          </p:cNvPr>
          <p:cNvSpPr/>
          <p:nvPr/>
        </p:nvSpPr>
        <p:spPr>
          <a:xfrm>
            <a:off x="3383837" y="4564682"/>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DE186A64-BC8A-CC53-F858-66627F66AC3F}"/>
              </a:ext>
            </a:extLst>
          </p:cNvPr>
          <p:cNvSpPr/>
          <p:nvPr/>
        </p:nvSpPr>
        <p:spPr>
          <a:xfrm>
            <a:off x="2699837" y="6533906"/>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932D6D63-EC63-3DD3-2300-CBB9B753F6AD}"/>
              </a:ext>
            </a:extLst>
          </p:cNvPr>
          <p:cNvSpPr/>
          <p:nvPr/>
        </p:nvSpPr>
        <p:spPr>
          <a:xfrm>
            <a:off x="4067837" y="6533906"/>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75F8239E-A51F-2581-E0F4-7979EC2DF15D}"/>
              </a:ext>
            </a:extLst>
          </p:cNvPr>
          <p:cNvSpPr/>
          <p:nvPr/>
        </p:nvSpPr>
        <p:spPr>
          <a:xfrm>
            <a:off x="4787837" y="4564682"/>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Tekstvak 20">
            <a:extLst>
              <a:ext uri="{FF2B5EF4-FFF2-40B4-BE49-F238E27FC236}">
                <a16:creationId xmlns:a16="http://schemas.microsoft.com/office/drawing/2014/main" id="{3B504C62-853D-8A35-0310-67F722CEC9D2}"/>
              </a:ext>
            </a:extLst>
          </p:cNvPr>
          <p:cNvSpPr txBox="1"/>
          <p:nvPr/>
        </p:nvSpPr>
        <p:spPr>
          <a:xfrm>
            <a:off x="2304592" y="5250356"/>
            <a:ext cx="3299496"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 cent			  5 cent			     7 cent</a:t>
            </a:r>
          </a:p>
        </p:txBody>
      </p:sp>
      <p:sp>
        <p:nvSpPr>
          <p:cNvPr id="22" name="Tekstvak 21">
            <a:extLst>
              <a:ext uri="{FF2B5EF4-FFF2-40B4-BE49-F238E27FC236}">
                <a16:creationId xmlns:a16="http://schemas.microsoft.com/office/drawing/2014/main" id="{3F61FD04-8207-97C7-2AD5-19AFBDF1A8CB}"/>
              </a:ext>
            </a:extLst>
          </p:cNvPr>
          <p:cNvSpPr txBox="1"/>
          <p:nvPr/>
        </p:nvSpPr>
        <p:spPr>
          <a:xfrm>
            <a:off x="2927961" y="7205228"/>
            <a:ext cx="2052757"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10 cent			  25 cent</a:t>
            </a:r>
          </a:p>
        </p:txBody>
      </p:sp>
      <p:sp>
        <p:nvSpPr>
          <p:cNvPr id="23" name="Tekstvak 22">
            <a:extLst>
              <a:ext uri="{FF2B5EF4-FFF2-40B4-BE49-F238E27FC236}">
                <a16:creationId xmlns:a16="http://schemas.microsoft.com/office/drawing/2014/main" id="{6B13DAC0-8BF4-B028-3E33-412FBDC207E4}"/>
              </a:ext>
            </a:extLst>
          </p:cNvPr>
          <p:cNvSpPr txBox="1"/>
          <p:nvPr/>
        </p:nvSpPr>
        <p:spPr>
          <a:xfrm>
            <a:off x="863825" y="8621106"/>
            <a:ext cx="2808000"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Pieter </a:t>
            </a:r>
            <a:r>
              <a:rPr lang="nl-NL" sz="900" dirty="0" err="1">
                <a:latin typeface="Times New Roman" panose="02020603050405020304" pitchFamily="18" charset="0"/>
                <a:cs typeface="Times New Roman" panose="02020603050405020304" pitchFamily="18" charset="0"/>
              </a:rPr>
              <a:t>Wetselaar</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12 ½ : 12</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a:t>
            </a:r>
          </a:p>
          <a:p>
            <a:r>
              <a:rPr lang="nl-NL" sz="900" dirty="0">
                <a:latin typeface="Times New Roman" panose="02020603050405020304" pitchFamily="18" charset="0"/>
                <a:cs typeface="Times New Roman" panose="02020603050405020304" pitchFamily="18" charset="0"/>
              </a:rPr>
              <a:t>Oplage:	2 cent 		11.353.101</a:t>
            </a:r>
          </a:p>
          <a:p>
            <a:r>
              <a:rPr lang="nl-NL" sz="900" dirty="0">
                <a:latin typeface="Times New Roman" panose="02020603050405020304" pitchFamily="18" charset="0"/>
                <a:cs typeface="Times New Roman" panose="02020603050405020304" pitchFamily="18" charset="0"/>
              </a:rPr>
              <a:t>	5 cent 		  1.206.902</a:t>
            </a:r>
          </a:p>
          <a:p>
            <a:r>
              <a:rPr lang="nl-NL" sz="900" dirty="0">
                <a:latin typeface="Times New Roman" panose="02020603050405020304" pitchFamily="18" charset="0"/>
                <a:cs typeface="Times New Roman" panose="02020603050405020304" pitchFamily="18" charset="0"/>
              </a:rPr>
              <a:t>	7 cent		  1.044.344</a:t>
            </a:r>
          </a:p>
          <a:p>
            <a:r>
              <a:rPr lang="nl-NL" sz="900" dirty="0">
                <a:latin typeface="Times New Roman" panose="02020603050405020304" pitchFamily="18" charset="0"/>
                <a:cs typeface="Times New Roman" panose="02020603050405020304" pitchFamily="18" charset="0"/>
              </a:rPr>
              <a:t>	10 cent		11.921.176</a:t>
            </a:r>
          </a:p>
          <a:p>
            <a:r>
              <a:rPr lang="nl-NL" sz="900" dirty="0">
                <a:latin typeface="Times New Roman" panose="02020603050405020304" pitchFamily="18" charset="0"/>
                <a:cs typeface="Times New Roman" panose="02020603050405020304" pitchFamily="18" charset="0"/>
              </a:rPr>
              <a:t>	25 cent		     788.804</a:t>
            </a:r>
          </a:p>
        </p:txBody>
      </p:sp>
      <p:sp>
        <p:nvSpPr>
          <p:cNvPr id="2" name="Tekstvak 1">
            <a:extLst>
              <a:ext uri="{FF2B5EF4-FFF2-40B4-BE49-F238E27FC236}">
                <a16:creationId xmlns:a16="http://schemas.microsoft.com/office/drawing/2014/main" id="{71CF2B51-4249-C3E1-1120-5A98C3D95E3D}"/>
              </a:ext>
            </a:extLst>
          </p:cNvPr>
          <p:cNvSpPr txBox="1"/>
          <p:nvPr/>
        </p:nvSpPr>
        <p:spPr>
          <a:xfrm>
            <a:off x="949480" y="2501590"/>
            <a:ext cx="5926701" cy="861774"/>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Opnieuw een serie met afbeeldingen van portretten van kinderen, ontleend aan schilderijen van oude </a:t>
            </a:r>
            <a:r>
              <a:rPr lang="nl-NL" sz="1000" kern="0" dirty="0" err="1">
                <a:solidFill>
                  <a:srgbClr val="000000"/>
                </a:solidFill>
                <a:latin typeface="Times New Roman" panose="02020603050405020304" pitchFamily="18" charset="0"/>
                <a:cs typeface="Times New Roman" panose="02020603050405020304" pitchFamily="18" charset="0"/>
              </a:rPr>
              <a:t>Neder-landse</a:t>
            </a:r>
            <a:r>
              <a:rPr lang="nl-NL" sz="1000" kern="0" dirty="0">
                <a:solidFill>
                  <a:srgbClr val="000000"/>
                </a:solidFill>
                <a:latin typeface="Times New Roman" panose="02020603050405020304" pitchFamily="18" charset="0"/>
                <a:cs typeface="Times New Roman" panose="02020603050405020304" pitchFamily="18" charset="0"/>
              </a:rPr>
              <a:t> meesters uit de 16</a:t>
            </a:r>
            <a:r>
              <a:rPr lang="nl-NL" sz="1000" kern="0" baseline="30000" dirty="0">
                <a:solidFill>
                  <a:srgbClr val="000000"/>
                </a:solidFill>
                <a:latin typeface="Times New Roman" panose="02020603050405020304" pitchFamily="18" charset="0"/>
                <a:cs typeface="Times New Roman" panose="02020603050405020304" pitchFamily="18" charset="0"/>
              </a:rPr>
              <a:t>e</a:t>
            </a:r>
            <a:r>
              <a:rPr lang="nl-NL" sz="1000" kern="0" dirty="0">
                <a:solidFill>
                  <a:srgbClr val="000000"/>
                </a:solidFill>
                <a:latin typeface="Times New Roman" panose="02020603050405020304" pitchFamily="18" charset="0"/>
                <a:cs typeface="Times New Roman" panose="02020603050405020304" pitchFamily="18" charset="0"/>
              </a:rPr>
              <a:t> eeuw. Pieter </a:t>
            </a:r>
            <a:r>
              <a:rPr lang="nl-NL" sz="1000" kern="0" dirty="0" err="1">
                <a:solidFill>
                  <a:srgbClr val="000000"/>
                </a:solidFill>
                <a:latin typeface="Times New Roman" panose="02020603050405020304" pitchFamily="18" charset="0"/>
                <a:cs typeface="Times New Roman" panose="02020603050405020304" pitchFamily="18" charset="0"/>
              </a:rPr>
              <a:t>Wetselaar</a:t>
            </a:r>
            <a:r>
              <a:rPr lang="nl-NL" sz="1000" kern="0" dirty="0">
                <a:solidFill>
                  <a:srgbClr val="000000"/>
                </a:solidFill>
                <a:latin typeface="Times New Roman" panose="02020603050405020304" pitchFamily="18" charset="0"/>
                <a:cs typeface="Times New Roman" panose="02020603050405020304" pitchFamily="18" charset="0"/>
              </a:rPr>
              <a:t> gebruikte daarvoor op de zegel van,</a:t>
            </a:r>
          </a:p>
          <a:p>
            <a:r>
              <a:rPr lang="nl-NL" sz="1000" kern="0" dirty="0">
                <a:solidFill>
                  <a:srgbClr val="000000"/>
                </a:solidFill>
                <a:latin typeface="Times New Roman" panose="02020603050405020304" pitchFamily="18" charset="0"/>
                <a:cs typeface="Times New Roman" panose="02020603050405020304" pitchFamily="18" charset="0"/>
              </a:rPr>
              <a:t>2 cent jongensportret uit 1531 van Jan van </a:t>
            </a:r>
            <a:r>
              <a:rPr lang="nl-NL" sz="1000" kern="0" dirty="0" err="1">
                <a:solidFill>
                  <a:srgbClr val="000000"/>
                </a:solidFill>
                <a:latin typeface="Times New Roman" panose="02020603050405020304" pitchFamily="18" charset="0"/>
                <a:cs typeface="Times New Roman" panose="02020603050405020304" pitchFamily="18" charset="0"/>
              </a:rPr>
              <a:t>Scorel</a:t>
            </a:r>
            <a:r>
              <a:rPr lang="nl-NL" sz="1000" kern="0" dirty="0">
                <a:solidFill>
                  <a:srgbClr val="000000"/>
                </a:solidFill>
                <a:latin typeface="Times New Roman" panose="02020603050405020304" pitchFamily="18" charset="0"/>
                <a:cs typeface="Times New Roman" panose="02020603050405020304" pitchFamily="18" charset="0"/>
              </a:rPr>
              <a:t> 1495-1562, de overige zegels komen van de Nederlandse school uit de 16</a:t>
            </a:r>
            <a:r>
              <a:rPr lang="nl-NL" sz="1000" kern="0" baseline="30000" dirty="0">
                <a:solidFill>
                  <a:srgbClr val="000000"/>
                </a:solidFill>
                <a:latin typeface="Times New Roman" panose="02020603050405020304" pitchFamily="18" charset="0"/>
                <a:cs typeface="Times New Roman" panose="02020603050405020304" pitchFamily="18" charset="0"/>
              </a:rPr>
              <a:t>e</a:t>
            </a:r>
            <a:r>
              <a:rPr lang="nl-NL" sz="1000" kern="0" dirty="0">
                <a:solidFill>
                  <a:srgbClr val="000000"/>
                </a:solidFill>
                <a:latin typeface="Times New Roman" panose="02020603050405020304" pitchFamily="18" charset="0"/>
                <a:cs typeface="Times New Roman" panose="02020603050405020304" pitchFamily="18" charset="0"/>
              </a:rPr>
              <a:t> eeuw, 5 cent jongensportret uit 1563, 7 cent meisjesportret uit 1563, 10 cent meisjesportret uit 1590 en op de zegel van 25 cent een meisjesportret uit 1592.</a:t>
            </a:r>
            <a:endParaRPr lang="nl-NL"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69385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D111C7-3E0F-E288-2399-5D1D823D5474}"/>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CAB1C538-E79E-AE81-D767-4B24644A99E0}"/>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92660E1A-27AB-073C-E9FA-0CE49F2EFB58}"/>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44352380-F388-CF1A-3278-0781C50EEFCC}"/>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1957</a:t>
            </a:r>
          </a:p>
        </p:txBody>
      </p:sp>
      <p:sp>
        <p:nvSpPr>
          <p:cNvPr id="10" name="Tekstvak 9">
            <a:extLst>
              <a:ext uri="{FF2B5EF4-FFF2-40B4-BE49-F238E27FC236}">
                <a16:creationId xmlns:a16="http://schemas.microsoft.com/office/drawing/2014/main" id="{FE225ED3-27DE-5783-BA70-8BBEE29E0339}"/>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1957</a:t>
            </a:r>
          </a:p>
        </p:txBody>
      </p:sp>
      <p:cxnSp>
        <p:nvCxnSpPr>
          <p:cNvPr id="12" name="Rechte verbindingslijn 11">
            <a:extLst>
              <a:ext uri="{FF2B5EF4-FFF2-40B4-BE49-F238E27FC236}">
                <a16:creationId xmlns:a16="http://schemas.microsoft.com/office/drawing/2014/main" id="{2D8F8F16-D2CB-05DE-7C92-07B3FE476A46}"/>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Rechthoek 15">
            <a:extLst>
              <a:ext uri="{FF2B5EF4-FFF2-40B4-BE49-F238E27FC236}">
                <a16:creationId xmlns:a16="http://schemas.microsoft.com/office/drawing/2014/main" id="{95F4C6C4-9878-5D87-5C46-D7E6C3ED2ABE}"/>
              </a:ext>
            </a:extLst>
          </p:cNvPr>
          <p:cNvSpPr/>
          <p:nvPr/>
        </p:nvSpPr>
        <p:spPr>
          <a:xfrm>
            <a:off x="1979837" y="4564682"/>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B85FC1E4-DB76-4477-D50B-BCC64D1115C5}"/>
              </a:ext>
            </a:extLst>
          </p:cNvPr>
          <p:cNvSpPr/>
          <p:nvPr/>
        </p:nvSpPr>
        <p:spPr>
          <a:xfrm>
            <a:off x="3383837" y="4564682"/>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0178CFED-FD5A-6A48-FC75-3773431B7CDF}"/>
              </a:ext>
            </a:extLst>
          </p:cNvPr>
          <p:cNvSpPr/>
          <p:nvPr/>
        </p:nvSpPr>
        <p:spPr>
          <a:xfrm>
            <a:off x="2699837" y="6533906"/>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7FA14FF0-44A8-C176-4ECB-89C9CA53EE84}"/>
              </a:ext>
            </a:extLst>
          </p:cNvPr>
          <p:cNvSpPr/>
          <p:nvPr/>
        </p:nvSpPr>
        <p:spPr>
          <a:xfrm>
            <a:off x="4067837" y="6533906"/>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0B5A2A20-F27A-2506-A7D0-2E2B9E7A59CD}"/>
              </a:ext>
            </a:extLst>
          </p:cNvPr>
          <p:cNvSpPr/>
          <p:nvPr/>
        </p:nvSpPr>
        <p:spPr>
          <a:xfrm>
            <a:off x="4787837" y="4564682"/>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Tekstvak 20">
            <a:extLst>
              <a:ext uri="{FF2B5EF4-FFF2-40B4-BE49-F238E27FC236}">
                <a16:creationId xmlns:a16="http://schemas.microsoft.com/office/drawing/2014/main" id="{E5C66663-F94C-C57D-098A-FDE913C6ADCB}"/>
              </a:ext>
            </a:extLst>
          </p:cNvPr>
          <p:cNvSpPr txBox="1"/>
          <p:nvPr/>
        </p:nvSpPr>
        <p:spPr>
          <a:xfrm>
            <a:off x="2310703" y="5093906"/>
            <a:ext cx="3299496"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4 cent			  6 cent			     8 cent</a:t>
            </a:r>
          </a:p>
        </p:txBody>
      </p:sp>
      <p:sp>
        <p:nvSpPr>
          <p:cNvPr id="22" name="Tekstvak 21">
            <a:extLst>
              <a:ext uri="{FF2B5EF4-FFF2-40B4-BE49-F238E27FC236}">
                <a16:creationId xmlns:a16="http://schemas.microsoft.com/office/drawing/2014/main" id="{3E9CE25F-B974-93A7-F985-99994787C461}"/>
              </a:ext>
            </a:extLst>
          </p:cNvPr>
          <p:cNvSpPr txBox="1"/>
          <p:nvPr/>
        </p:nvSpPr>
        <p:spPr>
          <a:xfrm>
            <a:off x="3023080" y="7104811"/>
            <a:ext cx="2052757"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12 cent			  30 cent</a:t>
            </a:r>
          </a:p>
        </p:txBody>
      </p:sp>
      <p:sp>
        <p:nvSpPr>
          <p:cNvPr id="23" name="Tekstvak 22">
            <a:extLst>
              <a:ext uri="{FF2B5EF4-FFF2-40B4-BE49-F238E27FC236}">
                <a16:creationId xmlns:a16="http://schemas.microsoft.com/office/drawing/2014/main" id="{F1A57FAE-B68A-AF1D-01C1-BE1895C7E1DE}"/>
              </a:ext>
            </a:extLst>
          </p:cNvPr>
          <p:cNvSpPr txBox="1"/>
          <p:nvPr/>
        </p:nvSpPr>
        <p:spPr>
          <a:xfrm>
            <a:off x="827837" y="8621106"/>
            <a:ext cx="2880000"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Sem </a:t>
            </a:r>
            <a:r>
              <a:rPr lang="nl-NL" sz="900" dirty="0" err="1">
                <a:latin typeface="Times New Roman" panose="02020603050405020304" pitchFamily="18" charset="0"/>
                <a:cs typeface="Times New Roman" panose="02020603050405020304" pitchFamily="18" charset="0"/>
              </a:rPr>
              <a:t>Hartz</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12 ½ : 12</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a:t>
            </a:r>
          </a:p>
          <a:p>
            <a:r>
              <a:rPr lang="nl-NL" sz="900" dirty="0">
                <a:latin typeface="Times New Roman" panose="02020603050405020304" pitchFamily="18" charset="0"/>
                <a:cs typeface="Times New Roman" panose="02020603050405020304" pitchFamily="18" charset="0"/>
              </a:rPr>
              <a:t>Oplage:	4 cent 		  5.535.888</a:t>
            </a:r>
          </a:p>
          <a:p>
            <a:r>
              <a:rPr lang="nl-NL" sz="900" dirty="0">
                <a:latin typeface="Times New Roman" panose="02020603050405020304" pitchFamily="18" charset="0"/>
                <a:cs typeface="Times New Roman" panose="02020603050405020304" pitchFamily="18" charset="0"/>
              </a:rPr>
              <a:t>	6 cent 		     721.872</a:t>
            </a:r>
          </a:p>
          <a:p>
            <a:r>
              <a:rPr lang="nl-NL" sz="900" dirty="0">
                <a:latin typeface="Times New Roman" panose="02020603050405020304" pitchFamily="18" charset="0"/>
                <a:cs typeface="Times New Roman" panose="02020603050405020304" pitchFamily="18" charset="0"/>
              </a:rPr>
              <a:t>	8 cent		     828.559</a:t>
            </a:r>
          </a:p>
          <a:p>
            <a:r>
              <a:rPr lang="nl-NL" sz="900" dirty="0">
                <a:latin typeface="Times New Roman" panose="02020603050405020304" pitchFamily="18" charset="0"/>
                <a:cs typeface="Times New Roman" panose="02020603050405020304" pitchFamily="18" charset="0"/>
              </a:rPr>
              <a:t>	12 cent		10.051.641</a:t>
            </a:r>
          </a:p>
          <a:p>
            <a:r>
              <a:rPr lang="nl-NL" sz="900" dirty="0">
                <a:latin typeface="Times New Roman" panose="02020603050405020304" pitchFamily="18" charset="0"/>
                <a:cs typeface="Times New Roman" panose="02020603050405020304" pitchFamily="18" charset="0"/>
              </a:rPr>
              <a:t>	30 cent		     717,919</a:t>
            </a:r>
          </a:p>
        </p:txBody>
      </p:sp>
      <p:sp>
        <p:nvSpPr>
          <p:cNvPr id="24" name="Tekstvak 23">
            <a:extLst>
              <a:ext uri="{FF2B5EF4-FFF2-40B4-BE49-F238E27FC236}">
                <a16:creationId xmlns:a16="http://schemas.microsoft.com/office/drawing/2014/main" id="{3E4B3C7D-B1FA-E9C7-A6FF-8295FEAE2732}"/>
              </a:ext>
            </a:extLst>
          </p:cNvPr>
          <p:cNvSpPr txBox="1"/>
          <p:nvPr/>
        </p:nvSpPr>
        <p:spPr>
          <a:xfrm>
            <a:off x="960486" y="2501590"/>
            <a:ext cx="5926701" cy="861774"/>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Opnieuw een serie met afbeeldingen van portretten van kinderen, ontleend aan schilderijen van oude Nederlandse meesters uit de 16</a:t>
            </a:r>
            <a:r>
              <a:rPr lang="nl-NL" sz="1000" kern="0" baseline="30000" dirty="0">
                <a:solidFill>
                  <a:srgbClr val="000000"/>
                </a:solidFill>
                <a:latin typeface="Times New Roman" panose="02020603050405020304" pitchFamily="18" charset="0"/>
                <a:cs typeface="Times New Roman" panose="02020603050405020304" pitchFamily="18" charset="0"/>
              </a:rPr>
              <a:t>e</a:t>
            </a:r>
            <a:r>
              <a:rPr lang="nl-NL" sz="1000" kern="0" dirty="0">
                <a:solidFill>
                  <a:srgbClr val="000000"/>
                </a:solidFill>
                <a:latin typeface="Times New Roman" panose="02020603050405020304" pitchFamily="18" charset="0"/>
                <a:cs typeface="Times New Roman" panose="02020603050405020304" pitchFamily="18" charset="0"/>
              </a:rPr>
              <a:t> eeuw.  Sem </a:t>
            </a:r>
            <a:r>
              <a:rPr lang="nl-NL" sz="1000" kern="0" dirty="0" err="1">
                <a:solidFill>
                  <a:srgbClr val="000000"/>
                </a:solidFill>
                <a:latin typeface="Times New Roman" panose="02020603050405020304" pitchFamily="18" charset="0"/>
                <a:cs typeface="Times New Roman" panose="02020603050405020304" pitchFamily="18" charset="0"/>
              </a:rPr>
              <a:t>Hartz</a:t>
            </a:r>
            <a:r>
              <a:rPr lang="nl-NL" sz="1000" kern="0" dirty="0">
                <a:solidFill>
                  <a:srgbClr val="000000"/>
                </a:solidFill>
                <a:latin typeface="Times New Roman" panose="02020603050405020304" pitchFamily="18" charset="0"/>
                <a:cs typeface="Times New Roman" panose="02020603050405020304" pitchFamily="18" charset="0"/>
              </a:rPr>
              <a:t> gebruikte daarvoor portretten meisjes  op de zegel,</a:t>
            </a:r>
          </a:p>
          <a:p>
            <a:r>
              <a:rPr lang="nl-NL" sz="1000" kern="0" dirty="0">
                <a:solidFill>
                  <a:srgbClr val="000000"/>
                </a:solidFill>
                <a:latin typeface="Times New Roman" panose="02020603050405020304" pitchFamily="18" charset="0"/>
                <a:cs typeface="Times New Roman" panose="02020603050405020304" pitchFamily="18" charset="0"/>
              </a:rPr>
              <a:t>4 cent geschilderd door B.J. </a:t>
            </a:r>
            <a:r>
              <a:rPr lang="nl-NL" sz="1000" kern="0" dirty="0" err="1">
                <a:solidFill>
                  <a:srgbClr val="000000"/>
                </a:solidFill>
                <a:latin typeface="Times New Roman" panose="02020603050405020304" pitchFamily="18" charset="0"/>
                <a:cs typeface="Times New Roman" panose="02020603050405020304" pitchFamily="18" charset="0"/>
              </a:rPr>
              <a:t>Blommers</a:t>
            </a:r>
            <a:r>
              <a:rPr lang="nl-NL" sz="1000" kern="0" dirty="0">
                <a:solidFill>
                  <a:srgbClr val="000000"/>
                </a:solidFill>
                <a:latin typeface="Times New Roman" panose="02020603050405020304" pitchFamily="18" charset="0"/>
                <a:cs typeface="Times New Roman" panose="02020603050405020304" pitchFamily="18" charset="0"/>
              </a:rPr>
              <a:t> 1845-1914, 6 cent geschilderd door W.B. Tholen 1860-1931, 8 cent geschilderd door Jan Sluyters 1881-1957, 12 cent geschilderd door Matthijs Maris 1839-1917 en 25 cent geschilderd door C. </a:t>
            </a:r>
            <a:r>
              <a:rPr lang="nl-NL" sz="1000" kern="0" dirty="0" err="1">
                <a:solidFill>
                  <a:srgbClr val="000000"/>
                </a:solidFill>
                <a:latin typeface="Times New Roman" panose="02020603050405020304" pitchFamily="18" charset="0"/>
                <a:cs typeface="Times New Roman" panose="02020603050405020304" pitchFamily="18" charset="0"/>
              </a:rPr>
              <a:t>Kruseman</a:t>
            </a:r>
            <a:r>
              <a:rPr lang="nl-NL" sz="1000" kern="0" dirty="0">
                <a:solidFill>
                  <a:srgbClr val="000000"/>
                </a:solidFill>
                <a:latin typeface="Times New Roman" panose="02020603050405020304" pitchFamily="18" charset="0"/>
                <a:cs typeface="Times New Roman" panose="02020603050405020304" pitchFamily="18" charset="0"/>
              </a:rPr>
              <a:t> 1797-1857.</a:t>
            </a:r>
          </a:p>
        </p:txBody>
      </p:sp>
    </p:spTree>
    <p:extLst>
      <p:ext uri="{BB962C8B-B14F-4D97-AF65-F5344CB8AC3E}">
        <p14:creationId xmlns:p14="http://schemas.microsoft.com/office/powerpoint/2010/main" val="39012196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DA8889-2C69-CE0C-6B74-119322DC130E}"/>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D2A41475-79A6-B84F-0FA1-736DE7788BBA}"/>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C3227741-F9E8-660F-A86A-28B602BEB1D8}"/>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9B1B0134-C788-2489-0E4F-52288B35A9E6}"/>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1958</a:t>
            </a:r>
          </a:p>
        </p:txBody>
      </p:sp>
      <p:sp>
        <p:nvSpPr>
          <p:cNvPr id="10" name="Tekstvak 9">
            <a:extLst>
              <a:ext uri="{FF2B5EF4-FFF2-40B4-BE49-F238E27FC236}">
                <a16:creationId xmlns:a16="http://schemas.microsoft.com/office/drawing/2014/main" id="{EBA9FA74-A5E0-D116-FB16-708EBBF6E9CF}"/>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1958</a:t>
            </a:r>
          </a:p>
        </p:txBody>
      </p:sp>
      <p:cxnSp>
        <p:nvCxnSpPr>
          <p:cNvPr id="12" name="Rechte verbindingslijn 11">
            <a:extLst>
              <a:ext uri="{FF2B5EF4-FFF2-40B4-BE49-F238E27FC236}">
                <a16:creationId xmlns:a16="http://schemas.microsoft.com/office/drawing/2014/main" id="{F9CE59E5-1819-4A00-CB73-753608B0B512}"/>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kstvak 14">
            <a:extLst>
              <a:ext uri="{FF2B5EF4-FFF2-40B4-BE49-F238E27FC236}">
                <a16:creationId xmlns:a16="http://schemas.microsoft.com/office/drawing/2014/main" id="{55380CDA-C65A-DBD1-D653-80486FDD56B8}"/>
              </a:ext>
            </a:extLst>
          </p:cNvPr>
          <p:cNvSpPr txBox="1"/>
          <p:nvPr/>
        </p:nvSpPr>
        <p:spPr>
          <a:xfrm>
            <a:off x="1032823" y="2501590"/>
            <a:ext cx="5771350" cy="400110"/>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Op het thema van Kind en Spel maakte Lou Strik vijf zegels met kinderen met: steltlopen, autoped, haasje over, rolschaatsen en touwtje springen.</a:t>
            </a:r>
            <a:endPar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6" name="Rechthoek 15">
            <a:extLst>
              <a:ext uri="{FF2B5EF4-FFF2-40B4-BE49-F238E27FC236}">
                <a16:creationId xmlns:a16="http://schemas.microsoft.com/office/drawing/2014/main" id="{AC123547-6C6B-0E6F-061A-938CE1A36687}"/>
              </a:ext>
            </a:extLst>
          </p:cNvPr>
          <p:cNvSpPr/>
          <p:nvPr/>
        </p:nvSpPr>
        <p:spPr>
          <a:xfrm>
            <a:off x="1979837" y="4564682"/>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BC23C235-946F-ADA1-119E-6BBF24E39B5B}"/>
              </a:ext>
            </a:extLst>
          </p:cNvPr>
          <p:cNvSpPr/>
          <p:nvPr/>
        </p:nvSpPr>
        <p:spPr>
          <a:xfrm>
            <a:off x="3383837" y="4564682"/>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6C2F07CE-7343-477D-B364-987662882E01}"/>
              </a:ext>
            </a:extLst>
          </p:cNvPr>
          <p:cNvSpPr/>
          <p:nvPr/>
        </p:nvSpPr>
        <p:spPr>
          <a:xfrm>
            <a:off x="2699837" y="6533906"/>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04016DBA-2E0B-13FC-79BC-209520D5E499}"/>
              </a:ext>
            </a:extLst>
          </p:cNvPr>
          <p:cNvSpPr/>
          <p:nvPr/>
        </p:nvSpPr>
        <p:spPr>
          <a:xfrm>
            <a:off x="4067837" y="6533906"/>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EAF17564-B4D0-4219-E6E7-90B70D6182C1}"/>
              </a:ext>
            </a:extLst>
          </p:cNvPr>
          <p:cNvSpPr/>
          <p:nvPr/>
        </p:nvSpPr>
        <p:spPr>
          <a:xfrm>
            <a:off x="4787837" y="4564682"/>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Tekstvak 20">
            <a:extLst>
              <a:ext uri="{FF2B5EF4-FFF2-40B4-BE49-F238E27FC236}">
                <a16:creationId xmlns:a16="http://schemas.microsoft.com/office/drawing/2014/main" id="{A7E564D5-DF03-6995-C32F-175983AC91D7}"/>
              </a:ext>
            </a:extLst>
          </p:cNvPr>
          <p:cNvSpPr txBox="1"/>
          <p:nvPr/>
        </p:nvSpPr>
        <p:spPr>
          <a:xfrm>
            <a:off x="2310703" y="5093906"/>
            <a:ext cx="3299496"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4 cent			  6 cent			     8 cent</a:t>
            </a:r>
          </a:p>
        </p:txBody>
      </p:sp>
      <p:sp>
        <p:nvSpPr>
          <p:cNvPr id="22" name="Tekstvak 21">
            <a:extLst>
              <a:ext uri="{FF2B5EF4-FFF2-40B4-BE49-F238E27FC236}">
                <a16:creationId xmlns:a16="http://schemas.microsoft.com/office/drawing/2014/main" id="{2E9F40CE-76CD-E825-702B-8ACBCCB68DC0}"/>
              </a:ext>
            </a:extLst>
          </p:cNvPr>
          <p:cNvSpPr txBox="1"/>
          <p:nvPr/>
        </p:nvSpPr>
        <p:spPr>
          <a:xfrm>
            <a:off x="3023080" y="7104811"/>
            <a:ext cx="2052757"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12 cent			  30 cent</a:t>
            </a:r>
          </a:p>
        </p:txBody>
      </p:sp>
      <p:sp>
        <p:nvSpPr>
          <p:cNvPr id="23" name="Tekstvak 22">
            <a:extLst>
              <a:ext uri="{FF2B5EF4-FFF2-40B4-BE49-F238E27FC236}">
                <a16:creationId xmlns:a16="http://schemas.microsoft.com/office/drawing/2014/main" id="{CE3872A4-8F46-1B7C-8808-9F99170DA664}"/>
              </a:ext>
            </a:extLst>
          </p:cNvPr>
          <p:cNvSpPr txBox="1"/>
          <p:nvPr/>
        </p:nvSpPr>
        <p:spPr>
          <a:xfrm>
            <a:off x="827837" y="8482079"/>
            <a:ext cx="2232000" cy="1615827"/>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Lou Strik</a:t>
            </a:r>
          </a:p>
          <a:p>
            <a:r>
              <a:rPr lang="nl-NL" sz="900" dirty="0">
                <a:latin typeface="Times New Roman" panose="02020603050405020304" pitchFamily="18" charset="0"/>
                <a:cs typeface="Times New Roman" panose="02020603050405020304" pitchFamily="18" charset="0"/>
              </a:rPr>
              <a:t>Drukprocedé: offset</a:t>
            </a:r>
          </a:p>
          <a:p>
            <a:r>
              <a:rPr lang="nl-NL" sz="900" dirty="0">
                <a:latin typeface="Times New Roman" panose="02020603050405020304" pitchFamily="18" charset="0"/>
                <a:cs typeface="Times New Roman" panose="02020603050405020304" pitchFamily="18" charset="0"/>
              </a:rPr>
              <a:t>Tanding: kamtanding 12 ½ : 12</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Papiersoort: </a:t>
            </a:r>
            <a:r>
              <a:rPr lang="nl-NL" sz="900" dirty="0" err="1">
                <a:latin typeface="Times New Roman" panose="02020603050405020304" pitchFamily="18" charset="0"/>
                <a:cs typeface="Times New Roman" panose="02020603050405020304" pitchFamily="18" charset="0"/>
              </a:rPr>
              <a:t>gecoucheerd</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Watermerk: -</a:t>
            </a:r>
          </a:p>
          <a:p>
            <a:r>
              <a:rPr lang="nl-NL" sz="900" dirty="0">
                <a:latin typeface="Times New Roman" panose="02020603050405020304" pitchFamily="18" charset="0"/>
                <a:cs typeface="Times New Roman" panose="02020603050405020304" pitchFamily="18" charset="0"/>
              </a:rPr>
              <a:t>Oplage:	4 cent 		  6.336.463</a:t>
            </a:r>
          </a:p>
          <a:p>
            <a:r>
              <a:rPr lang="nl-NL" sz="900" dirty="0">
                <a:latin typeface="Times New Roman" panose="02020603050405020304" pitchFamily="18" charset="0"/>
                <a:cs typeface="Times New Roman" panose="02020603050405020304" pitchFamily="18" charset="0"/>
              </a:rPr>
              <a:t>	6 cent 		     771.197</a:t>
            </a:r>
          </a:p>
          <a:p>
            <a:r>
              <a:rPr lang="nl-NL" sz="900" dirty="0">
                <a:latin typeface="Times New Roman" panose="02020603050405020304" pitchFamily="18" charset="0"/>
                <a:cs typeface="Times New Roman" panose="02020603050405020304" pitchFamily="18" charset="0"/>
              </a:rPr>
              <a:t>	8 cent		     859.838</a:t>
            </a:r>
          </a:p>
          <a:p>
            <a:r>
              <a:rPr lang="nl-NL" sz="900" dirty="0">
                <a:latin typeface="Times New Roman" panose="02020603050405020304" pitchFamily="18" charset="0"/>
                <a:cs typeface="Times New Roman" panose="02020603050405020304" pitchFamily="18" charset="0"/>
              </a:rPr>
              <a:t>	12 cent		11.543.197</a:t>
            </a:r>
          </a:p>
          <a:p>
            <a:r>
              <a:rPr lang="nl-NL" sz="900" dirty="0">
                <a:latin typeface="Times New Roman" panose="02020603050405020304" pitchFamily="18" charset="0"/>
                <a:cs typeface="Times New Roman" panose="02020603050405020304" pitchFamily="18" charset="0"/>
              </a:rPr>
              <a:t>	30 cent		     765.956</a:t>
            </a:r>
          </a:p>
        </p:txBody>
      </p:sp>
    </p:spTree>
    <p:extLst>
      <p:ext uri="{BB962C8B-B14F-4D97-AF65-F5344CB8AC3E}">
        <p14:creationId xmlns:p14="http://schemas.microsoft.com/office/powerpoint/2010/main" val="3733598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35DACA-5ED6-90A2-18D3-9B28CAE276E7}"/>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D0C92A0D-B596-E3B0-27AA-5CC3BBD5FB0F}"/>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64CA1E91-9088-23EF-9371-53513DFC1644}"/>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9547DF94-C15A-1595-AFD1-14B8C852814B}"/>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1959</a:t>
            </a:r>
          </a:p>
        </p:txBody>
      </p:sp>
      <p:sp>
        <p:nvSpPr>
          <p:cNvPr id="10" name="Tekstvak 9">
            <a:extLst>
              <a:ext uri="{FF2B5EF4-FFF2-40B4-BE49-F238E27FC236}">
                <a16:creationId xmlns:a16="http://schemas.microsoft.com/office/drawing/2014/main" id="{F73AA08D-7001-BA24-ADDA-8EB2D529E121}"/>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1959</a:t>
            </a:r>
          </a:p>
        </p:txBody>
      </p:sp>
      <p:cxnSp>
        <p:nvCxnSpPr>
          <p:cNvPr id="12" name="Rechte verbindingslijn 11">
            <a:extLst>
              <a:ext uri="{FF2B5EF4-FFF2-40B4-BE49-F238E27FC236}">
                <a16:creationId xmlns:a16="http://schemas.microsoft.com/office/drawing/2014/main" id="{6F05EBC3-473D-D820-474E-8D5A1EA23888}"/>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kstvak 14">
            <a:extLst>
              <a:ext uri="{FF2B5EF4-FFF2-40B4-BE49-F238E27FC236}">
                <a16:creationId xmlns:a16="http://schemas.microsoft.com/office/drawing/2014/main" id="{C09A5AE4-31D6-8A84-41A0-E735D71233B4}"/>
              </a:ext>
            </a:extLst>
          </p:cNvPr>
          <p:cNvSpPr txBox="1"/>
          <p:nvPr/>
        </p:nvSpPr>
        <p:spPr>
          <a:xfrm>
            <a:off x="967297" y="2487652"/>
            <a:ext cx="5926701" cy="553998"/>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Wim van der Salm maakte een serie van 5 zegels met het thema Bezigheden van kinderen. We zien een kind in de box, een kind Indiaantje spelen, een kind ganzen voeren, een kind als verkeersbrigadiertje en een kind huiswerk maken.</a:t>
            </a:r>
            <a:endParaRPr lang="nl-NL" sz="1000" dirty="0">
              <a:latin typeface="Times New Roman" panose="02020603050405020304" pitchFamily="18" charset="0"/>
              <a:cs typeface="Times New Roman" panose="02020603050405020304" pitchFamily="18" charset="0"/>
            </a:endParaRPr>
          </a:p>
        </p:txBody>
      </p:sp>
      <p:sp>
        <p:nvSpPr>
          <p:cNvPr id="16" name="Rechthoek 15">
            <a:extLst>
              <a:ext uri="{FF2B5EF4-FFF2-40B4-BE49-F238E27FC236}">
                <a16:creationId xmlns:a16="http://schemas.microsoft.com/office/drawing/2014/main" id="{55E33E75-72CE-7F75-8165-C4DB9060F059}"/>
              </a:ext>
            </a:extLst>
          </p:cNvPr>
          <p:cNvSpPr/>
          <p:nvPr/>
        </p:nvSpPr>
        <p:spPr>
          <a:xfrm>
            <a:off x="1979837" y="4564682"/>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A70307F8-804C-06D9-6257-B6C0757C0419}"/>
              </a:ext>
            </a:extLst>
          </p:cNvPr>
          <p:cNvSpPr/>
          <p:nvPr/>
        </p:nvSpPr>
        <p:spPr>
          <a:xfrm>
            <a:off x="3383837" y="4564682"/>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876ED87B-1C58-488E-DEED-E271853BF97A}"/>
              </a:ext>
            </a:extLst>
          </p:cNvPr>
          <p:cNvSpPr/>
          <p:nvPr/>
        </p:nvSpPr>
        <p:spPr>
          <a:xfrm>
            <a:off x="2699837" y="6533906"/>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7F2631B3-D458-1DA2-9CBC-0C8CAC6857BA}"/>
              </a:ext>
            </a:extLst>
          </p:cNvPr>
          <p:cNvSpPr/>
          <p:nvPr/>
        </p:nvSpPr>
        <p:spPr>
          <a:xfrm>
            <a:off x="4067837" y="6533906"/>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A8BD2A8B-BC0A-BCCE-EA42-8B4D37E70A24}"/>
              </a:ext>
            </a:extLst>
          </p:cNvPr>
          <p:cNvSpPr/>
          <p:nvPr/>
        </p:nvSpPr>
        <p:spPr>
          <a:xfrm>
            <a:off x="4787837" y="4564682"/>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Tekstvak 20">
            <a:extLst>
              <a:ext uri="{FF2B5EF4-FFF2-40B4-BE49-F238E27FC236}">
                <a16:creationId xmlns:a16="http://schemas.microsoft.com/office/drawing/2014/main" id="{B1ABD225-3CA0-E83E-FADB-333BF3C58308}"/>
              </a:ext>
            </a:extLst>
          </p:cNvPr>
          <p:cNvSpPr txBox="1"/>
          <p:nvPr/>
        </p:nvSpPr>
        <p:spPr>
          <a:xfrm>
            <a:off x="2310703" y="5093906"/>
            <a:ext cx="3299496"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4 cent			  6 cent			     8 cent</a:t>
            </a:r>
          </a:p>
        </p:txBody>
      </p:sp>
      <p:sp>
        <p:nvSpPr>
          <p:cNvPr id="22" name="Tekstvak 21">
            <a:extLst>
              <a:ext uri="{FF2B5EF4-FFF2-40B4-BE49-F238E27FC236}">
                <a16:creationId xmlns:a16="http://schemas.microsoft.com/office/drawing/2014/main" id="{E4F6804E-6B7A-0A93-D2E0-696C954CF5DE}"/>
              </a:ext>
            </a:extLst>
          </p:cNvPr>
          <p:cNvSpPr txBox="1"/>
          <p:nvPr/>
        </p:nvSpPr>
        <p:spPr>
          <a:xfrm>
            <a:off x="3023080" y="7104811"/>
            <a:ext cx="2052757"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12 cent			  30 cent</a:t>
            </a:r>
          </a:p>
        </p:txBody>
      </p:sp>
      <p:sp>
        <p:nvSpPr>
          <p:cNvPr id="23" name="Tekstvak 22">
            <a:extLst>
              <a:ext uri="{FF2B5EF4-FFF2-40B4-BE49-F238E27FC236}">
                <a16:creationId xmlns:a16="http://schemas.microsoft.com/office/drawing/2014/main" id="{B7F0B91B-2EEE-C33D-43EF-15F6E2EC2B21}"/>
              </a:ext>
            </a:extLst>
          </p:cNvPr>
          <p:cNvSpPr txBox="1"/>
          <p:nvPr/>
        </p:nvSpPr>
        <p:spPr>
          <a:xfrm>
            <a:off x="827837" y="8482079"/>
            <a:ext cx="2447944" cy="1615827"/>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Wim van der Salm</a:t>
            </a:r>
          </a:p>
          <a:p>
            <a:r>
              <a:rPr lang="nl-NL" sz="900" dirty="0">
                <a:latin typeface="Times New Roman" panose="02020603050405020304" pitchFamily="18" charset="0"/>
                <a:cs typeface="Times New Roman" panose="02020603050405020304" pitchFamily="18" charset="0"/>
              </a:rPr>
              <a:t>Drukprocedé: offset</a:t>
            </a:r>
          </a:p>
          <a:p>
            <a:r>
              <a:rPr lang="nl-NL" sz="900" dirty="0">
                <a:latin typeface="Times New Roman" panose="02020603050405020304" pitchFamily="18" charset="0"/>
                <a:cs typeface="Times New Roman" panose="02020603050405020304" pitchFamily="18" charset="0"/>
              </a:rPr>
              <a:t>Tanding: kamtanding 12 ½ : 12</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Papiersoort: </a:t>
            </a:r>
            <a:r>
              <a:rPr lang="nl-NL" sz="900" dirty="0" err="1">
                <a:latin typeface="Times New Roman" panose="02020603050405020304" pitchFamily="18" charset="0"/>
                <a:cs typeface="Times New Roman" panose="02020603050405020304" pitchFamily="18" charset="0"/>
              </a:rPr>
              <a:t>gecoucheerd</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Watermerk: -</a:t>
            </a:r>
          </a:p>
          <a:p>
            <a:r>
              <a:rPr lang="nl-NL" sz="900" dirty="0">
                <a:latin typeface="Times New Roman" panose="02020603050405020304" pitchFamily="18" charset="0"/>
                <a:cs typeface="Times New Roman" panose="02020603050405020304" pitchFamily="18" charset="0"/>
              </a:rPr>
              <a:t>Oplage:	4 cent 		  7.714.520</a:t>
            </a:r>
          </a:p>
          <a:p>
            <a:r>
              <a:rPr lang="nl-NL" sz="900" dirty="0">
                <a:latin typeface="Times New Roman" panose="02020603050405020304" pitchFamily="18" charset="0"/>
                <a:cs typeface="Times New Roman" panose="02020603050405020304" pitchFamily="18" charset="0"/>
              </a:rPr>
              <a:t>	6 cent 		     898.007</a:t>
            </a:r>
          </a:p>
          <a:p>
            <a:r>
              <a:rPr lang="nl-NL" sz="900" dirty="0">
                <a:latin typeface="Times New Roman" panose="02020603050405020304" pitchFamily="18" charset="0"/>
                <a:cs typeface="Times New Roman" panose="02020603050405020304" pitchFamily="18" charset="0"/>
              </a:rPr>
              <a:t>	8 cent		     907.034</a:t>
            </a:r>
          </a:p>
          <a:p>
            <a:r>
              <a:rPr lang="nl-NL" sz="900" dirty="0">
                <a:latin typeface="Times New Roman" panose="02020603050405020304" pitchFamily="18" charset="0"/>
                <a:cs typeface="Times New Roman" panose="02020603050405020304" pitchFamily="18" charset="0"/>
              </a:rPr>
              <a:t>	12 cent		14.105.687</a:t>
            </a:r>
          </a:p>
          <a:p>
            <a:r>
              <a:rPr lang="nl-NL" sz="900" dirty="0">
                <a:latin typeface="Times New Roman" panose="02020603050405020304" pitchFamily="18" charset="0"/>
                <a:cs typeface="Times New Roman" panose="02020603050405020304" pitchFamily="18" charset="0"/>
              </a:rPr>
              <a:t>	30 cent		     791.885</a:t>
            </a:r>
          </a:p>
        </p:txBody>
      </p:sp>
    </p:spTree>
    <p:extLst>
      <p:ext uri="{BB962C8B-B14F-4D97-AF65-F5344CB8AC3E}">
        <p14:creationId xmlns:p14="http://schemas.microsoft.com/office/powerpoint/2010/main" val="27112824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7D5612-21D7-9DC8-13B3-51B25241F315}"/>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3B1A327B-679C-8F68-642D-A116FD1B8F6B}"/>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9248456C-26AD-7A16-F01F-DED4BA8D8A52}"/>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F4045A3F-5FAC-13E4-3AD9-EACB56024BB7}"/>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1960</a:t>
            </a:r>
          </a:p>
        </p:txBody>
      </p:sp>
      <p:sp>
        <p:nvSpPr>
          <p:cNvPr id="10" name="Tekstvak 9">
            <a:extLst>
              <a:ext uri="{FF2B5EF4-FFF2-40B4-BE49-F238E27FC236}">
                <a16:creationId xmlns:a16="http://schemas.microsoft.com/office/drawing/2014/main" id="{BEB4095C-B01D-D80C-FD24-D2570010AFFA}"/>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1960</a:t>
            </a:r>
          </a:p>
        </p:txBody>
      </p:sp>
      <p:cxnSp>
        <p:nvCxnSpPr>
          <p:cNvPr id="12" name="Rechte verbindingslijn 11">
            <a:extLst>
              <a:ext uri="{FF2B5EF4-FFF2-40B4-BE49-F238E27FC236}">
                <a16:creationId xmlns:a16="http://schemas.microsoft.com/office/drawing/2014/main" id="{8F360878-441A-B03D-2D67-A85E2D18A0FA}"/>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kstvak 14">
            <a:extLst>
              <a:ext uri="{FF2B5EF4-FFF2-40B4-BE49-F238E27FC236}">
                <a16:creationId xmlns:a16="http://schemas.microsoft.com/office/drawing/2014/main" id="{DB103890-8168-6A3A-4A6F-C50B36DBB840}"/>
              </a:ext>
            </a:extLst>
          </p:cNvPr>
          <p:cNvSpPr txBox="1"/>
          <p:nvPr/>
        </p:nvSpPr>
        <p:spPr>
          <a:xfrm>
            <a:off x="1183321" y="2501590"/>
            <a:ext cx="5476836" cy="553998"/>
          </a:xfrm>
          <a:prstGeom prst="rect">
            <a:avLst/>
          </a:prstGeom>
          <a:noFill/>
        </p:spPr>
        <p:txBody>
          <a:bodyPr wrap="square" rtlCol="0">
            <a:spAutoFit/>
          </a:bodyPr>
          <a:lstStyle/>
          <a:p>
            <a:r>
              <a:rPr lang="nl-NL" sz="1000" dirty="0">
                <a:latin typeface="Times New Roman" panose="02020603050405020304" pitchFamily="18" charset="0"/>
                <a:cs typeface="Times New Roman" panose="02020603050405020304" pitchFamily="18" charset="0"/>
              </a:rPr>
              <a:t>Jeanne </a:t>
            </a:r>
            <a:r>
              <a:rPr lang="nl-NL" sz="1000" dirty="0" err="1">
                <a:latin typeface="Times New Roman" panose="02020603050405020304" pitchFamily="18" charset="0"/>
                <a:cs typeface="Times New Roman" panose="02020603050405020304" pitchFamily="18" charset="0"/>
              </a:rPr>
              <a:t>Bieruma</a:t>
            </a:r>
            <a:r>
              <a:rPr lang="nl-NL" sz="1000" dirty="0">
                <a:latin typeface="Times New Roman" panose="02020603050405020304" pitchFamily="18" charset="0"/>
                <a:cs typeface="Times New Roman" panose="02020603050405020304" pitchFamily="18" charset="0"/>
              </a:rPr>
              <a:t> Oosting ontwierp de kinderzegels dit jaar met het thema klederdrachten. We zien kinderen in de klederdrachten van Marken, Volendam, Bunschoten, Hindeloopen en Huizen. </a:t>
            </a:r>
          </a:p>
          <a:p>
            <a:r>
              <a:rPr lang="nl-NL" sz="1000" dirty="0">
                <a:latin typeface="Times New Roman" panose="02020603050405020304" pitchFamily="18" charset="0"/>
                <a:cs typeface="Times New Roman" panose="02020603050405020304" pitchFamily="18" charset="0"/>
              </a:rPr>
              <a:t>Zij ontwierp eerder de zegels in 1946.</a:t>
            </a:r>
          </a:p>
        </p:txBody>
      </p:sp>
      <p:sp>
        <p:nvSpPr>
          <p:cNvPr id="16" name="Rechthoek 15">
            <a:extLst>
              <a:ext uri="{FF2B5EF4-FFF2-40B4-BE49-F238E27FC236}">
                <a16:creationId xmlns:a16="http://schemas.microsoft.com/office/drawing/2014/main" id="{8B4BFDB6-631B-6F83-960E-49E65217B8AB}"/>
              </a:ext>
            </a:extLst>
          </p:cNvPr>
          <p:cNvSpPr/>
          <p:nvPr/>
        </p:nvSpPr>
        <p:spPr>
          <a:xfrm>
            <a:off x="1979837" y="4564682"/>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B71F0187-BED1-6831-8391-7E198E7509F8}"/>
              </a:ext>
            </a:extLst>
          </p:cNvPr>
          <p:cNvSpPr/>
          <p:nvPr/>
        </p:nvSpPr>
        <p:spPr>
          <a:xfrm>
            <a:off x="3383837" y="4564682"/>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3004B116-D9CD-DDF7-F3FA-B678790802CE}"/>
              </a:ext>
            </a:extLst>
          </p:cNvPr>
          <p:cNvSpPr/>
          <p:nvPr/>
        </p:nvSpPr>
        <p:spPr>
          <a:xfrm>
            <a:off x="2699837" y="6533906"/>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CA390972-ABC7-A139-610D-1D02DDC7DF0C}"/>
              </a:ext>
            </a:extLst>
          </p:cNvPr>
          <p:cNvSpPr/>
          <p:nvPr/>
        </p:nvSpPr>
        <p:spPr>
          <a:xfrm>
            <a:off x="4067837" y="6533906"/>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60D863FB-9BAC-5E62-3AB3-78BE9F0D1CFD}"/>
              </a:ext>
            </a:extLst>
          </p:cNvPr>
          <p:cNvSpPr/>
          <p:nvPr/>
        </p:nvSpPr>
        <p:spPr>
          <a:xfrm>
            <a:off x="4787837" y="4564682"/>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Tekstvak 20">
            <a:extLst>
              <a:ext uri="{FF2B5EF4-FFF2-40B4-BE49-F238E27FC236}">
                <a16:creationId xmlns:a16="http://schemas.microsoft.com/office/drawing/2014/main" id="{738D6FFD-5678-F19F-B4D5-99B704032F63}"/>
              </a:ext>
            </a:extLst>
          </p:cNvPr>
          <p:cNvSpPr txBox="1"/>
          <p:nvPr/>
        </p:nvSpPr>
        <p:spPr>
          <a:xfrm>
            <a:off x="2310703" y="5093906"/>
            <a:ext cx="3299496"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4 cent			  6 cent			   8 cent</a:t>
            </a:r>
          </a:p>
        </p:txBody>
      </p:sp>
      <p:sp>
        <p:nvSpPr>
          <p:cNvPr id="22" name="Tekstvak 21">
            <a:extLst>
              <a:ext uri="{FF2B5EF4-FFF2-40B4-BE49-F238E27FC236}">
                <a16:creationId xmlns:a16="http://schemas.microsoft.com/office/drawing/2014/main" id="{BBF0CFD5-1EDD-8694-6520-C9441DF20E9E}"/>
              </a:ext>
            </a:extLst>
          </p:cNvPr>
          <p:cNvSpPr txBox="1"/>
          <p:nvPr/>
        </p:nvSpPr>
        <p:spPr>
          <a:xfrm>
            <a:off x="3023080" y="7104811"/>
            <a:ext cx="2052757"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12 cent			  30 cent</a:t>
            </a:r>
          </a:p>
        </p:txBody>
      </p:sp>
      <p:sp>
        <p:nvSpPr>
          <p:cNvPr id="23" name="Tekstvak 22">
            <a:extLst>
              <a:ext uri="{FF2B5EF4-FFF2-40B4-BE49-F238E27FC236}">
                <a16:creationId xmlns:a16="http://schemas.microsoft.com/office/drawing/2014/main" id="{647357A6-0A8A-B972-872F-7858816CDE24}"/>
              </a:ext>
            </a:extLst>
          </p:cNvPr>
          <p:cNvSpPr txBox="1"/>
          <p:nvPr/>
        </p:nvSpPr>
        <p:spPr>
          <a:xfrm>
            <a:off x="827837" y="8482079"/>
            <a:ext cx="2339932" cy="1615827"/>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Jeanne </a:t>
            </a:r>
            <a:r>
              <a:rPr lang="nl-NL" sz="900" dirty="0" err="1">
                <a:latin typeface="Times New Roman" panose="02020603050405020304" pitchFamily="18" charset="0"/>
                <a:cs typeface="Times New Roman" panose="02020603050405020304" pitchFamily="18" charset="0"/>
              </a:rPr>
              <a:t>Bieruma</a:t>
            </a:r>
            <a:r>
              <a:rPr lang="nl-NL" sz="900" dirty="0">
                <a:latin typeface="Times New Roman" panose="02020603050405020304" pitchFamily="18" charset="0"/>
                <a:cs typeface="Times New Roman" panose="02020603050405020304" pitchFamily="18" charset="0"/>
              </a:rPr>
              <a:t> Oosting</a:t>
            </a: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12 ½ : 12</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Papiersoort: </a:t>
            </a:r>
            <a:r>
              <a:rPr lang="nl-NL" sz="900" dirty="0" err="1">
                <a:latin typeface="Times New Roman" panose="02020603050405020304" pitchFamily="18" charset="0"/>
                <a:cs typeface="Times New Roman" panose="02020603050405020304" pitchFamily="18" charset="0"/>
              </a:rPr>
              <a:t>gecoucheerd</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Watermerk: -</a:t>
            </a:r>
          </a:p>
          <a:p>
            <a:r>
              <a:rPr lang="nl-NL" sz="900" dirty="0">
                <a:latin typeface="Times New Roman" panose="02020603050405020304" pitchFamily="18" charset="0"/>
                <a:cs typeface="Times New Roman" panose="02020603050405020304" pitchFamily="18" charset="0"/>
              </a:rPr>
              <a:t>Oplage:	4 cent 		  8.028.755</a:t>
            </a:r>
          </a:p>
          <a:p>
            <a:r>
              <a:rPr lang="nl-NL" sz="900" dirty="0">
                <a:latin typeface="Times New Roman" panose="02020603050405020304" pitchFamily="18" charset="0"/>
                <a:cs typeface="Times New Roman" panose="02020603050405020304" pitchFamily="18" charset="0"/>
              </a:rPr>
              <a:t>	6 cent 		     986.485</a:t>
            </a:r>
          </a:p>
          <a:p>
            <a:r>
              <a:rPr lang="nl-NL" sz="900" dirty="0">
                <a:latin typeface="Times New Roman" panose="02020603050405020304" pitchFamily="18" charset="0"/>
                <a:cs typeface="Times New Roman" panose="02020603050405020304" pitchFamily="18" charset="0"/>
              </a:rPr>
              <a:t>	8 cent		  1.052.572</a:t>
            </a:r>
          </a:p>
          <a:p>
            <a:r>
              <a:rPr lang="nl-NL" sz="900" dirty="0">
                <a:latin typeface="Times New Roman" panose="02020603050405020304" pitchFamily="18" charset="0"/>
                <a:cs typeface="Times New Roman" panose="02020603050405020304" pitchFamily="18" charset="0"/>
              </a:rPr>
              <a:t>	12 cent		14.446.471</a:t>
            </a:r>
          </a:p>
          <a:p>
            <a:r>
              <a:rPr lang="nl-NL" sz="900" dirty="0">
                <a:latin typeface="Times New Roman" panose="02020603050405020304" pitchFamily="18" charset="0"/>
                <a:cs typeface="Times New Roman" panose="02020603050405020304" pitchFamily="18" charset="0"/>
              </a:rPr>
              <a:t>	30 cent		     955.682</a:t>
            </a:r>
          </a:p>
        </p:txBody>
      </p:sp>
    </p:spTree>
    <p:extLst>
      <p:ext uri="{BB962C8B-B14F-4D97-AF65-F5344CB8AC3E}">
        <p14:creationId xmlns:p14="http://schemas.microsoft.com/office/powerpoint/2010/main" val="108894045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27482D-8842-345C-E0D5-19C8512B0833}"/>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41ACCD68-F205-28FE-EEB9-259E16F9A87C}"/>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2CB667D6-C47C-8F87-4890-7094A043F83B}"/>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F6E6F5F0-2A94-2D46-1D49-C01A2E5E7A45}"/>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1961</a:t>
            </a:r>
          </a:p>
        </p:txBody>
      </p:sp>
      <p:sp>
        <p:nvSpPr>
          <p:cNvPr id="10" name="Tekstvak 9">
            <a:extLst>
              <a:ext uri="{FF2B5EF4-FFF2-40B4-BE49-F238E27FC236}">
                <a16:creationId xmlns:a16="http://schemas.microsoft.com/office/drawing/2014/main" id="{327B1C76-7B49-1D82-200E-4E6439C497D3}"/>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1961</a:t>
            </a:r>
          </a:p>
        </p:txBody>
      </p:sp>
      <p:cxnSp>
        <p:nvCxnSpPr>
          <p:cNvPr id="12" name="Rechte verbindingslijn 11">
            <a:extLst>
              <a:ext uri="{FF2B5EF4-FFF2-40B4-BE49-F238E27FC236}">
                <a16:creationId xmlns:a16="http://schemas.microsoft.com/office/drawing/2014/main" id="{7AAC6B5B-5532-43C0-A45D-B5A1295B483D}"/>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kstvak 14">
            <a:extLst>
              <a:ext uri="{FF2B5EF4-FFF2-40B4-BE49-F238E27FC236}">
                <a16:creationId xmlns:a16="http://schemas.microsoft.com/office/drawing/2014/main" id="{A07D4433-DAA2-0CB4-A504-2DE9932A1923}"/>
              </a:ext>
            </a:extLst>
          </p:cNvPr>
          <p:cNvSpPr txBox="1"/>
          <p:nvPr/>
        </p:nvSpPr>
        <p:spPr>
          <a:xfrm>
            <a:off x="967297" y="2487652"/>
            <a:ext cx="5926701" cy="553998"/>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Kinderzegels ontworpen met de schaar, knipkunst op postzegels. </a:t>
            </a:r>
            <a:r>
              <a:rPr lang="nl-NL" sz="1000" kern="0" dirty="0" err="1">
                <a:solidFill>
                  <a:srgbClr val="000000"/>
                </a:solidFill>
                <a:latin typeface="Times New Roman" panose="02020603050405020304" pitchFamily="18" charset="0"/>
                <a:cs typeface="Times New Roman" panose="02020603050405020304" pitchFamily="18" charset="0"/>
              </a:rPr>
              <a:t>Hil</a:t>
            </a:r>
            <a:r>
              <a:rPr lang="nl-NL" sz="1000" kern="0" dirty="0">
                <a:solidFill>
                  <a:srgbClr val="000000"/>
                </a:solidFill>
                <a:latin typeface="Times New Roman" panose="02020603050405020304" pitchFamily="18" charset="0"/>
                <a:cs typeface="Times New Roman" panose="02020603050405020304" pitchFamily="18" charset="0"/>
              </a:rPr>
              <a:t> </a:t>
            </a:r>
            <a:r>
              <a:rPr lang="nl-NL" sz="1000" kern="0" dirty="0" err="1">
                <a:solidFill>
                  <a:srgbClr val="000000"/>
                </a:solidFill>
                <a:latin typeface="Times New Roman" panose="02020603050405020304" pitchFamily="18" charset="0"/>
                <a:cs typeface="Times New Roman" panose="02020603050405020304" pitchFamily="18" charset="0"/>
              </a:rPr>
              <a:t>Bottema</a:t>
            </a:r>
            <a:r>
              <a:rPr lang="nl-NL" sz="1000" kern="0" dirty="0">
                <a:solidFill>
                  <a:srgbClr val="000000"/>
                </a:solidFill>
                <a:latin typeface="Times New Roman" panose="02020603050405020304" pitchFamily="18" charset="0"/>
                <a:cs typeface="Times New Roman" panose="02020603050405020304" pitchFamily="18" charset="0"/>
              </a:rPr>
              <a:t> ontwierp ze met als thema kinderfeesten en folklore. We zien achtereenvolgens Sinterklaas, Driekoningen, Palmpasen, Pinksteren en Sint Maarten.</a:t>
            </a:r>
            <a:endParaRPr lang="nl-NL" sz="1000" dirty="0">
              <a:latin typeface="Times New Roman" panose="02020603050405020304" pitchFamily="18" charset="0"/>
              <a:cs typeface="Times New Roman" panose="02020603050405020304" pitchFamily="18" charset="0"/>
            </a:endParaRPr>
          </a:p>
        </p:txBody>
      </p:sp>
      <p:sp>
        <p:nvSpPr>
          <p:cNvPr id="16" name="Rechthoek 15">
            <a:extLst>
              <a:ext uri="{FF2B5EF4-FFF2-40B4-BE49-F238E27FC236}">
                <a16:creationId xmlns:a16="http://schemas.microsoft.com/office/drawing/2014/main" id="{4EC9FD0A-2888-2AC4-3CA3-CB1BAB24049E}"/>
              </a:ext>
            </a:extLst>
          </p:cNvPr>
          <p:cNvSpPr/>
          <p:nvPr/>
        </p:nvSpPr>
        <p:spPr>
          <a:xfrm>
            <a:off x="1979837" y="4564682"/>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5A8D0DEC-3E34-9CA1-A208-D8060806DB7E}"/>
              </a:ext>
            </a:extLst>
          </p:cNvPr>
          <p:cNvSpPr/>
          <p:nvPr/>
        </p:nvSpPr>
        <p:spPr>
          <a:xfrm>
            <a:off x="3383837" y="4564682"/>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0D67EDB6-8ACA-BCD4-EAD0-A5B1B5CD9EAD}"/>
              </a:ext>
            </a:extLst>
          </p:cNvPr>
          <p:cNvSpPr/>
          <p:nvPr/>
        </p:nvSpPr>
        <p:spPr>
          <a:xfrm>
            <a:off x="2699837" y="6533906"/>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CA932FBB-B3DF-F145-7588-2B13B4F928AB}"/>
              </a:ext>
            </a:extLst>
          </p:cNvPr>
          <p:cNvSpPr/>
          <p:nvPr/>
        </p:nvSpPr>
        <p:spPr>
          <a:xfrm>
            <a:off x="4067837" y="6533906"/>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8741B0F1-2D25-3F92-8F25-583CD45375F4}"/>
              </a:ext>
            </a:extLst>
          </p:cNvPr>
          <p:cNvSpPr/>
          <p:nvPr/>
        </p:nvSpPr>
        <p:spPr>
          <a:xfrm>
            <a:off x="4787837" y="4564682"/>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Tekstvak 20">
            <a:extLst>
              <a:ext uri="{FF2B5EF4-FFF2-40B4-BE49-F238E27FC236}">
                <a16:creationId xmlns:a16="http://schemas.microsoft.com/office/drawing/2014/main" id="{D053C37B-22BC-1537-166C-C7B81E23EDAE}"/>
              </a:ext>
            </a:extLst>
          </p:cNvPr>
          <p:cNvSpPr txBox="1"/>
          <p:nvPr/>
        </p:nvSpPr>
        <p:spPr>
          <a:xfrm>
            <a:off x="2310703" y="5093906"/>
            <a:ext cx="3299496"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4 cent			  6 cent			     8 cent</a:t>
            </a:r>
          </a:p>
        </p:txBody>
      </p:sp>
      <p:sp>
        <p:nvSpPr>
          <p:cNvPr id="22" name="Tekstvak 21">
            <a:extLst>
              <a:ext uri="{FF2B5EF4-FFF2-40B4-BE49-F238E27FC236}">
                <a16:creationId xmlns:a16="http://schemas.microsoft.com/office/drawing/2014/main" id="{3331E8F9-A950-D7B4-91B3-FBEAE39A2EC5}"/>
              </a:ext>
            </a:extLst>
          </p:cNvPr>
          <p:cNvSpPr txBox="1"/>
          <p:nvPr/>
        </p:nvSpPr>
        <p:spPr>
          <a:xfrm>
            <a:off x="3023080" y="7104811"/>
            <a:ext cx="2052757"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12 cent			  30 cent</a:t>
            </a:r>
          </a:p>
        </p:txBody>
      </p:sp>
      <p:sp>
        <p:nvSpPr>
          <p:cNvPr id="23" name="Tekstvak 22">
            <a:extLst>
              <a:ext uri="{FF2B5EF4-FFF2-40B4-BE49-F238E27FC236}">
                <a16:creationId xmlns:a16="http://schemas.microsoft.com/office/drawing/2014/main" id="{04AA2569-310C-90E1-1F4A-E1F4EAB8D16C}"/>
              </a:ext>
            </a:extLst>
          </p:cNvPr>
          <p:cNvSpPr txBox="1"/>
          <p:nvPr/>
        </p:nvSpPr>
        <p:spPr>
          <a:xfrm>
            <a:off x="827837" y="8621106"/>
            <a:ext cx="2411940"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a:t>
            </a:r>
            <a:r>
              <a:rPr lang="nl-NL" sz="900" dirty="0" err="1">
                <a:latin typeface="Times New Roman" panose="02020603050405020304" pitchFamily="18" charset="0"/>
                <a:cs typeface="Times New Roman" panose="02020603050405020304" pitchFamily="18" charset="0"/>
              </a:rPr>
              <a:t>Hil</a:t>
            </a:r>
            <a:r>
              <a:rPr lang="nl-NL" sz="900" dirty="0">
                <a:latin typeface="Times New Roman" panose="02020603050405020304" pitchFamily="18" charset="0"/>
                <a:cs typeface="Times New Roman" panose="02020603050405020304" pitchFamily="18" charset="0"/>
              </a:rPr>
              <a:t> </a:t>
            </a:r>
            <a:r>
              <a:rPr lang="nl-NL" sz="900" dirty="0" err="1">
                <a:latin typeface="Times New Roman" panose="02020603050405020304" pitchFamily="18" charset="0"/>
                <a:cs typeface="Times New Roman" panose="02020603050405020304" pitchFamily="18" charset="0"/>
              </a:rPr>
              <a:t>Bottema</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offset</a:t>
            </a:r>
          </a:p>
          <a:p>
            <a:r>
              <a:rPr lang="nl-NL" sz="900" dirty="0">
                <a:latin typeface="Times New Roman" panose="02020603050405020304" pitchFamily="18" charset="0"/>
                <a:cs typeface="Times New Roman" panose="02020603050405020304" pitchFamily="18" charset="0"/>
              </a:rPr>
              <a:t>Tanding: kamtanding 12 ½ : 12</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a:t>
            </a:r>
          </a:p>
          <a:p>
            <a:r>
              <a:rPr lang="nl-NL" sz="900" dirty="0">
                <a:latin typeface="Times New Roman" panose="02020603050405020304" pitchFamily="18" charset="0"/>
                <a:cs typeface="Times New Roman" panose="02020603050405020304" pitchFamily="18" charset="0"/>
              </a:rPr>
              <a:t>Oplage:	4 cent 		  9.352.180</a:t>
            </a:r>
          </a:p>
          <a:p>
            <a:r>
              <a:rPr lang="nl-NL" sz="900" dirty="0">
                <a:latin typeface="Times New Roman" panose="02020603050405020304" pitchFamily="18" charset="0"/>
                <a:cs typeface="Times New Roman" panose="02020603050405020304" pitchFamily="18" charset="0"/>
              </a:rPr>
              <a:t>	6 cent 		     983.040</a:t>
            </a:r>
          </a:p>
          <a:p>
            <a:r>
              <a:rPr lang="nl-NL" sz="900" dirty="0">
                <a:latin typeface="Times New Roman" panose="02020603050405020304" pitchFamily="18" charset="0"/>
                <a:cs typeface="Times New Roman" panose="02020603050405020304" pitchFamily="18" charset="0"/>
              </a:rPr>
              <a:t>	8 cent		  1.057.981</a:t>
            </a:r>
          </a:p>
          <a:p>
            <a:r>
              <a:rPr lang="nl-NL" sz="900" dirty="0">
                <a:latin typeface="Times New Roman" panose="02020603050405020304" pitchFamily="18" charset="0"/>
                <a:cs typeface="Times New Roman" panose="02020603050405020304" pitchFamily="18" charset="0"/>
              </a:rPr>
              <a:t>	12 cent		17.052.467</a:t>
            </a:r>
          </a:p>
          <a:p>
            <a:r>
              <a:rPr lang="nl-NL" sz="900" dirty="0">
                <a:latin typeface="Times New Roman" panose="02020603050405020304" pitchFamily="18" charset="0"/>
                <a:cs typeface="Times New Roman" panose="02020603050405020304" pitchFamily="18" charset="0"/>
              </a:rPr>
              <a:t>	30 cent		     957.012</a:t>
            </a:r>
          </a:p>
        </p:txBody>
      </p:sp>
    </p:spTree>
    <p:extLst>
      <p:ext uri="{BB962C8B-B14F-4D97-AF65-F5344CB8AC3E}">
        <p14:creationId xmlns:p14="http://schemas.microsoft.com/office/powerpoint/2010/main" val="1472309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a:extLst>
              <a:ext uri="{FF2B5EF4-FFF2-40B4-BE49-F238E27FC236}">
                <a16:creationId xmlns:a16="http://schemas.microsoft.com/office/drawing/2014/main" id="{AFC3F2E6-ADFD-A7A2-A679-A4E5E2EBF95D}"/>
              </a:ext>
            </a:extLst>
          </p:cNvPr>
          <p:cNvSpPr txBox="1"/>
          <p:nvPr/>
        </p:nvSpPr>
        <p:spPr>
          <a:xfrm>
            <a:off x="827509" y="593378"/>
            <a:ext cx="6264695" cy="6738383"/>
          </a:xfrm>
          <a:prstGeom prst="rect">
            <a:avLst/>
          </a:prstGeom>
          <a:noFill/>
        </p:spPr>
        <p:txBody>
          <a:bodyPr wrap="square">
            <a:spAutoFit/>
          </a:bodyPr>
          <a:lstStyle/>
          <a:p>
            <a:pPr>
              <a:lnSpc>
                <a:spcPct val="115000"/>
              </a:lnSpc>
              <a:spcAft>
                <a:spcPts val="750"/>
              </a:spcAft>
            </a:pPr>
            <a:r>
              <a:rPr lang="nl-NL" sz="1100" kern="0" dirty="0">
                <a:effectLst/>
                <a:latin typeface="AcclamationItal" pitchFamily="2" charset="0"/>
                <a:ea typeface="Times New Roman" panose="02020603050405020304" pitchFamily="18" charset="0"/>
                <a:cs typeface="Times New Roman" panose="02020603050405020304" pitchFamily="18" charset="0"/>
              </a:rPr>
              <a:t>2009</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1500"/>
              </a:spcAft>
            </a:pPr>
            <a:r>
              <a:rPr lang="nl-NL" sz="1100" kern="0" dirty="0">
                <a:effectLst/>
                <a:latin typeface="AcclamationItal" pitchFamily="2" charset="0"/>
                <a:ea typeface="Times New Roman" panose="02020603050405020304" pitchFamily="18" charset="0"/>
                <a:cs typeface="Times New Roman" panose="02020603050405020304" pitchFamily="18" charset="0"/>
              </a:rPr>
              <a:t>Naast kinderpostzegels en kaarten verkopen de schoolkinderen dit jaar voor het eerst ook kinderpleisters.</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750"/>
              </a:spcAft>
            </a:pPr>
            <a:r>
              <a:rPr lang="nl-NL" sz="1100" kern="0" dirty="0">
                <a:effectLst/>
                <a:latin typeface="AcclamationItal" pitchFamily="2" charset="0"/>
                <a:ea typeface="Times New Roman" panose="02020603050405020304" pitchFamily="18" charset="0"/>
                <a:cs typeface="Times New Roman" panose="02020603050405020304" pitchFamily="18" charset="0"/>
              </a:rPr>
              <a:t>2012</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1500"/>
              </a:spcAft>
            </a:pPr>
            <a:r>
              <a:rPr lang="nl-NL" sz="1100" kern="0" dirty="0">
                <a:effectLst/>
                <a:latin typeface="AcclamationItal" pitchFamily="2" charset="0"/>
                <a:ea typeface="Times New Roman" panose="02020603050405020304" pitchFamily="18" charset="0"/>
                <a:cs typeface="Times New Roman" panose="02020603050405020304" pitchFamily="18" charset="0"/>
              </a:rPr>
              <a:t>In navolging van zijn vader Prins Claus (zie 1972) fotografeert Kroonprins Willem-Alexander zijn dochters Amalia, Alexia en Ariane voor de kinderpostzegels 2012 en plaatst ook de eerste bestelling. De Kinderpostzegelactie boekt dit jaar een recordopbrengst van 11,6 miljoen euro.</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750"/>
              </a:spcAft>
            </a:pPr>
            <a:r>
              <a:rPr lang="nl-NL" sz="1100" kern="0" dirty="0">
                <a:effectLst/>
                <a:latin typeface="AcclamationItal" pitchFamily="2" charset="0"/>
                <a:ea typeface="Times New Roman" panose="02020603050405020304" pitchFamily="18" charset="0"/>
                <a:cs typeface="Times New Roman" panose="02020603050405020304" pitchFamily="18" charset="0"/>
              </a:rPr>
              <a:t>2015</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1500"/>
              </a:spcAft>
            </a:pPr>
            <a:r>
              <a:rPr lang="nl-NL" sz="1100" kern="0" dirty="0">
                <a:effectLst/>
                <a:latin typeface="AcclamationItal" pitchFamily="2" charset="0"/>
                <a:ea typeface="Times New Roman" panose="02020603050405020304" pitchFamily="18" charset="0"/>
                <a:cs typeface="Times New Roman" panose="02020603050405020304" pitchFamily="18" charset="0"/>
              </a:rPr>
              <a:t>Scholen kunnen zelf bepalen naar welk thema de opbrengst van de kinderpostzegelactie gaat.</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750"/>
              </a:spcAft>
            </a:pPr>
            <a:r>
              <a:rPr lang="nl-NL" sz="1100" kern="0" dirty="0">
                <a:effectLst/>
                <a:latin typeface="AcclamationItal" pitchFamily="2" charset="0"/>
                <a:ea typeface="Times New Roman" panose="02020603050405020304" pitchFamily="18" charset="0"/>
                <a:cs typeface="Times New Roman" panose="02020603050405020304" pitchFamily="18" charset="0"/>
              </a:rPr>
              <a:t>2016</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1500"/>
              </a:spcAft>
            </a:pPr>
            <a:r>
              <a:rPr lang="nl-NL" sz="1100" kern="0" dirty="0">
                <a:effectLst/>
                <a:latin typeface="AcclamationItal" pitchFamily="2" charset="0"/>
                <a:ea typeface="Times New Roman" panose="02020603050405020304" pitchFamily="18" charset="0"/>
                <a:cs typeface="Times New Roman" panose="02020603050405020304" pitchFamily="18" charset="0"/>
              </a:rPr>
              <a:t>Scholen kunnen kiezen of zij zelf de producten afleveren bij de bestellers of dat deze worden verstuurd via de post.</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750"/>
              </a:spcAft>
            </a:pPr>
            <a:r>
              <a:rPr lang="nl-NL" sz="1100" kern="0" dirty="0">
                <a:effectLst/>
                <a:latin typeface="AcclamationItal" pitchFamily="2" charset="0"/>
                <a:ea typeface="Times New Roman" panose="02020603050405020304" pitchFamily="18" charset="0"/>
                <a:cs typeface="Times New Roman" panose="02020603050405020304" pitchFamily="18" charset="0"/>
              </a:rPr>
              <a:t>2017</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1500"/>
              </a:spcAft>
            </a:pPr>
            <a:r>
              <a:rPr lang="nl-NL" sz="1100" kern="0" dirty="0">
                <a:effectLst/>
                <a:latin typeface="AcclamationItal" pitchFamily="2" charset="0"/>
                <a:ea typeface="Times New Roman" panose="02020603050405020304" pitchFamily="18" charset="0"/>
                <a:cs typeface="Times New Roman" panose="02020603050405020304" pitchFamily="18" charset="0"/>
              </a:rPr>
              <a:t>De Kinderpostzegelactie is opgenomen in de Nationale Inventaris Immaterieel Cultureel Erfgoed.               De actie is vernieuwd met een bestel-app en een online missie-spel.</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750"/>
              </a:spcAft>
            </a:pPr>
            <a:r>
              <a:rPr lang="nl-NL" sz="1100" kern="0" dirty="0">
                <a:effectLst/>
                <a:latin typeface="AcclamationItal" pitchFamily="2" charset="0"/>
                <a:ea typeface="Times New Roman" panose="02020603050405020304" pitchFamily="18" charset="0"/>
                <a:cs typeface="Times New Roman" panose="02020603050405020304" pitchFamily="18" charset="0"/>
              </a:rPr>
              <a:t>2018</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1500"/>
              </a:spcAft>
            </a:pPr>
            <a:r>
              <a:rPr lang="nl-NL" sz="1100" kern="0" dirty="0">
                <a:effectLst/>
                <a:latin typeface="AcclamationItal" pitchFamily="2" charset="0"/>
                <a:ea typeface="Times New Roman" panose="02020603050405020304" pitchFamily="18" charset="0"/>
                <a:cs typeface="Times New Roman" panose="02020603050405020304" pitchFamily="18" charset="0"/>
              </a:rPr>
              <a:t>Een nieuwe website! Dit jaar kunnen scholen een deel van het opgehaalde bedrag besteden aan een lokaal project.</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750"/>
              </a:spcAft>
            </a:pPr>
            <a:r>
              <a:rPr lang="nl-NL" sz="1100" kern="0" dirty="0">
                <a:effectLst/>
                <a:latin typeface="AcclamationItal" pitchFamily="2" charset="0"/>
                <a:ea typeface="Times New Roman" panose="02020603050405020304" pitchFamily="18" charset="0"/>
                <a:cs typeface="Times New Roman" panose="02020603050405020304" pitchFamily="18" charset="0"/>
              </a:rPr>
              <a:t>2023</a:t>
            </a:r>
            <a:endParaRPr lang="nl-NL" sz="1100" kern="100" dirty="0">
              <a:effectLst/>
              <a:latin typeface="AcclamationItal" pitchFamily="2" charset="0"/>
              <a:ea typeface="SimSun" panose="02010600030101010101" pitchFamily="2" charset="-122"/>
              <a:cs typeface="Times New Roman" panose="02020603050405020304" pitchFamily="18" charset="0"/>
            </a:endParaRPr>
          </a:p>
          <a:p>
            <a:pPr>
              <a:lnSpc>
                <a:spcPct val="115000"/>
              </a:lnSpc>
              <a:spcAft>
                <a:spcPts val="800"/>
              </a:spcAft>
            </a:pPr>
            <a:r>
              <a:rPr lang="nl-NL" sz="1100" kern="0" dirty="0">
                <a:effectLst/>
                <a:latin typeface="AcclamationItal" pitchFamily="2" charset="0"/>
                <a:ea typeface="Times New Roman" panose="02020603050405020304" pitchFamily="18" charset="0"/>
                <a:cs typeface="Times New Roman" panose="02020603050405020304" pitchFamily="18" charset="0"/>
              </a:rPr>
              <a:t>De 75</a:t>
            </a:r>
            <a:r>
              <a:rPr lang="nl-NL" sz="1100" kern="0" baseline="30000" dirty="0">
                <a:effectLst/>
                <a:latin typeface="AcclamationItal" pitchFamily="2" charset="0"/>
                <a:ea typeface="Times New Roman" panose="02020603050405020304" pitchFamily="18" charset="0"/>
                <a:cs typeface="Times New Roman" panose="02020603050405020304" pitchFamily="18" charset="0"/>
              </a:rPr>
              <a:t>e</a:t>
            </a:r>
            <a:r>
              <a:rPr lang="nl-NL" sz="1100" kern="0" dirty="0">
                <a:effectLst/>
                <a:latin typeface="AcclamationItal" pitchFamily="2" charset="0"/>
                <a:ea typeface="Times New Roman" panose="02020603050405020304" pitchFamily="18" charset="0"/>
                <a:cs typeface="Times New Roman" panose="02020603050405020304" pitchFamily="18" charset="0"/>
              </a:rPr>
              <a:t> editie van de kinderpostzegelactie! In dit jaar beslissen de kinderen mee aan welke thema's en projecten de opbrengst besteed wordt.</a:t>
            </a:r>
          </a:p>
          <a:p>
            <a:pPr>
              <a:lnSpc>
                <a:spcPct val="115000"/>
              </a:lnSpc>
              <a:spcAft>
                <a:spcPts val="800"/>
              </a:spcAft>
            </a:pPr>
            <a:r>
              <a:rPr lang="nl-NL" sz="1100" kern="0" dirty="0">
                <a:latin typeface="AcclamationItal" pitchFamily="2" charset="0"/>
                <a:ea typeface="SimSun" panose="02010600030101010101" pitchFamily="2" charset="-122"/>
                <a:cs typeface="Times New Roman" panose="02020603050405020304" pitchFamily="18" charset="0"/>
              </a:rPr>
              <a:t>2024</a:t>
            </a:r>
          </a:p>
          <a:p>
            <a:pPr>
              <a:lnSpc>
                <a:spcPct val="115000"/>
              </a:lnSpc>
              <a:spcAft>
                <a:spcPts val="800"/>
              </a:spcAft>
            </a:pPr>
            <a:r>
              <a:rPr lang="nl-NL" sz="1100" kern="0" dirty="0">
                <a:latin typeface="AcclamationItal" pitchFamily="2" charset="0"/>
                <a:ea typeface="SimSun" panose="02010600030101010101" pitchFamily="2" charset="-122"/>
                <a:cs typeface="Times New Roman" panose="02020603050405020304" pitchFamily="18" charset="0"/>
              </a:rPr>
              <a:t>De kinderzegelactie bestaat 100 jaar.</a:t>
            </a:r>
          </a:p>
          <a:p>
            <a:pPr>
              <a:lnSpc>
                <a:spcPct val="115000"/>
              </a:lnSpc>
              <a:spcAft>
                <a:spcPts val="800"/>
              </a:spcAft>
            </a:pPr>
            <a:endParaRPr lang="nl-NL" sz="1100" kern="100" dirty="0">
              <a:effectLst/>
              <a:latin typeface="AcclamationItal" pitchFamily="2"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07644780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E0FEBB-BA47-7D2A-5DA2-571126A5D4C1}"/>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208C2EAB-6524-FF12-9AE7-9C88FD70EB7F}"/>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7A04F891-4906-8BA4-940E-6E7DF18EA62D}"/>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AA02FE46-F792-25BF-2290-4B0B4F70737E}"/>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1962</a:t>
            </a:r>
          </a:p>
        </p:txBody>
      </p:sp>
      <p:sp>
        <p:nvSpPr>
          <p:cNvPr id="10" name="Tekstvak 9">
            <a:extLst>
              <a:ext uri="{FF2B5EF4-FFF2-40B4-BE49-F238E27FC236}">
                <a16:creationId xmlns:a16="http://schemas.microsoft.com/office/drawing/2014/main" id="{E1D205DF-46F2-F64A-EC13-53C06076A4F4}"/>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1962</a:t>
            </a:r>
          </a:p>
        </p:txBody>
      </p:sp>
      <p:cxnSp>
        <p:nvCxnSpPr>
          <p:cNvPr id="12" name="Rechte verbindingslijn 11">
            <a:extLst>
              <a:ext uri="{FF2B5EF4-FFF2-40B4-BE49-F238E27FC236}">
                <a16:creationId xmlns:a16="http://schemas.microsoft.com/office/drawing/2014/main" id="{53AD95D4-E93A-7FEF-3CFD-5B82E655003A}"/>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kstvak 14">
            <a:extLst>
              <a:ext uri="{FF2B5EF4-FFF2-40B4-BE49-F238E27FC236}">
                <a16:creationId xmlns:a16="http://schemas.microsoft.com/office/drawing/2014/main" id="{16B4EDDE-80D5-A800-A32A-941566B4B1A2}"/>
              </a:ext>
            </a:extLst>
          </p:cNvPr>
          <p:cNvSpPr txBox="1"/>
          <p:nvPr/>
        </p:nvSpPr>
        <p:spPr>
          <a:xfrm>
            <a:off x="967297" y="2487652"/>
            <a:ext cx="5926701" cy="553998"/>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Kind en vrije tijd. Het thema is uitgewerkt op 5 verschillende zegels door Pam Georg Rueter. </a:t>
            </a:r>
          </a:p>
          <a:p>
            <a:r>
              <a:rPr lang="nl-NL" sz="1000" kern="0" dirty="0">
                <a:solidFill>
                  <a:srgbClr val="000000"/>
                </a:solidFill>
                <a:latin typeface="Times New Roman" panose="02020603050405020304" pitchFamily="18" charset="0"/>
                <a:cs typeface="Times New Roman" panose="02020603050405020304" pitchFamily="18" charset="0"/>
              </a:rPr>
              <a:t>We zien een kinderen die: staan te koken, kinderen op de fiets, een kind dat planten water geeft, een kind dat de kippen voert en kinderen die musiceren.</a:t>
            </a:r>
            <a:endParaRPr lang="nl-NL" sz="1000" dirty="0">
              <a:latin typeface="Times New Roman" panose="02020603050405020304" pitchFamily="18" charset="0"/>
              <a:cs typeface="Times New Roman" panose="02020603050405020304" pitchFamily="18" charset="0"/>
            </a:endParaRPr>
          </a:p>
        </p:txBody>
      </p:sp>
      <p:sp>
        <p:nvSpPr>
          <p:cNvPr id="16" name="Rechthoek 15">
            <a:extLst>
              <a:ext uri="{FF2B5EF4-FFF2-40B4-BE49-F238E27FC236}">
                <a16:creationId xmlns:a16="http://schemas.microsoft.com/office/drawing/2014/main" id="{DE08D99A-793B-1B7A-DBE3-B1B52ACF8DA3}"/>
              </a:ext>
            </a:extLst>
          </p:cNvPr>
          <p:cNvSpPr/>
          <p:nvPr/>
        </p:nvSpPr>
        <p:spPr>
          <a:xfrm>
            <a:off x="1979837" y="4564682"/>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F4B6E72D-C3C4-A932-3F45-62CABF36F0B2}"/>
              </a:ext>
            </a:extLst>
          </p:cNvPr>
          <p:cNvSpPr/>
          <p:nvPr/>
        </p:nvSpPr>
        <p:spPr>
          <a:xfrm>
            <a:off x="3383837" y="4564682"/>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8555A230-DA0E-0CBC-A83B-353FFA8DBAED}"/>
              </a:ext>
            </a:extLst>
          </p:cNvPr>
          <p:cNvSpPr/>
          <p:nvPr/>
        </p:nvSpPr>
        <p:spPr>
          <a:xfrm>
            <a:off x="2699837" y="6533906"/>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755968F6-0E92-2CCA-CDF1-7816801E6301}"/>
              </a:ext>
            </a:extLst>
          </p:cNvPr>
          <p:cNvSpPr/>
          <p:nvPr/>
        </p:nvSpPr>
        <p:spPr>
          <a:xfrm>
            <a:off x="4067837" y="6533906"/>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0BDA4675-056B-EEEE-DB78-D6AAB369CC7D}"/>
              </a:ext>
            </a:extLst>
          </p:cNvPr>
          <p:cNvSpPr/>
          <p:nvPr/>
        </p:nvSpPr>
        <p:spPr>
          <a:xfrm>
            <a:off x="4787837" y="4564682"/>
            <a:ext cx="1008000" cy="12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Tekstvak 20">
            <a:extLst>
              <a:ext uri="{FF2B5EF4-FFF2-40B4-BE49-F238E27FC236}">
                <a16:creationId xmlns:a16="http://schemas.microsoft.com/office/drawing/2014/main" id="{71F138BB-57AB-9772-6F07-DBFAC687D27D}"/>
              </a:ext>
            </a:extLst>
          </p:cNvPr>
          <p:cNvSpPr txBox="1"/>
          <p:nvPr/>
        </p:nvSpPr>
        <p:spPr>
          <a:xfrm>
            <a:off x="2310703" y="5093906"/>
            <a:ext cx="3299496"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4 cent			  6 cent			     8 cent</a:t>
            </a:r>
          </a:p>
        </p:txBody>
      </p:sp>
      <p:sp>
        <p:nvSpPr>
          <p:cNvPr id="22" name="Tekstvak 21">
            <a:extLst>
              <a:ext uri="{FF2B5EF4-FFF2-40B4-BE49-F238E27FC236}">
                <a16:creationId xmlns:a16="http://schemas.microsoft.com/office/drawing/2014/main" id="{1E4EB339-52EC-F7BE-9A07-52D8B0F9C192}"/>
              </a:ext>
            </a:extLst>
          </p:cNvPr>
          <p:cNvSpPr txBox="1"/>
          <p:nvPr/>
        </p:nvSpPr>
        <p:spPr>
          <a:xfrm>
            <a:off x="3023080" y="7104811"/>
            <a:ext cx="2052757"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12 cent			  30 cent</a:t>
            </a:r>
          </a:p>
        </p:txBody>
      </p:sp>
      <p:sp>
        <p:nvSpPr>
          <p:cNvPr id="23" name="Tekstvak 22">
            <a:extLst>
              <a:ext uri="{FF2B5EF4-FFF2-40B4-BE49-F238E27FC236}">
                <a16:creationId xmlns:a16="http://schemas.microsoft.com/office/drawing/2014/main" id="{4D9DB7BB-3327-E4E7-4BB4-88D1786DD4DD}"/>
              </a:ext>
            </a:extLst>
          </p:cNvPr>
          <p:cNvSpPr txBox="1"/>
          <p:nvPr/>
        </p:nvSpPr>
        <p:spPr>
          <a:xfrm>
            <a:off x="827837" y="8621106"/>
            <a:ext cx="2232000"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Pam Georg Rueter</a:t>
            </a: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12 ½ : 12</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a:t>
            </a:r>
          </a:p>
          <a:p>
            <a:r>
              <a:rPr lang="nl-NL" sz="900" dirty="0">
                <a:latin typeface="Times New Roman" panose="02020603050405020304" pitchFamily="18" charset="0"/>
                <a:cs typeface="Times New Roman" panose="02020603050405020304" pitchFamily="18" charset="0"/>
              </a:rPr>
              <a:t>Oplage:	4 cent 		10.998.763</a:t>
            </a:r>
          </a:p>
          <a:p>
            <a:r>
              <a:rPr lang="nl-NL" sz="900" dirty="0">
                <a:latin typeface="Times New Roman" panose="02020603050405020304" pitchFamily="18" charset="0"/>
                <a:cs typeface="Times New Roman" panose="02020603050405020304" pitchFamily="18" charset="0"/>
              </a:rPr>
              <a:t>	6 cent 		  1.024.377</a:t>
            </a:r>
          </a:p>
          <a:p>
            <a:r>
              <a:rPr lang="nl-NL" sz="900" dirty="0">
                <a:latin typeface="Times New Roman" panose="02020603050405020304" pitchFamily="18" charset="0"/>
                <a:cs typeface="Times New Roman" panose="02020603050405020304" pitchFamily="18" charset="0"/>
              </a:rPr>
              <a:t>	8 cent		  1.094.320</a:t>
            </a:r>
          </a:p>
          <a:p>
            <a:r>
              <a:rPr lang="nl-NL" sz="900" dirty="0">
                <a:latin typeface="Times New Roman" panose="02020603050405020304" pitchFamily="18" charset="0"/>
                <a:cs typeface="Times New Roman" panose="02020603050405020304" pitchFamily="18" charset="0"/>
              </a:rPr>
              <a:t>	12 cent		18.047.148</a:t>
            </a:r>
          </a:p>
          <a:p>
            <a:r>
              <a:rPr lang="nl-NL" sz="900" dirty="0">
                <a:latin typeface="Times New Roman" panose="02020603050405020304" pitchFamily="18" charset="0"/>
                <a:cs typeface="Times New Roman" panose="02020603050405020304" pitchFamily="18" charset="0"/>
              </a:rPr>
              <a:t>	30 cent		  1.001.391</a:t>
            </a:r>
          </a:p>
        </p:txBody>
      </p:sp>
    </p:spTree>
    <p:extLst>
      <p:ext uri="{BB962C8B-B14F-4D97-AF65-F5344CB8AC3E}">
        <p14:creationId xmlns:p14="http://schemas.microsoft.com/office/powerpoint/2010/main" val="385977510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694545-A6CE-1C64-B5D7-63E5B380FC76}"/>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9F031F4E-9BF7-214F-3014-FA05ACEAD007}"/>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C8F5350C-55FE-0D20-A877-12CA0C3CD52B}"/>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94BC3E34-D480-62D3-BB37-D265992CDA7A}"/>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1963</a:t>
            </a:r>
          </a:p>
        </p:txBody>
      </p:sp>
      <p:sp>
        <p:nvSpPr>
          <p:cNvPr id="10" name="Tekstvak 9">
            <a:extLst>
              <a:ext uri="{FF2B5EF4-FFF2-40B4-BE49-F238E27FC236}">
                <a16:creationId xmlns:a16="http://schemas.microsoft.com/office/drawing/2014/main" id="{0C8B41F9-41A8-F59A-0000-1D6506EA83CB}"/>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1963</a:t>
            </a:r>
          </a:p>
        </p:txBody>
      </p:sp>
      <p:cxnSp>
        <p:nvCxnSpPr>
          <p:cNvPr id="12" name="Rechte verbindingslijn 11">
            <a:extLst>
              <a:ext uri="{FF2B5EF4-FFF2-40B4-BE49-F238E27FC236}">
                <a16:creationId xmlns:a16="http://schemas.microsoft.com/office/drawing/2014/main" id="{32AC80FA-0DB3-3B55-0E70-1064F7E970D0}"/>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kstvak 4">
            <a:extLst>
              <a:ext uri="{FF2B5EF4-FFF2-40B4-BE49-F238E27FC236}">
                <a16:creationId xmlns:a16="http://schemas.microsoft.com/office/drawing/2014/main" id="{AFD42AE7-6DC9-C9A3-AEE7-772E934C1DF9}"/>
              </a:ext>
            </a:extLst>
          </p:cNvPr>
          <p:cNvSpPr txBox="1"/>
          <p:nvPr/>
        </p:nvSpPr>
        <p:spPr>
          <a:xfrm>
            <a:off x="971837" y="2501590"/>
            <a:ext cx="5926701" cy="553998"/>
          </a:xfrm>
          <a:prstGeom prst="rect">
            <a:avLst/>
          </a:prstGeom>
          <a:noFill/>
        </p:spPr>
        <p:txBody>
          <a:bodyPr wrap="square" rtlCol="0">
            <a:spAutoFit/>
          </a:bodyPr>
          <a:lstStyle/>
          <a:p>
            <a:pPr algn="just"/>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 kinderzegels van dit jaar zijn ontworpen door </a:t>
            </a:r>
            <a:r>
              <a:rPr lang="nl-NL" sz="1000" dirty="0">
                <a:latin typeface="Times New Roman" panose="02020603050405020304" pitchFamily="18" charset="0"/>
                <a:cs typeface="Times New Roman" panose="02020603050405020304" pitchFamily="18" charset="0"/>
              </a:rPr>
              <a:t>Alice </a:t>
            </a:r>
            <a:r>
              <a:rPr lang="nl-NL" sz="1000" dirty="0" err="1">
                <a:latin typeface="Times New Roman" panose="02020603050405020304" pitchFamily="18" charset="0"/>
                <a:cs typeface="Times New Roman" panose="02020603050405020304" pitchFamily="18" charset="0"/>
              </a:rPr>
              <a:t>Horodisch-Garman</a:t>
            </a:r>
            <a:r>
              <a:rPr lang="nl-NL" sz="1000" dirty="0">
                <a:latin typeface="Times New Roman" panose="02020603050405020304" pitchFamily="18" charset="0"/>
                <a:cs typeface="Times New Roman" panose="02020603050405020304" pitchFamily="18" charset="0"/>
              </a:rPr>
              <a:t> thema Kinderrijmpjes. Op de vijf zegels vinden we Tante </a:t>
            </a:r>
            <a:r>
              <a:rPr lang="nl-NL" sz="1000" dirty="0" err="1">
                <a:latin typeface="Times New Roman" panose="02020603050405020304" pitchFamily="18" charset="0"/>
                <a:cs typeface="Times New Roman" panose="02020603050405020304" pitchFamily="18" charset="0"/>
              </a:rPr>
              <a:t>Nans</a:t>
            </a:r>
            <a:r>
              <a:rPr lang="nl-NL" sz="1000" dirty="0">
                <a:latin typeface="Times New Roman" panose="02020603050405020304" pitchFamily="18" charset="0"/>
                <a:cs typeface="Times New Roman" panose="02020603050405020304" pitchFamily="18" charset="0"/>
              </a:rPr>
              <a:t> zat op een gans, In Den Haag daar woont een graaf, Ik kwam laatst in een poppenkraam, Ooievaar lepelaar takkendief en </a:t>
            </a:r>
            <a:r>
              <a:rPr lang="nl-NL" sz="1000" dirty="0" err="1">
                <a:latin typeface="Times New Roman" panose="02020603050405020304" pitchFamily="18" charset="0"/>
                <a:cs typeface="Times New Roman" panose="02020603050405020304" pitchFamily="18" charset="0"/>
              </a:rPr>
              <a:t>Rije</a:t>
            </a:r>
            <a:r>
              <a:rPr lang="nl-NL" sz="1000" dirty="0">
                <a:latin typeface="Times New Roman" panose="02020603050405020304" pitchFamily="18" charset="0"/>
                <a:cs typeface="Times New Roman" panose="02020603050405020304" pitchFamily="18" charset="0"/>
              </a:rPr>
              <a:t>, </a:t>
            </a:r>
            <a:r>
              <a:rPr lang="nl-NL" sz="1000" dirty="0" err="1">
                <a:latin typeface="Times New Roman" panose="02020603050405020304" pitchFamily="18" charset="0"/>
                <a:cs typeface="Times New Roman" panose="02020603050405020304" pitchFamily="18" charset="0"/>
              </a:rPr>
              <a:t>rije</a:t>
            </a:r>
            <a:r>
              <a:rPr lang="nl-NL" sz="1000" dirty="0">
                <a:latin typeface="Times New Roman" panose="02020603050405020304" pitchFamily="18" charset="0"/>
                <a:cs typeface="Times New Roman" panose="02020603050405020304" pitchFamily="18" charset="0"/>
              </a:rPr>
              <a:t>, </a:t>
            </a:r>
            <a:r>
              <a:rPr lang="nl-NL" sz="1000" dirty="0" err="1">
                <a:latin typeface="Times New Roman" panose="02020603050405020304" pitchFamily="18" charset="0"/>
                <a:cs typeface="Times New Roman" panose="02020603050405020304" pitchFamily="18" charset="0"/>
              </a:rPr>
              <a:t>rije</a:t>
            </a:r>
            <a:r>
              <a:rPr lang="nl-NL" sz="1000" dirty="0">
                <a:latin typeface="Times New Roman" panose="02020603050405020304" pitchFamily="18" charset="0"/>
                <a:cs typeface="Times New Roman" panose="02020603050405020304" pitchFamily="18" charset="0"/>
              </a:rPr>
              <a:t> in een wagentje.</a:t>
            </a:r>
          </a:p>
        </p:txBody>
      </p:sp>
      <p:sp>
        <p:nvSpPr>
          <p:cNvPr id="2" name="Rechthoek 1">
            <a:extLst>
              <a:ext uri="{FF2B5EF4-FFF2-40B4-BE49-F238E27FC236}">
                <a16:creationId xmlns:a16="http://schemas.microsoft.com/office/drawing/2014/main" id="{95B82EFF-3CE8-B2C8-A905-6E9F3DC25C29}"/>
              </a:ext>
            </a:extLst>
          </p:cNvPr>
          <p:cNvSpPr/>
          <p:nvPr/>
        </p:nvSpPr>
        <p:spPr>
          <a:xfrm>
            <a:off x="1979837" y="456468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 name="Rechthoek 2">
            <a:extLst>
              <a:ext uri="{FF2B5EF4-FFF2-40B4-BE49-F238E27FC236}">
                <a16:creationId xmlns:a16="http://schemas.microsoft.com/office/drawing/2014/main" id="{ED284B70-80F5-3A97-EDBE-4896CA620BD2}"/>
              </a:ext>
            </a:extLst>
          </p:cNvPr>
          <p:cNvSpPr/>
          <p:nvPr/>
        </p:nvSpPr>
        <p:spPr>
          <a:xfrm>
            <a:off x="3383837" y="456468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8" name="Rechthoek 7">
            <a:extLst>
              <a:ext uri="{FF2B5EF4-FFF2-40B4-BE49-F238E27FC236}">
                <a16:creationId xmlns:a16="http://schemas.microsoft.com/office/drawing/2014/main" id="{EB230E07-CE58-A958-97C0-16791087FC95}"/>
              </a:ext>
            </a:extLst>
          </p:cNvPr>
          <p:cNvSpPr/>
          <p:nvPr/>
        </p:nvSpPr>
        <p:spPr>
          <a:xfrm>
            <a:off x="2699837" y="653390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1" name="Rechthoek 10">
            <a:extLst>
              <a:ext uri="{FF2B5EF4-FFF2-40B4-BE49-F238E27FC236}">
                <a16:creationId xmlns:a16="http://schemas.microsoft.com/office/drawing/2014/main" id="{A54C15B8-58C4-5299-2485-BA919653E847}"/>
              </a:ext>
            </a:extLst>
          </p:cNvPr>
          <p:cNvSpPr/>
          <p:nvPr/>
        </p:nvSpPr>
        <p:spPr>
          <a:xfrm>
            <a:off x="4067837" y="653390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3" name="Rechthoek 12">
            <a:extLst>
              <a:ext uri="{FF2B5EF4-FFF2-40B4-BE49-F238E27FC236}">
                <a16:creationId xmlns:a16="http://schemas.microsoft.com/office/drawing/2014/main" id="{D184F431-27E1-4FD7-3E78-8DDF21FC0BFF}"/>
              </a:ext>
            </a:extLst>
          </p:cNvPr>
          <p:cNvSpPr/>
          <p:nvPr/>
        </p:nvSpPr>
        <p:spPr>
          <a:xfrm>
            <a:off x="4787837" y="456468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Tekstvak 13">
            <a:extLst>
              <a:ext uri="{FF2B5EF4-FFF2-40B4-BE49-F238E27FC236}">
                <a16:creationId xmlns:a16="http://schemas.microsoft.com/office/drawing/2014/main" id="{AA40D14A-62CA-8675-19FF-EF924851FA4C}"/>
              </a:ext>
            </a:extLst>
          </p:cNvPr>
          <p:cNvSpPr txBox="1"/>
          <p:nvPr/>
        </p:nvSpPr>
        <p:spPr>
          <a:xfrm>
            <a:off x="2280900" y="5391309"/>
            <a:ext cx="3299496"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4 cent			  6 cent			     8 cent</a:t>
            </a:r>
          </a:p>
        </p:txBody>
      </p:sp>
      <p:sp>
        <p:nvSpPr>
          <p:cNvPr id="20" name="Tekstvak 19">
            <a:extLst>
              <a:ext uri="{FF2B5EF4-FFF2-40B4-BE49-F238E27FC236}">
                <a16:creationId xmlns:a16="http://schemas.microsoft.com/office/drawing/2014/main" id="{75384708-00AA-E2F7-505C-3B8C790EC62F}"/>
              </a:ext>
            </a:extLst>
          </p:cNvPr>
          <p:cNvSpPr txBox="1"/>
          <p:nvPr/>
        </p:nvSpPr>
        <p:spPr>
          <a:xfrm>
            <a:off x="3019082" y="7390808"/>
            <a:ext cx="2052757"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12 cent			  30 cent</a:t>
            </a:r>
          </a:p>
        </p:txBody>
      </p:sp>
      <p:sp>
        <p:nvSpPr>
          <p:cNvPr id="21" name="Tekstvak 20">
            <a:extLst>
              <a:ext uri="{FF2B5EF4-FFF2-40B4-BE49-F238E27FC236}">
                <a16:creationId xmlns:a16="http://schemas.microsoft.com/office/drawing/2014/main" id="{799BFED9-CAA0-14E2-0D11-2E2F0860A8AD}"/>
              </a:ext>
            </a:extLst>
          </p:cNvPr>
          <p:cNvSpPr txBox="1"/>
          <p:nvPr/>
        </p:nvSpPr>
        <p:spPr>
          <a:xfrm>
            <a:off x="827837" y="8621106"/>
            <a:ext cx="2556000"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Alice </a:t>
            </a:r>
            <a:r>
              <a:rPr lang="nl-NL" sz="900" dirty="0" err="1">
                <a:latin typeface="Times New Roman" panose="02020603050405020304" pitchFamily="18" charset="0"/>
                <a:cs typeface="Times New Roman" panose="02020603050405020304" pitchFamily="18" charset="0"/>
              </a:rPr>
              <a:t>Horodisch-Garman</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offset</a:t>
            </a:r>
          </a:p>
          <a:p>
            <a:r>
              <a:rPr lang="nl-NL" sz="900" dirty="0">
                <a:latin typeface="Times New Roman" panose="02020603050405020304" pitchFamily="18" charset="0"/>
                <a:cs typeface="Times New Roman" panose="02020603050405020304" pitchFamily="18" charset="0"/>
              </a:rPr>
              <a:t>Tanding: kamtanding 12 ¾ : 14</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a:t>
            </a:r>
          </a:p>
          <a:p>
            <a:r>
              <a:rPr lang="nl-NL" sz="900" dirty="0">
                <a:latin typeface="Times New Roman" panose="02020603050405020304" pitchFamily="18" charset="0"/>
                <a:cs typeface="Times New Roman" panose="02020603050405020304" pitchFamily="18" charset="0"/>
              </a:rPr>
              <a:t>Oplage:	4 cent 		10.504.446</a:t>
            </a:r>
          </a:p>
          <a:p>
            <a:r>
              <a:rPr lang="nl-NL" sz="900" dirty="0">
                <a:latin typeface="Times New Roman" panose="02020603050405020304" pitchFamily="18" charset="0"/>
                <a:cs typeface="Times New Roman" panose="02020603050405020304" pitchFamily="18" charset="0"/>
              </a:rPr>
              <a:t>	6 cent 		  1.151.136</a:t>
            </a:r>
          </a:p>
          <a:p>
            <a:r>
              <a:rPr lang="nl-NL" sz="900" dirty="0">
                <a:latin typeface="Times New Roman" panose="02020603050405020304" pitchFamily="18" charset="0"/>
                <a:cs typeface="Times New Roman" panose="02020603050405020304" pitchFamily="18" charset="0"/>
              </a:rPr>
              <a:t>	8 cent		  1.200.328</a:t>
            </a:r>
          </a:p>
          <a:p>
            <a:r>
              <a:rPr lang="nl-NL" sz="900" dirty="0">
                <a:latin typeface="Times New Roman" panose="02020603050405020304" pitchFamily="18" charset="0"/>
                <a:cs typeface="Times New Roman" panose="02020603050405020304" pitchFamily="18" charset="0"/>
              </a:rPr>
              <a:t>	12 cent		19.227.049</a:t>
            </a:r>
          </a:p>
          <a:p>
            <a:r>
              <a:rPr lang="nl-NL" sz="900" dirty="0">
                <a:latin typeface="Times New Roman" panose="02020603050405020304" pitchFamily="18" charset="0"/>
                <a:cs typeface="Times New Roman" panose="02020603050405020304" pitchFamily="18" charset="0"/>
              </a:rPr>
              <a:t>	30 cent		  1.108.556</a:t>
            </a:r>
          </a:p>
        </p:txBody>
      </p:sp>
    </p:spTree>
    <p:extLst>
      <p:ext uri="{BB962C8B-B14F-4D97-AF65-F5344CB8AC3E}">
        <p14:creationId xmlns:p14="http://schemas.microsoft.com/office/powerpoint/2010/main" val="15678241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F2CA06-90A5-0F69-9C17-FEF3E1645262}"/>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650518FA-1608-9DA3-DB89-339A0DC56FC5}"/>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2DAB07C0-4260-9DFF-9906-2D2D6DB43181}"/>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03C58322-C93F-A4FF-1584-9AD47A46F7CB}"/>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1964</a:t>
            </a:r>
          </a:p>
        </p:txBody>
      </p:sp>
      <p:sp>
        <p:nvSpPr>
          <p:cNvPr id="10" name="Tekstvak 9">
            <a:extLst>
              <a:ext uri="{FF2B5EF4-FFF2-40B4-BE49-F238E27FC236}">
                <a16:creationId xmlns:a16="http://schemas.microsoft.com/office/drawing/2014/main" id="{8989C1D4-CA8D-AC56-9962-EA3961E8843B}"/>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1964</a:t>
            </a:r>
          </a:p>
        </p:txBody>
      </p:sp>
      <p:cxnSp>
        <p:nvCxnSpPr>
          <p:cNvPr id="12" name="Rechte verbindingslijn 11">
            <a:extLst>
              <a:ext uri="{FF2B5EF4-FFF2-40B4-BE49-F238E27FC236}">
                <a16:creationId xmlns:a16="http://schemas.microsoft.com/office/drawing/2014/main" id="{A32D7A8A-DACF-B3A6-380A-279B9099A965}"/>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Rechthoek 1">
            <a:extLst>
              <a:ext uri="{FF2B5EF4-FFF2-40B4-BE49-F238E27FC236}">
                <a16:creationId xmlns:a16="http://schemas.microsoft.com/office/drawing/2014/main" id="{83B5A429-29A8-45E5-8FCE-38106F529815}"/>
              </a:ext>
            </a:extLst>
          </p:cNvPr>
          <p:cNvSpPr/>
          <p:nvPr/>
        </p:nvSpPr>
        <p:spPr>
          <a:xfrm>
            <a:off x="1979837" y="456468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 name="Rechthoek 2">
            <a:extLst>
              <a:ext uri="{FF2B5EF4-FFF2-40B4-BE49-F238E27FC236}">
                <a16:creationId xmlns:a16="http://schemas.microsoft.com/office/drawing/2014/main" id="{453612FE-5AE9-D5EF-A437-96C20391253C}"/>
              </a:ext>
            </a:extLst>
          </p:cNvPr>
          <p:cNvSpPr/>
          <p:nvPr/>
        </p:nvSpPr>
        <p:spPr>
          <a:xfrm>
            <a:off x="3383837" y="456468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8" name="Rechthoek 7">
            <a:extLst>
              <a:ext uri="{FF2B5EF4-FFF2-40B4-BE49-F238E27FC236}">
                <a16:creationId xmlns:a16="http://schemas.microsoft.com/office/drawing/2014/main" id="{C8DA17E9-4DBC-4059-F7E0-7FFCD7F75309}"/>
              </a:ext>
            </a:extLst>
          </p:cNvPr>
          <p:cNvSpPr/>
          <p:nvPr/>
        </p:nvSpPr>
        <p:spPr>
          <a:xfrm>
            <a:off x="2699837" y="653390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1" name="Rechthoek 10">
            <a:extLst>
              <a:ext uri="{FF2B5EF4-FFF2-40B4-BE49-F238E27FC236}">
                <a16:creationId xmlns:a16="http://schemas.microsoft.com/office/drawing/2014/main" id="{DC4624B9-66F9-BD8B-D9F3-0CC03023E8EE}"/>
              </a:ext>
            </a:extLst>
          </p:cNvPr>
          <p:cNvSpPr/>
          <p:nvPr/>
        </p:nvSpPr>
        <p:spPr>
          <a:xfrm>
            <a:off x="4067837" y="653390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3" name="Rechthoek 12">
            <a:extLst>
              <a:ext uri="{FF2B5EF4-FFF2-40B4-BE49-F238E27FC236}">
                <a16:creationId xmlns:a16="http://schemas.microsoft.com/office/drawing/2014/main" id="{611ABA6C-8C61-692D-1CDC-347BAFC3D540}"/>
              </a:ext>
            </a:extLst>
          </p:cNvPr>
          <p:cNvSpPr/>
          <p:nvPr/>
        </p:nvSpPr>
        <p:spPr>
          <a:xfrm>
            <a:off x="4787837" y="456468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Tekstvak 13">
            <a:extLst>
              <a:ext uri="{FF2B5EF4-FFF2-40B4-BE49-F238E27FC236}">
                <a16:creationId xmlns:a16="http://schemas.microsoft.com/office/drawing/2014/main" id="{0594E827-5E4C-7CAB-10D6-63AEC0B722C4}"/>
              </a:ext>
            </a:extLst>
          </p:cNvPr>
          <p:cNvSpPr txBox="1"/>
          <p:nvPr/>
        </p:nvSpPr>
        <p:spPr>
          <a:xfrm>
            <a:off x="2267669" y="5093906"/>
            <a:ext cx="3485134"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7 cent			  10 cent			     15 cent</a:t>
            </a:r>
          </a:p>
        </p:txBody>
      </p:sp>
      <p:sp>
        <p:nvSpPr>
          <p:cNvPr id="20" name="Tekstvak 19">
            <a:extLst>
              <a:ext uri="{FF2B5EF4-FFF2-40B4-BE49-F238E27FC236}">
                <a16:creationId xmlns:a16="http://schemas.microsoft.com/office/drawing/2014/main" id="{CFA66B0B-9067-8445-59E6-082A498997C8}"/>
              </a:ext>
            </a:extLst>
          </p:cNvPr>
          <p:cNvSpPr txBox="1"/>
          <p:nvPr/>
        </p:nvSpPr>
        <p:spPr>
          <a:xfrm>
            <a:off x="3023080" y="7104811"/>
            <a:ext cx="2052757"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20 cent			  40 cent</a:t>
            </a:r>
          </a:p>
        </p:txBody>
      </p:sp>
      <p:sp>
        <p:nvSpPr>
          <p:cNvPr id="22" name="Tekstvak 21">
            <a:extLst>
              <a:ext uri="{FF2B5EF4-FFF2-40B4-BE49-F238E27FC236}">
                <a16:creationId xmlns:a16="http://schemas.microsoft.com/office/drawing/2014/main" id="{342A34B7-66BD-3B83-88F1-E815D6042A6E}"/>
              </a:ext>
            </a:extLst>
          </p:cNvPr>
          <p:cNvSpPr txBox="1"/>
          <p:nvPr/>
        </p:nvSpPr>
        <p:spPr>
          <a:xfrm>
            <a:off x="827837" y="8621106"/>
            <a:ext cx="2375936"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Robert </a:t>
            </a:r>
            <a:r>
              <a:rPr lang="nl-NL" sz="900" dirty="0" err="1">
                <a:latin typeface="Times New Roman" panose="02020603050405020304" pitchFamily="18" charset="0"/>
                <a:cs typeface="Times New Roman" panose="02020603050405020304" pitchFamily="18" charset="0"/>
              </a:rPr>
              <a:t>Oxenaar</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12 ¾ : 14</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a:t>
            </a:r>
          </a:p>
          <a:p>
            <a:r>
              <a:rPr lang="nl-NL" sz="900" dirty="0">
                <a:latin typeface="Times New Roman" panose="02020603050405020304" pitchFamily="18" charset="0"/>
                <a:cs typeface="Times New Roman" panose="02020603050405020304" pitchFamily="18" charset="0"/>
              </a:rPr>
              <a:t>Oplage:	7 cent 		  2.417.087</a:t>
            </a:r>
          </a:p>
          <a:p>
            <a:r>
              <a:rPr lang="nl-NL" sz="900" dirty="0">
                <a:latin typeface="Times New Roman" panose="02020603050405020304" pitchFamily="18" charset="0"/>
                <a:cs typeface="Times New Roman" panose="02020603050405020304" pitchFamily="18" charset="0"/>
              </a:rPr>
              <a:t>	10 cent 		  1.523.352</a:t>
            </a:r>
          </a:p>
          <a:p>
            <a:r>
              <a:rPr lang="nl-NL" sz="900" dirty="0">
                <a:latin typeface="Times New Roman" panose="02020603050405020304" pitchFamily="18" charset="0"/>
                <a:cs typeface="Times New Roman" panose="02020603050405020304" pitchFamily="18" charset="0"/>
              </a:rPr>
              <a:t>	15 cent		21.080.774</a:t>
            </a:r>
          </a:p>
          <a:p>
            <a:r>
              <a:rPr lang="nl-NL" sz="900" dirty="0">
                <a:latin typeface="Times New Roman" panose="02020603050405020304" pitchFamily="18" charset="0"/>
                <a:cs typeface="Times New Roman" panose="02020603050405020304" pitchFamily="18" charset="0"/>
              </a:rPr>
              <a:t>	20 cent		  1.241.358</a:t>
            </a:r>
          </a:p>
          <a:p>
            <a:r>
              <a:rPr lang="nl-NL" sz="900" dirty="0">
                <a:latin typeface="Times New Roman" panose="02020603050405020304" pitchFamily="18" charset="0"/>
                <a:cs typeface="Times New Roman" panose="02020603050405020304" pitchFamily="18" charset="0"/>
              </a:rPr>
              <a:t>	40 cent		  1.267.203</a:t>
            </a:r>
          </a:p>
        </p:txBody>
      </p:sp>
      <p:sp>
        <p:nvSpPr>
          <p:cNvPr id="9" name="Tekstvak 8">
            <a:extLst>
              <a:ext uri="{FF2B5EF4-FFF2-40B4-BE49-F238E27FC236}">
                <a16:creationId xmlns:a16="http://schemas.microsoft.com/office/drawing/2014/main" id="{783C5BCC-E5A8-A867-AAA6-5AF851EECA4A}"/>
              </a:ext>
            </a:extLst>
          </p:cNvPr>
          <p:cNvSpPr txBox="1"/>
          <p:nvPr/>
        </p:nvSpPr>
        <p:spPr>
          <a:xfrm>
            <a:off x="985484" y="2487652"/>
            <a:ext cx="5926701" cy="400110"/>
          </a:xfrm>
          <a:prstGeom prst="rect">
            <a:avLst/>
          </a:prstGeom>
          <a:noFill/>
        </p:spPr>
        <p:txBody>
          <a:bodyPr wrap="square" rtlCol="0">
            <a:spAutoFit/>
          </a:bodyPr>
          <a:lstStyle/>
          <a:p>
            <a:r>
              <a:rPr lang="nl-NL" sz="1000" dirty="0">
                <a:latin typeface="Times New Roman" panose="02020603050405020304" pitchFamily="18" charset="0"/>
                <a:cs typeface="Times New Roman" panose="02020603050405020304" pitchFamily="18" charset="0"/>
              </a:rPr>
              <a:t>Robert </a:t>
            </a:r>
            <a:r>
              <a:rPr lang="nl-NL" sz="1000" dirty="0" err="1">
                <a:latin typeface="Times New Roman" panose="02020603050405020304" pitchFamily="18" charset="0"/>
                <a:cs typeface="Times New Roman" panose="02020603050405020304" pitchFamily="18" charset="0"/>
              </a:rPr>
              <a:t>Oxenaar</a:t>
            </a:r>
            <a:r>
              <a:rPr lang="nl-NL" sz="1000" dirty="0">
                <a:latin typeface="Times New Roman" panose="02020603050405020304" pitchFamily="18" charset="0"/>
                <a:cs typeface="Times New Roman" panose="02020603050405020304" pitchFamily="18" charset="0"/>
              </a:rPr>
              <a:t> is de ontwerper van de kinderzegels. Het thema Kinderen in hun vrije tijd. Op de zegels zien we kinderen en schilderen, balletdansen, fluitspelen, maskerade en knutselen.</a:t>
            </a:r>
          </a:p>
        </p:txBody>
      </p:sp>
    </p:spTree>
    <p:extLst>
      <p:ext uri="{BB962C8B-B14F-4D97-AF65-F5344CB8AC3E}">
        <p14:creationId xmlns:p14="http://schemas.microsoft.com/office/powerpoint/2010/main" val="203335703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5BD7E1-0325-B0C4-F834-21AB0609D61F}"/>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8E4EB70A-961A-1E37-3288-9E7448EDF53D}"/>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D5ACB201-5632-ED91-B6B2-4BFEED776054}"/>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CF0B22BE-80A1-9BB8-CF90-920D9B6067EC}"/>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1965</a:t>
            </a:r>
          </a:p>
        </p:txBody>
      </p:sp>
      <p:sp>
        <p:nvSpPr>
          <p:cNvPr id="10" name="Tekstvak 9">
            <a:extLst>
              <a:ext uri="{FF2B5EF4-FFF2-40B4-BE49-F238E27FC236}">
                <a16:creationId xmlns:a16="http://schemas.microsoft.com/office/drawing/2014/main" id="{59175C4B-468E-A878-6E5D-400070E0686E}"/>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1965</a:t>
            </a:r>
          </a:p>
        </p:txBody>
      </p:sp>
      <p:cxnSp>
        <p:nvCxnSpPr>
          <p:cNvPr id="12" name="Rechte verbindingslijn 11">
            <a:extLst>
              <a:ext uri="{FF2B5EF4-FFF2-40B4-BE49-F238E27FC236}">
                <a16:creationId xmlns:a16="http://schemas.microsoft.com/office/drawing/2014/main" id="{34DB56EE-6B19-F3BC-68CC-903E477BD3E8}"/>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13" name="Rechthoek 12">
            <a:extLst>
              <a:ext uri="{FF2B5EF4-FFF2-40B4-BE49-F238E27FC236}">
                <a16:creationId xmlns:a16="http://schemas.microsoft.com/office/drawing/2014/main" id="{D09A418C-BEC7-92C6-E397-0F0F60C3D465}"/>
              </a:ext>
            </a:extLst>
          </p:cNvPr>
          <p:cNvSpPr/>
          <p:nvPr/>
        </p:nvSpPr>
        <p:spPr>
          <a:xfrm rot="16200000">
            <a:off x="4949945" y="421175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 name="Rechthoek 2">
            <a:extLst>
              <a:ext uri="{FF2B5EF4-FFF2-40B4-BE49-F238E27FC236}">
                <a16:creationId xmlns:a16="http://schemas.microsoft.com/office/drawing/2014/main" id="{A559DEAA-1BA7-8A5D-DE4F-7C5FC1B7230E}"/>
              </a:ext>
            </a:extLst>
          </p:cNvPr>
          <p:cNvSpPr/>
          <p:nvPr/>
        </p:nvSpPr>
        <p:spPr>
          <a:xfrm rot="16200000">
            <a:off x="1925609" y="421175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5" name="Rechthoek 4">
            <a:extLst>
              <a:ext uri="{FF2B5EF4-FFF2-40B4-BE49-F238E27FC236}">
                <a16:creationId xmlns:a16="http://schemas.microsoft.com/office/drawing/2014/main" id="{B2E1D26B-1BB1-4089-C693-FD7713596208}"/>
              </a:ext>
            </a:extLst>
          </p:cNvPr>
          <p:cNvSpPr/>
          <p:nvPr/>
        </p:nvSpPr>
        <p:spPr>
          <a:xfrm>
            <a:off x="3437777" y="401375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CCC5F276-6AA4-9599-6E89-6A6FF7AF9030}"/>
              </a:ext>
            </a:extLst>
          </p:cNvPr>
          <p:cNvSpPr/>
          <p:nvPr/>
        </p:nvSpPr>
        <p:spPr>
          <a:xfrm rot="16200000">
            <a:off x="2501673" y="588361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5166CA5C-02EB-CD76-84C5-0FE78322A3AA}"/>
              </a:ext>
            </a:extLst>
          </p:cNvPr>
          <p:cNvSpPr/>
          <p:nvPr/>
        </p:nvSpPr>
        <p:spPr>
          <a:xfrm rot="16200000">
            <a:off x="4338036" y="588361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Tekstvak 18">
            <a:extLst>
              <a:ext uri="{FF2B5EF4-FFF2-40B4-BE49-F238E27FC236}">
                <a16:creationId xmlns:a16="http://schemas.microsoft.com/office/drawing/2014/main" id="{11662314-BA4B-1D7B-2AF8-D9820D7BF36B}"/>
              </a:ext>
            </a:extLst>
          </p:cNvPr>
          <p:cNvSpPr txBox="1"/>
          <p:nvPr/>
        </p:nvSpPr>
        <p:spPr>
          <a:xfrm>
            <a:off x="2217706" y="4806426"/>
            <a:ext cx="4874128" cy="215444"/>
          </a:xfrm>
          <a:prstGeom prst="rect">
            <a:avLst/>
          </a:prstGeom>
          <a:noFill/>
        </p:spPr>
        <p:txBody>
          <a:bodyPr wrap="square" rtlCol="0">
            <a:spAutoFit/>
          </a:bodyPr>
          <a:lstStyle/>
          <a:p>
            <a:r>
              <a:rPr lang="nl-NL" sz="800" dirty="0"/>
              <a:t>8 cent			      18 cent			            10 cent</a:t>
            </a:r>
          </a:p>
        </p:txBody>
      </p:sp>
      <p:sp>
        <p:nvSpPr>
          <p:cNvPr id="20" name="Tekstvak 19">
            <a:extLst>
              <a:ext uri="{FF2B5EF4-FFF2-40B4-BE49-F238E27FC236}">
                <a16:creationId xmlns:a16="http://schemas.microsoft.com/office/drawing/2014/main" id="{A549617F-99CD-1B15-E0D9-0DB48593E39D}"/>
              </a:ext>
            </a:extLst>
          </p:cNvPr>
          <p:cNvSpPr txBox="1"/>
          <p:nvPr/>
        </p:nvSpPr>
        <p:spPr>
          <a:xfrm>
            <a:off x="2800828" y="6509990"/>
            <a:ext cx="2671197" cy="215444"/>
          </a:xfrm>
          <a:prstGeom prst="rect">
            <a:avLst/>
          </a:prstGeom>
          <a:noFill/>
        </p:spPr>
        <p:txBody>
          <a:bodyPr wrap="square" rtlCol="0">
            <a:spAutoFit/>
          </a:bodyPr>
          <a:lstStyle/>
          <a:p>
            <a:r>
              <a:rPr lang="nl-NL" sz="800" dirty="0"/>
              <a:t>20 cent			                  40 cent</a:t>
            </a:r>
          </a:p>
        </p:txBody>
      </p:sp>
      <p:sp>
        <p:nvSpPr>
          <p:cNvPr id="22" name="Tekstvak 21">
            <a:extLst>
              <a:ext uri="{FF2B5EF4-FFF2-40B4-BE49-F238E27FC236}">
                <a16:creationId xmlns:a16="http://schemas.microsoft.com/office/drawing/2014/main" id="{74608808-2664-FF74-DBCF-02CB909BB771}"/>
              </a:ext>
            </a:extLst>
          </p:cNvPr>
          <p:cNvSpPr txBox="1"/>
          <p:nvPr/>
        </p:nvSpPr>
        <p:spPr>
          <a:xfrm>
            <a:off x="827837" y="8478254"/>
            <a:ext cx="3420052" cy="1615827"/>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Kinderen. Bewerking Gerrit Noordzij</a:t>
            </a: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Staande zegel 12 ¾ : 14, liggende zegels 14 : 12 ¾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a:t>
            </a:r>
          </a:p>
          <a:p>
            <a:r>
              <a:rPr lang="nl-NL" sz="900" dirty="0">
                <a:latin typeface="Times New Roman" panose="02020603050405020304" pitchFamily="18" charset="0"/>
                <a:cs typeface="Times New Roman" panose="02020603050405020304" pitchFamily="18" charset="0"/>
              </a:rPr>
              <a:t>Oplage:	8 cent 		  2.098.063</a:t>
            </a:r>
          </a:p>
          <a:p>
            <a:r>
              <a:rPr lang="nl-NL" sz="900" dirty="0">
                <a:latin typeface="Times New Roman" panose="02020603050405020304" pitchFamily="18" charset="0"/>
                <a:cs typeface="Times New Roman" panose="02020603050405020304" pitchFamily="18" charset="0"/>
              </a:rPr>
              <a:t>	10 cent 		  1.561.741</a:t>
            </a:r>
          </a:p>
          <a:p>
            <a:r>
              <a:rPr lang="nl-NL" sz="900" dirty="0">
                <a:latin typeface="Times New Roman" panose="02020603050405020304" pitchFamily="18" charset="0"/>
                <a:cs typeface="Times New Roman" panose="02020603050405020304" pitchFamily="18" charset="0"/>
              </a:rPr>
              <a:t>	18 cent		  2.203.605</a:t>
            </a:r>
          </a:p>
          <a:p>
            <a:r>
              <a:rPr lang="nl-NL" sz="900" dirty="0">
                <a:latin typeface="Times New Roman" panose="02020603050405020304" pitchFamily="18" charset="0"/>
                <a:cs typeface="Times New Roman" panose="02020603050405020304" pitchFamily="18" charset="0"/>
              </a:rPr>
              <a:t>	20 cent		  1.313.707</a:t>
            </a:r>
          </a:p>
          <a:p>
            <a:r>
              <a:rPr lang="nl-NL" sz="900" dirty="0">
                <a:latin typeface="Times New Roman" panose="02020603050405020304" pitchFamily="18" charset="0"/>
                <a:cs typeface="Times New Roman" panose="02020603050405020304" pitchFamily="18" charset="0"/>
              </a:rPr>
              <a:t>	40 cent		  1.317.937</a:t>
            </a:r>
          </a:p>
          <a:p>
            <a:r>
              <a:rPr lang="nl-NL" sz="900" dirty="0">
                <a:latin typeface="Times New Roman" panose="02020603050405020304" pitchFamily="18" charset="0"/>
                <a:cs typeface="Times New Roman" panose="02020603050405020304" pitchFamily="18" charset="0"/>
              </a:rPr>
              <a:t>	Blok		  2.286.812</a:t>
            </a:r>
          </a:p>
        </p:txBody>
      </p:sp>
      <p:sp>
        <p:nvSpPr>
          <p:cNvPr id="2" name="Tekstvak 1">
            <a:extLst>
              <a:ext uri="{FF2B5EF4-FFF2-40B4-BE49-F238E27FC236}">
                <a16:creationId xmlns:a16="http://schemas.microsoft.com/office/drawing/2014/main" id="{9B613C9D-0DF2-92E1-A285-882F180AED5B}"/>
              </a:ext>
            </a:extLst>
          </p:cNvPr>
          <p:cNvSpPr txBox="1"/>
          <p:nvPr/>
        </p:nvSpPr>
        <p:spPr>
          <a:xfrm>
            <a:off x="769460" y="2501590"/>
            <a:ext cx="6322374" cy="246221"/>
          </a:xfrm>
          <a:prstGeom prst="rect">
            <a:avLst/>
          </a:prstGeom>
          <a:noFill/>
        </p:spPr>
        <p:txBody>
          <a:bodyPr wrap="square" rtlCol="0">
            <a:spAutoFit/>
          </a:bodyPr>
          <a:lstStyle/>
          <a:p>
            <a:pPr algn="ctr"/>
            <a:r>
              <a:rPr lang="nl-NL" sz="1000"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Tekeningen van kinderen verder </a:t>
            </a:r>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bewerkt door Gerrit Noordzij en uitgegeven in een blok.</a:t>
            </a:r>
            <a:endParaRPr lang="nl-NL"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029292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5BD7E1-0325-B0C4-F834-21AB0609D61F}"/>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8E4EB70A-961A-1E37-3288-9E7448EDF53D}"/>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D5ACB201-5632-ED91-B6B2-4BFEED776054}"/>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CF0B22BE-80A1-9BB8-CF90-920D9B6067EC}"/>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1965</a:t>
            </a:r>
          </a:p>
        </p:txBody>
      </p:sp>
      <p:sp>
        <p:nvSpPr>
          <p:cNvPr id="10" name="Tekstvak 9">
            <a:extLst>
              <a:ext uri="{FF2B5EF4-FFF2-40B4-BE49-F238E27FC236}">
                <a16:creationId xmlns:a16="http://schemas.microsoft.com/office/drawing/2014/main" id="{59175C4B-468E-A878-6E5D-400070E0686E}"/>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1965</a:t>
            </a:r>
          </a:p>
        </p:txBody>
      </p:sp>
      <p:cxnSp>
        <p:nvCxnSpPr>
          <p:cNvPr id="12" name="Rechte verbindingslijn 11">
            <a:extLst>
              <a:ext uri="{FF2B5EF4-FFF2-40B4-BE49-F238E27FC236}">
                <a16:creationId xmlns:a16="http://schemas.microsoft.com/office/drawing/2014/main" id="{34DB56EE-6B19-F3BC-68CC-903E477BD3E8}"/>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Rechthoek 1">
            <a:extLst>
              <a:ext uri="{FF2B5EF4-FFF2-40B4-BE49-F238E27FC236}">
                <a16:creationId xmlns:a16="http://schemas.microsoft.com/office/drawing/2014/main" id="{FAA6FBC9-C950-4350-0F09-A173EE62D590}"/>
              </a:ext>
            </a:extLst>
          </p:cNvPr>
          <p:cNvSpPr/>
          <p:nvPr/>
        </p:nvSpPr>
        <p:spPr>
          <a:xfrm rot="16200000">
            <a:off x="4878105" y="474307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8" name="Rechthoek 7">
            <a:extLst>
              <a:ext uri="{FF2B5EF4-FFF2-40B4-BE49-F238E27FC236}">
                <a16:creationId xmlns:a16="http://schemas.microsoft.com/office/drawing/2014/main" id="{052EF355-3DE9-CD2B-A7BA-33BA68D4E2BD}"/>
              </a:ext>
            </a:extLst>
          </p:cNvPr>
          <p:cNvSpPr/>
          <p:nvPr/>
        </p:nvSpPr>
        <p:spPr>
          <a:xfrm rot="16200000">
            <a:off x="3401837" y="474307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9" name="Rechthoek 8">
            <a:extLst>
              <a:ext uri="{FF2B5EF4-FFF2-40B4-BE49-F238E27FC236}">
                <a16:creationId xmlns:a16="http://schemas.microsoft.com/office/drawing/2014/main" id="{05F5A1CF-843E-117F-50A0-2AC3B1A2EB09}"/>
              </a:ext>
            </a:extLst>
          </p:cNvPr>
          <p:cNvSpPr/>
          <p:nvPr/>
        </p:nvSpPr>
        <p:spPr>
          <a:xfrm rot="16200000">
            <a:off x="1925610" y="474307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1" name="Rechthoek 10">
            <a:extLst>
              <a:ext uri="{FF2B5EF4-FFF2-40B4-BE49-F238E27FC236}">
                <a16:creationId xmlns:a16="http://schemas.microsoft.com/office/drawing/2014/main" id="{8087631D-D542-45E3-413D-89764D5ADD64}"/>
              </a:ext>
            </a:extLst>
          </p:cNvPr>
          <p:cNvSpPr/>
          <p:nvPr/>
        </p:nvSpPr>
        <p:spPr>
          <a:xfrm rot="16200000">
            <a:off x="4878106" y="366295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3" name="Rechthoek 12">
            <a:extLst>
              <a:ext uri="{FF2B5EF4-FFF2-40B4-BE49-F238E27FC236}">
                <a16:creationId xmlns:a16="http://schemas.microsoft.com/office/drawing/2014/main" id="{E727A8A7-F947-D4B0-E649-EC461A1A99A3}"/>
              </a:ext>
            </a:extLst>
          </p:cNvPr>
          <p:cNvSpPr/>
          <p:nvPr/>
        </p:nvSpPr>
        <p:spPr>
          <a:xfrm rot="16200000">
            <a:off x="3401838" y="366294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Rechthoek 13">
            <a:extLst>
              <a:ext uri="{FF2B5EF4-FFF2-40B4-BE49-F238E27FC236}">
                <a16:creationId xmlns:a16="http://schemas.microsoft.com/office/drawing/2014/main" id="{5C17AB25-D119-FDF9-E9B9-B2C50ACE436A}"/>
              </a:ext>
            </a:extLst>
          </p:cNvPr>
          <p:cNvSpPr/>
          <p:nvPr/>
        </p:nvSpPr>
        <p:spPr>
          <a:xfrm rot="16200000">
            <a:off x="1925611" y="366294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5" name="Rechthoek 14">
            <a:extLst>
              <a:ext uri="{FF2B5EF4-FFF2-40B4-BE49-F238E27FC236}">
                <a16:creationId xmlns:a16="http://schemas.microsoft.com/office/drawing/2014/main" id="{BA5228DE-E50F-67B6-5029-AB293E696066}"/>
              </a:ext>
            </a:extLst>
          </p:cNvPr>
          <p:cNvSpPr/>
          <p:nvPr/>
        </p:nvSpPr>
        <p:spPr>
          <a:xfrm rot="16200000">
            <a:off x="4878106" y="690315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2" name="Rechthoek 31">
            <a:extLst>
              <a:ext uri="{FF2B5EF4-FFF2-40B4-BE49-F238E27FC236}">
                <a16:creationId xmlns:a16="http://schemas.microsoft.com/office/drawing/2014/main" id="{73E2794D-CCBA-2FE2-6F8D-8A5F2A2DEB25}"/>
              </a:ext>
            </a:extLst>
          </p:cNvPr>
          <p:cNvSpPr/>
          <p:nvPr/>
        </p:nvSpPr>
        <p:spPr>
          <a:xfrm rot="16200000">
            <a:off x="3401838" y="690314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3" name="Rechthoek 32">
            <a:extLst>
              <a:ext uri="{FF2B5EF4-FFF2-40B4-BE49-F238E27FC236}">
                <a16:creationId xmlns:a16="http://schemas.microsoft.com/office/drawing/2014/main" id="{92683E48-470C-7BE7-742E-6719D45DBBB1}"/>
              </a:ext>
            </a:extLst>
          </p:cNvPr>
          <p:cNvSpPr/>
          <p:nvPr/>
        </p:nvSpPr>
        <p:spPr>
          <a:xfrm rot="16200000">
            <a:off x="4878107" y="582319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4" name="Rechthoek 33">
            <a:extLst>
              <a:ext uri="{FF2B5EF4-FFF2-40B4-BE49-F238E27FC236}">
                <a16:creationId xmlns:a16="http://schemas.microsoft.com/office/drawing/2014/main" id="{469B4C2B-73A2-4F52-03ED-AC894C96887B}"/>
              </a:ext>
            </a:extLst>
          </p:cNvPr>
          <p:cNvSpPr/>
          <p:nvPr/>
        </p:nvSpPr>
        <p:spPr>
          <a:xfrm rot="16200000">
            <a:off x="3401839" y="582319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5" name="Rechthoek 34">
            <a:extLst>
              <a:ext uri="{FF2B5EF4-FFF2-40B4-BE49-F238E27FC236}">
                <a16:creationId xmlns:a16="http://schemas.microsoft.com/office/drawing/2014/main" id="{961E15E0-BDEF-CBB2-73E4-93DC51CC7111}"/>
              </a:ext>
            </a:extLst>
          </p:cNvPr>
          <p:cNvSpPr/>
          <p:nvPr/>
        </p:nvSpPr>
        <p:spPr>
          <a:xfrm rot="16200000">
            <a:off x="1925612" y="582319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6" name="Rechthoek 35">
            <a:extLst>
              <a:ext uri="{FF2B5EF4-FFF2-40B4-BE49-F238E27FC236}">
                <a16:creationId xmlns:a16="http://schemas.microsoft.com/office/drawing/2014/main" id="{F7C88E22-324E-8D74-01C0-B85A96C757F2}"/>
              </a:ext>
            </a:extLst>
          </p:cNvPr>
          <p:cNvSpPr/>
          <p:nvPr/>
        </p:nvSpPr>
        <p:spPr>
          <a:xfrm>
            <a:off x="1260153" y="3653718"/>
            <a:ext cx="5364000" cy="4680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7" name="Tekstvak 36">
            <a:extLst>
              <a:ext uri="{FF2B5EF4-FFF2-40B4-BE49-F238E27FC236}">
                <a16:creationId xmlns:a16="http://schemas.microsoft.com/office/drawing/2014/main" id="{1D772DF9-636C-9378-6A85-C4862790B986}"/>
              </a:ext>
            </a:extLst>
          </p:cNvPr>
          <p:cNvSpPr txBox="1"/>
          <p:nvPr/>
        </p:nvSpPr>
        <p:spPr>
          <a:xfrm>
            <a:off x="2123837" y="4301822"/>
            <a:ext cx="4104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18 cent			      18 cent			            18 cent</a:t>
            </a:r>
          </a:p>
        </p:txBody>
      </p:sp>
      <p:sp>
        <p:nvSpPr>
          <p:cNvPr id="38" name="Tekstvak 37">
            <a:extLst>
              <a:ext uri="{FF2B5EF4-FFF2-40B4-BE49-F238E27FC236}">
                <a16:creationId xmlns:a16="http://schemas.microsoft.com/office/drawing/2014/main" id="{56A1189C-96FC-66E7-1E81-A18505F6AD01}"/>
              </a:ext>
            </a:extLst>
          </p:cNvPr>
          <p:cNvSpPr txBox="1"/>
          <p:nvPr/>
        </p:nvSpPr>
        <p:spPr>
          <a:xfrm>
            <a:off x="2123837" y="5362140"/>
            <a:ext cx="4104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18 cent			      18 cent			            18 cent</a:t>
            </a:r>
          </a:p>
        </p:txBody>
      </p:sp>
      <p:sp>
        <p:nvSpPr>
          <p:cNvPr id="39" name="Tekstvak 38">
            <a:extLst>
              <a:ext uri="{FF2B5EF4-FFF2-40B4-BE49-F238E27FC236}">
                <a16:creationId xmlns:a16="http://schemas.microsoft.com/office/drawing/2014/main" id="{ABDBB67E-CB8B-E398-6CD9-EA6D211D09CB}"/>
              </a:ext>
            </a:extLst>
          </p:cNvPr>
          <p:cNvSpPr txBox="1"/>
          <p:nvPr/>
        </p:nvSpPr>
        <p:spPr>
          <a:xfrm>
            <a:off x="2123837" y="6453189"/>
            <a:ext cx="3894836"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8 cent			      8 cent			            8 cent</a:t>
            </a:r>
          </a:p>
        </p:txBody>
      </p:sp>
      <p:sp>
        <p:nvSpPr>
          <p:cNvPr id="40" name="Tekstvak 39">
            <a:extLst>
              <a:ext uri="{FF2B5EF4-FFF2-40B4-BE49-F238E27FC236}">
                <a16:creationId xmlns:a16="http://schemas.microsoft.com/office/drawing/2014/main" id="{801C3ABB-AEF7-F059-CA2E-36966C1F99E8}"/>
              </a:ext>
            </a:extLst>
          </p:cNvPr>
          <p:cNvSpPr txBox="1"/>
          <p:nvPr/>
        </p:nvSpPr>
        <p:spPr>
          <a:xfrm>
            <a:off x="4639746" y="7375403"/>
            <a:ext cx="1440000" cy="553998"/>
          </a:xfrm>
          <a:prstGeom prst="rect">
            <a:avLst/>
          </a:prstGeom>
          <a:noFill/>
        </p:spPr>
        <p:txBody>
          <a:bodyPr wrap="square" rtlCol="0">
            <a:spAutoFit/>
          </a:bodyPr>
          <a:lstStyle/>
          <a:p>
            <a:pPr algn="ctr"/>
            <a:r>
              <a:rPr lang="nl-NL" sz="1000" b="1" i="1" dirty="0">
                <a:latin typeface="Maiandra GD" panose="020E0502030308020204" pitchFamily="34" charset="0"/>
                <a:ea typeface="Open Sans Extrabold" panose="020B0906030804020204" pitchFamily="34" charset="0"/>
                <a:cs typeface="Open Sans Extrabold" panose="020B0906030804020204" pitchFamily="34" charset="0"/>
              </a:rPr>
              <a:t>Geldig tot en met</a:t>
            </a:r>
          </a:p>
          <a:p>
            <a:pPr algn="ctr"/>
            <a:r>
              <a:rPr lang="nl-NL" sz="1000" b="1" i="1" dirty="0">
                <a:latin typeface="Maiandra GD" panose="020E0502030308020204" pitchFamily="34" charset="0"/>
                <a:ea typeface="Open Sans Extrabold" panose="020B0906030804020204" pitchFamily="34" charset="0"/>
                <a:cs typeface="Open Sans Extrabold" panose="020B0906030804020204" pitchFamily="34" charset="0"/>
              </a:rPr>
              <a:t>31 december</a:t>
            </a:r>
          </a:p>
          <a:p>
            <a:pPr algn="ctr"/>
            <a:r>
              <a:rPr lang="nl-NL" sz="1000" b="1" i="1" dirty="0">
                <a:latin typeface="Maiandra GD" panose="020E0502030308020204" pitchFamily="34" charset="0"/>
                <a:ea typeface="Open Sans Extrabold" panose="020B0906030804020204" pitchFamily="34" charset="0"/>
                <a:cs typeface="Open Sans Extrabold" panose="020B0906030804020204" pitchFamily="34" charset="0"/>
              </a:rPr>
              <a:t>1966</a:t>
            </a:r>
          </a:p>
        </p:txBody>
      </p:sp>
      <p:sp>
        <p:nvSpPr>
          <p:cNvPr id="41" name="Rechthoek 40">
            <a:extLst>
              <a:ext uri="{FF2B5EF4-FFF2-40B4-BE49-F238E27FC236}">
                <a16:creationId xmlns:a16="http://schemas.microsoft.com/office/drawing/2014/main" id="{D6EB8F48-EF0F-92B7-1972-9B64DF408BF2}"/>
              </a:ext>
            </a:extLst>
          </p:cNvPr>
          <p:cNvSpPr/>
          <p:nvPr/>
        </p:nvSpPr>
        <p:spPr>
          <a:xfrm rot="16200000">
            <a:off x="1925611" y="690314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42" name="Tekstvak 41">
            <a:extLst>
              <a:ext uri="{FF2B5EF4-FFF2-40B4-BE49-F238E27FC236}">
                <a16:creationId xmlns:a16="http://schemas.microsoft.com/office/drawing/2014/main" id="{D29B6C3F-A9C6-A6A4-8702-DCA20B196C4C}"/>
              </a:ext>
            </a:extLst>
          </p:cNvPr>
          <p:cNvSpPr txBox="1"/>
          <p:nvPr/>
        </p:nvSpPr>
        <p:spPr>
          <a:xfrm>
            <a:off x="2123837" y="7533357"/>
            <a:ext cx="2394164"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8 cent			      8 cent	</a:t>
            </a:r>
          </a:p>
        </p:txBody>
      </p:sp>
      <p:sp>
        <p:nvSpPr>
          <p:cNvPr id="3" name="Tekstvak 2">
            <a:extLst>
              <a:ext uri="{FF2B5EF4-FFF2-40B4-BE49-F238E27FC236}">
                <a16:creationId xmlns:a16="http://schemas.microsoft.com/office/drawing/2014/main" id="{8C37E67D-0656-F8E4-8021-51193CD2F258}"/>
              </a:ext>
            </a:extLst>
          </p:cNvPr>
          <p:cNvSpPr txBox="1"/>
          <p:nvPr/>
        </p:nvSpPr>
        <p:spPr>
          <a:xfrm>
            <a:off x="1368164" y="2480093"/>
            <a:ext cx="5147977" cy="707886"/>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 eerste serie kinderzegels uitgegeven met een blok.</a:t>
            </a:r>
          </a:p>
          <a:p>
            <a:r>
              <a:rPr lang="nl-NL" sz="1000" kern="0" dirty="0">
                <a:solidFill>
                  <a:srgbClr val="000000"/>
                </a:solidFill>
                <a:latin typeface="Times New Roman" panose="02020603050405020304" pitchFamily="18" charset="0"/>
                <a:cs typeface="Times New Roman" panose="02020603050405020304" pitchFamily="18" charset="0"/>
              </a:rPr>
              <a:t>Door de voorschriften van de PTT inzake gebruik was de afstempeling met het speciale 1</a:t>
            </a:r>
            <a:r>
              <a:rPr lang="nl-NL" sz="1000" kern="0" baseline="30000" dirty="0">
                <a:solidFill>
                  <a:srgbClr val="000000"/>
                </a:solidFill>
                <a:latin typeface="Times New Roman" panose="02020603050405020304" pitchFamily="18" charset="0"/>
                <a:cs typeface="Times New Roman" panose="02020603050405020304" pitchFamily="18" charset="0"/>
              </a:rPr>
              <a:t>e</a:t>
            </a:r>
            <a:r>
              <a:rPr lang="nl-NL" sz="1000" kern="0" dirty="0">
                <a:solidFill>
                  <a:srgbClr val="000000"/>
                </a:solidFill>
                <a:latin typeface="Times New Roman" panose="02020603050405020304" pitchFamily="18" charset="0"/>
                <a:cs typeface="Times New Roman" panose="02020603050405020304" pitchFamily="18" charset="0"/>
              </a:rPr>
              <a:t> Dag-stempel op het gehele blok niet toegestaan. Wel was het gebruik van veldelen toegestaan. Verschillende combinaties uit het velletje kunnen met het 1</a:t>
            </a:r>
            <a:r>
              <a:rPr lang="nl-NL" sz="1000" kern="0" baseline="30000" dirty="0">
                <a:solidFill>
                  <a:srgbClr val="000000"/>
                </a:solidFill>
                <a:latin typeface="Times New Roman" panose="02020603050405020304" pitchFamily="18" charset="0"/>
                <a:cs typeface="Times New Roman" panose="02020603050405020304" pitchFamily="18" charset="0"/>
              </a:rPr>
              <a:t>e</a:t>
            </a:r>
            <a:r>
              <a:rPr lang="nl-NL" sz="1000" kern="0" dirty="0">
                <a:solidFill>
                  <a:srgbClr val="000000"/>
                </a:solidFill>
                <a:latin typeface="Times New Roman" panose="02020603050405020304" pitchFamily="18" charset="0"/>
                <a:cs typeface="Times New Roman" panose="02020603050405020304" pitchFamily="18" charset="0"/>
              </a:rPr>
              <a:t> Dag-stempel voorkomen.</a:t>
            </a:r>
            <a:endParaRPr lang="nl-NL"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594854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8C777F-5920-CE12-7D03-B65B56328BC1}"/>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1ECB436B-55E7-53C2-A209-25438021AAFF}"/>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C65EA36C-E08B-4D4B-6BDB-AE031FBA390C}"/>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84C06510-8BE4-AD9E-7D4B-EB3E677EC993}"/>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1966</a:t>
            </a:r>
          </a:p>
        </p:txBody>
      </p:sp>
      <p:sp>
        <p:nvSpPr>
          <p:cNvPr id="10" name="Tekstvak 9">
            <a:extLst>
              <a:ext uri="{FF2B5EF4-FFF2-40B4-BE49-F238E27FC236}">
                <a16:creationId xmlns:a16="http://schemas.microsoft.com/office/drawing/2014/main" id="{1DC57717-2C53-15B1-0576-4F66C61A47DA}"/>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1966</a:t>
            </a:r>
          </a:p>
        </p:txBody>
      </p:sp>
      <p:cxnSp>
        <p:nvCxnSpPr>
          <p:cNvPr id="12" name="Rechte verbindingslijn 11">
            <a:extLst>
              <a:ext uri="{FF2B5EF4-FFF2-40B4-BE49-F238E27FC236}">
                <a16:creationId xmlns:a16="http://schemas.microsoft.com/office/drawing/2014/main" id="{3EC30541-B745-7DDE-6307-5C99250F9879}"/>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kstvak 14">
            <a:extLst>
              <a:ext uri="{FF2B5EF4-FFF2-40B4-BE49-F238E27FC236}">
                <a16:creationId xmlns:a16="http://schemas.microsoft.com/office/drawing/2014/main" id="{065A5D71-8CCD-E954-8C23-CC8EE697E8DF}"/>
              </a:ext>
            </a:extLst>
          </p:cNvPr>
          <p:cNvSpPr txBox="1"/>
          <p:nvPr/>
        </p:nvSpPr>
        <p:spPr>
          <a:xfrm>
            <a:off x="1223553" y="2497524"/>
            <a:ext cx="5436604" cy="400110"/>
          </a:xfrm>
          <a:prstGeom prst="rect">
            <a:avLst/>
          </a:prstGeom>
          <a:noFill/>
        </p:spPr>
        <p:txBody>
          <a:bodyPr wrap="square" rtlCol="0">
            <a:spAutoFit/>
          </a:bodyPr>
          <a:lstStyle/>
          <a:p>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 afgebeelde vijf stadia van het kinderleven, ontworpen door Carel Blazer (foto) en Otto </a:t>
            </a:r>
            <a:r>
              <a:rPr lang="nl-NL" sz="1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Treumann</a:t>
            </a:r>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(typografie). </a:t>
            </a:r>
            <a:endParaRPr lang="nl-NL" sz="1000" dirty="0">
              <a:latin typeface="Times New Roman" panose="02020603050405020304" pitchFamily="18" charset="0"/>
              <a:cs typeface="Times New Roman" panose="02020603050405020304" pitchFamily="18" charset="0"/>
            </a:endParaRPr>
          </a:p>
        </p:txBody>
      </p:sp>
      <p:sp>
        <p:nvSpPr>
          <p:cNvPr id="3" name="Rechthoek 2">
            <a:extLst>
              <a:ext uri="{FF2B5EF4-FFF2-40B4-BE49-F238E27FC236}">
                <a16:creationId xmlns:a16="http://schemas.microsoft.com/office/drawing/2014/main" id="{7229CAD8-965C-BD83-02B2-0AA9A2E6029D}"/>
              </a:ext>
            </a:extLst>
          </p:cNvPr>
          <p:cNvSpPr/>
          <p:nvPr/>
        </p:nvSpPr>
        <p:spPr>
          <a:xfrm rot="16200000">
            <a:off x="4410045" y="565207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8" name="Rechthoek 7">
            <a:extLst>
              <a:ext uri="{FF2B5EF4-FFF2-40B4-BE49-F238E27FC236}">
                <a16:creationId xmlns:a16="http://schemas.microsoft.com/office/drawing/2014/main" id="{E554A28A-341C-BB62-9DE0-017BE33DC5BB}"/>
              </a:ext>
            </a:extLst>
          </p:cNvPr>
          <p:cNvSpPr/>
          <p:nvPr/>
        </p:nvSpPr>
        <p:spPr>
          <a:xfrm rot="16200000">
            <a:off x="2465669" y="56520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5BF57003-44BB-7086-07FD-EB3A9C8F86E6}"/>
              </a:ext>
            </a:extLst>
          </p:cNvPr>
          <p:cNvSpPr/>
          <p:nvPr/>
        </p:nvSpPr>
        <p:spPr>
          <a:xfrm rot="16200000">
            <a:off x="4986109" y="377096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8BDA98EA-C716-4F9F-2D5D-F78035ED51AB}"/>
              </a:ext>
            </a:extLst>
          </p:cNvPr>
          <p:cNvSpPr/>
          <p:nvPr/>
        </p:nvSpPr>
        <p:spPr>
          <a:xfrm rot="16200000">
            <a:off x="3401838" y="377096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F75C88B4-D5FF-57CB-6D2C-B418BAFABD6C}"/>
              </a:ext>
            </a:extLst>
          </p:cNvPr>
          <p:cNvSpPr/>
          <p:nvPr/>
        </p:nvSpPr>
        <p:spPr>
          <a:xfrm rot="16200000">
            <a:off x="1817757" y="377096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6" name="Tekstvak 25">
            <a:extLst>
              <a:ext uri="{FF2B5EF4-FFF2-40B4-BE49-F238E27FC236}">
                <a16:creationId xmlns:a16="http://schemas.microsoft.com/office/drawing/2014/main" id="{0053C7FB-D00E-AFCF-D4EA-7A2066084451}"/>
              </a:ext>
            </a:extLst>
          </p:cNvPr>
          <p:cNvSpPr txBox="1"/>
          <p:nvPr/>
        </p:nvSpPr>
        <p:spPr>
          <a:xfrm>
            <a:off x="2123837" y="4409834"/>
            <a:ext cx="4104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10 cent			      12 cent			            20 cent</a:t>
            </a:r>
          </a:p>
        </p:txBody>
      </p:sp>
      <p:sp>
        <p:nvSpPr>
          <p:cNvPr id="27" name="Tekstvak 26">
            <a:extLst>
              <a:ext uri="{FF2B5EF4-FFF2-40B4-BE49-F238E27FC236}">
                <a16:creationId xmlns:a16="http://schemas.microsoft.com/office/drawing/2014/main" id="{B2694E7D-3898-5DC4-2C53-7BDBCA9A9E16}"/>
              </a:ext>
            </a:extLst>
          </p:cNvPr>
          <p:cNvSpPr txBox="1"/>
          <p:nvPr/>
        </p:nvSpPr>
        <p:spPr>
          <a:xfrm>
            <a:off x="2880045" y="6277879"/>
            <a:ext cx="2987792"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25 cent			                  40 cent</a:t>
            </a:r>
          </a:p>
        </p:txBody>
      </p:sp>
      <p:sp>
        <p:nvSpPr>
          <p:cNvPr id="2" name="Tekstvak 1">
            <a:extLst>
              <a:ext uri="{FF2B5EF4-FFF2-40B4-BE49-F238E27FC236}">
                <a16:creationId xmlns:a16="http://schemas.microsoft.com/office/drawing/2014/main" id="{035F6167-B7EB-60FE-4E04-C95BBAD65F39}"/>
              </a:ext>
            </a:extLst>
          </p:cNvPr>
          <p:cNvSpPr txBox="1"/>
          <p:nvPr/>
        </p:nvSpPr>
        <p:spPr>
          <a:xfrm>
            <a:off x="827837" y="8478254"/>
            <a:ext cx="3420052" cy="1615827"/>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Carel Blazer (foto) en Otto </a:t>
            </a:r>
            <a:r>
              <a:rPr lang="nl-NL" sz="900" dirty="0" err="1">
                <a:latin typeface="Times New Roman" panose="02020603050405020304" pitchFamily="18" charset="0"/>
                <a:cs typeface="Times New Roman" panose="02020603050405020304" pitchFamily="18" charset="0"/>
              </a:rPr>
              <a:t>Treumann</a:t>
            </a:r>
            <a:r>
              <a:rPr lang="nl-NL" sz="900" dirty="0">
                <a:latin typeface="Times New Roman" panose="02020603050405020304" pitchFamily="18" charset="0"/>
                <a:cs typeface="Times New Roman" panose="02020603050405020304" pitchFamily="18" charset="0"/>
              </a:rPr>
              <a:t> (typografie)</a:t>
            </a: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14 : 12 ¾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Oplage:	10 cent 		  2.409.453</a:t>
            </a:r>
          </a:p>
          <a:p>
            <a:r>
              <a:rPr lang="nl-NL" sz="900" dirty="0">
                <a:latin typeface="Times New Roman" panose="02020603050405020304" pitchFamily="18" charset="0"/>
                <a:cs typeface="Times New Roman" panose="02020603050405020304" pitchFamily="18" charset="0"/>
              </a:rPr>
              <a:t>	12 cent 		  1.470.428</a:t>
            </a:r>
          </a:p>
          <a:p>
            <a:r>
              <a:rPr lang="nl-NL" sz="900" dirty="0">
                <a:latin typeface="Times New Roman" panose="02020603050405020304" pitchFamily="18" charset="0"/>
                <a:cs typeface="Times New Roman" panose="02020603050405020304" pitchFamily="18" charset="0"/>
              </a:rPr>
              <a:t>	20 cent		  2.498.517</a:t>
            </a:r>
          </a:p>
          <a:p>
            <a:r>
              <a:rPr lang="nl-NL" sz="900" dirty="0">
                <a:latin typeface="Times New Roman" panose="02020603050405020304" pitchFamily="18" charset="0"/>
                <a:cs typeface="Times New Roman" panose="02020603050405020304" pitchFamily="18" charset="0"/>
              </a:rPr>
              <a:t>	25 cent		  1.364.350</a:t>
            </a:r>
          </a:p>
          <a:p>
            <a:r>
              <a:rPr lang="nl-NL" sz="900" dirty="0">
                <a:latin typeface="Times New Roman" panose="02020603050405020304" pitchFamily="18" charset="0"/>
                <a:cs typeface="Times New Roman" panose="02020603050405020304" pitchFamily="18" charset="0"/>
              </a:rPr>
              <a:t>	40 cent		  1.388.999</a:t>
            </a:r>
          </a:p>
          <a:p>
            <a:r>
              <a:rPr lang="nl-NL" sz="900" dirty="0">
                <a:latin typeface="Times New Roman" panose="02020603050405020304" pitchFamily="18" charset="0"/>
                <a:cs typeface="Times New Roman" panose="02020603050405020304" pitchFamily="18" charset="0"/>
              </a:rPr>
              <a:t>	Blok type a	  2.442.789</a:t>
            </a:r>
          </a:p>
          <a:p>
            <a:r>
              <a:rPr lang="nl-NL" sz="900" dirty="0">
                <a:latin typeface="Times New Roman" panose="02020603050405020304" pitchFamily="18" charset="0"/>
                <a:cs typeface="Times New Roman" panose="02020603050405020304" pitchFamily="18" charset="0"/>
              </a:rPr>
              <a:t>	Blok type b	     347.310</a:t>
            </a:r>
          </a:p>
        </p:txBody>
      </p:sp>
    </p:spTree>
    <p:extLst>
      <p:ext uri="{BB962C8B-B14F-4D97-AF65-F5344CB8AC3E}">
        <p14:creationId xmlns:p14="http://schemas.microsoft.com/office/powerpoint/2010/main" val="123156344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8C777F-5920-CE12-7D03-B65B56328BC1}"/>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1ECB436B-55E7-53C2-A209-25438021AAFF}"/>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C65EA36C-E08B-4D4B-6BDB-AE031FBA390C}"/>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84C06510-8BE4-AD9E-7D4B-EB3E677EC993}"/>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1966</a:t>
            </a:r>
          </a:p>
        </p:txBody>
      </p:sp>
      <p:sp>
        <p:nvSpPr>
          <p:cNvPr id="9" name="Tekstvak 8">
            <a:extLst>
              <a:ext uri="{FF2B5EF4-FFF2-40B4-BE49-F238E27FC236}">
                <a16:creationId xmlns:a16="http://schemas.microsoft.com/office/drawing/2014/main" id="{9611E46E-68AB-7256-B99A-2CA6AF9C326E}"/>
              </a:ext>
            </a:extLst>
          </p:cNvPr>
          <p:cNvSpPr txBox="1"/>
          <p:nvPr/>
        </p:nvSpPr>
        <p:spPr>
          <a:xfrm rot="16200000">
            <a:off x="187538" y="6920486"/>
            <a:ext cx="2828082" cy="215444"/>
          </a:xfrm>
          <a:prstGeom prst="rect">
            <a:avLst/>
          </a:prstGeom>
          <a:noFill/>
        </p:spPr>
        <p:txBody>
          <a:bodyPr wrap="square" rtlCol="0">
            <a:spAutoFit/>
          </a:bodyPr>
          <a:lstStyle/>
          <a:p>
            <a:pPr algn="dist"/>
            <a:r>
              <a:rPr lang="nl-NL" sz="800" b="1" dirty="0">
                <a:latin typeface="Tenorite" panose="00000500000000000000" pitchFamily="2" charset="0"/>
                <a:cs typeface="Times New Roman" panose="02020603050405020304" pitchFamily="18" charset="0"/>
              </a:rPr>
              <a:t>GELDIG TOT EN MET 31 DECEMBER 1967</a:t>
            </a:r>
          </a:p>
        </p:txBody>
      </p:sp>
      <p:sp>
        <p:nvSpPr>
          <p:cNvPr id="10" name="Tekstvak 9">
            <a:extLst>
              <a:ext uri="{FF2B5EF4-FFF2-40B4-BE49-F238E27FC236}">
                <a16:creationId xmlns:a16="http://schemas.microsoft.com/office/drawing/2014/main" id="{1DC57717-2C53-15B1-0576-4F66C61A47DA}"/>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1966</a:t>
            </a:r>
          </a:p>
        </p:txBody>
      </p:sp>
      <p:cxnSp>
        <p:nvCxnSpPr>
          <p:cNvPr id="12" name="Rechte verbindingslijn 11">
            <a:extLst>
              <a:ext uri="{FF2B5EF4-FFF2-40B4-BE49-F238E27FC236}">
                <a16:creationId xmlns:a16="http://schemas.microsoft.com/office/drawing/2014/main" id="{3EC30541-B745-7DDE-6307-5C99250F9879}"/>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Rechthoek 2">
            <a:extLst>
              <a:ext uri="{FF2B5EF4-FFF2-40B4-BE49-F238E27FC236}">
                <a16:creationId xmlns:a16="http://schemas.microsoft.com/office/drawing/2014/main" id="{7229CAD8-965C-BD83-02B2-0AA9A2E6029D}"/>
              </a:ext>
            </a:extLst>
          </p:cNvPr>
          <p:cNvSpPr/>
          <p:nvPr/>
        </p:nvSpPr>
        <p:spPr>
          <a:xfrm rot="16200000">
            <a:off x="4878105" y="499509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8" name="Rechthoek 7">
            <a:extLst>
              <a:ext uri="{FF2B5EF4-FFF2-40B4-BE49-F238E27FC236}">
                <a16:creationId xmlns:a16="http://schemas.microsoft.com/office/drawing/2014/main" id="{E554A28A-341C-BB62-9DE0-017BE33DC5BB}"/>
              </a:ext>
            </a:extLst>
          </p:cNvPr>
          <p:cNvSpPr/>
          <p:nvPr/>
        </p:nvSpPr>
        <p:spPr>
          <a:xfrm rot="16200000">
            <a:off x="3401837" y="499509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5A6CD73D-619A-5586-A3EF-9E34510154BC}"/>
              </a:ext>
            </a:extLst>
          </p:cNvPr>
          <p:cNvSpPr/>
          <p:nvPr/>
        </p:nvSpPr>
        <p:spPr>
          <a:xfrm rot="16200000">
            <a:off x="1925610" y="499509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5BF57003-44BB-7086-07FD-EB3A9C8F86E6}"/>
              </a:ext>
            </a:extLst>
          </p:cNvPr>
          <p:cNvSpPr/>
          <p:nvPr/>
        </p:nvSpPr>
        <p:spPr>
          <a:xfrm rot="16200000">
            <a:off x="4878106" y="391497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8BDA98EA-C716-4F9F-2D5D-F78035ED51AB}"/>
              </a:ext>
            </a:extLst>
          </p:cNvPr>
          <p:cNvSpPr/>
          <p:nvPr/>
        </p:nvSpPr>
        <p:spPr>
          <a:xfrm rot="16200000">
            <a:off x="3401838" y="39149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F75C88B4-D5FF-57CB-6D2C-B418BAFABD6C}"/>
              </a:ext>
            </a:extLst>
          </p:cNvPr>
          <p:cNvSpPr/>
          <p:nvPr/>
        </p:nvSpPr>
        <p:spPr>
          <a:xfrm rot="16200000">
            <a:off x="1925611" y="39149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00924CDA-7FBA-A36F-ED58-BD88CE787820}"/>
              </a:ext>
            </a:extLst>
          </p:cNvPr>
          <p:cNvSpPr/>
          <p:nvPr/>
        </p:nvSpPr>
        <p:spPr>
          <a:xfrm rot="16200000">
            <a:off x="4878106" y="715517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Rechthoek 20">
            <a:extLst>
              <a:ext uri="{FF2B5EF4-FFF2-40B4-BE49-F238E27FC236}">
                <a16:creationId xmlns:a16="http://schemas.microsoft.com/office/drawing/2014/main" id="{61843CFA-1BCC-AD7A-9390-EAE3E08FD357}"/>
              </a:ext>
            </a:extLst>
          </p:cNvPr>
          <p:cNvSpPr/>
          <p:nvPr/>
        </p:nvSpPr>
        <p:spPr>
          <a:xfrm rot="16200000">
            <a:off x="3401838" y="71551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2" name="Rechthoek 21">
            <a:extLst>
              <a:ext uri="{FF2B5EF4-FFF2-40B4-BE49-F238E27FC236}">
                <a16:creationId xmlns:a16="http://schemas.microsoft.com/office/drawing/2014/main" id="{45877F88-D69C-8739-4058-F1860D3A308E}"/>
              </a:ext>
            </a:extLst>
          </p:cNvPr>
          <p:cNvSpPr/>
          <p:nvPr/>
        </p:nvSpPr>
        <p:spPr>
          <a:xfrm rot="16200000">
            <a:off x="4878107" y="607521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3" name="Rechthoek 22">
            <a:extLst>
              <a:ext uri="{FF2B5EF4-FFF2-40B4-BE49-F238E27FC236}">
                <a16:creationId xmlns:a16="http://schemas.microsoft.com/office/drawing/2014/main" id="{C6AC83FE-ED07-7BEC-F707-ECA99B6E28C9}"/>
              </a:ext>
            </a:extLst>
          </p:cNvPr>
          <p:cNvSpPr/>
          <p:nvPr/>
        </p:nvSpPr>
        <p:spPr>
          <a:xfrm rot="16200000">
            <a:off x="3401839" y="607521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4" name="Rechthoek 23">
            <a:extLst>
              <a:ext uri="{FF2B5EF4-FFF2-40B4-BE49-F238E27FC236}">
                <a16:creationId xmlns:a16="http://schemas.microsoft.com/office/drawing/2014/main" id="{CFF9ADF5-3EAB-0740-2751-5C153979FC44}"/>
              </a:ext>
            </a:extLst>
          </p:cNvPr>
          <p:cNvSpPr/>
          <p:nvPr/>
        </p:nvSpPr>
        <p:spPr>
          <a:xfrm rot="16200000">
            <a:off x="1925612" y="607521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5" name="Rechthoek 24">
            <a:extLst>
              <a:ext uri="{FF2B5EF4-FFF2-40B4-BE49-F238E27FC236}">
                <a16:creationId xmlns:a16="http://schemas.microsoft.com/office/drawing/2014/main" id="{CF0F9CFD-5B0A-0E87-6F74-BE6B599EB183}"/>
              </a:ext>
            </a:extLst>
          </p:cNvPr>
          <p:cNvSpPr/>
          <p:nvPr/>
        </p:nvSpPr>
        <p:spPr>
          <a:xfrm>
            <a:off x="1439577" y="3942266"/>
            <a:ext cx="5004000" cy="4680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Tekstvak 25">
            <a:extLst>
              <a:ext uri="{FF2B5EF4-FFF2-40B4-BE49-F238E27FC236}">
                <a16:creationId xmlns:a16="http://schemas.microsoft.com/office/drawing/2014/main" id="{0053C7FB-D00E-AFCF-D4EA-7A2066084451}"/>
              </a:ext>
            </a:extLst>
          </p:cNvPr>
          <p:cNvSpPr txBox="1"/>
          <p:nvPr/>
        </p:nvSpPr>
        <p:spPr>
          <a:xfrm>
            <a:off x="2123837" y="4553850"/>
            <a:ext cx="4104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10 cent			      10 cent			            10 cent</a:t>
            </a:r>
          </a:p>
        </p:txBody>
      </p:sp>
      <p:sp>
        <p:nvSpPr>
          <p:cNvPr id="27" name="Tekstvak 26">
            <a:extLst>
              <a:ext uri="{FF2B5EF4-FFF2-40B4-BE49-F238E27FC236}">
                <a16:creationId xmlns:a16="http://schemas.microsoft.com/office/drawing/2014/main" id="{B2694E7D-3898-5DC4-2C53-7BDBCA9A9E16}"/>
              </a:ext>
            </a:extLst>
          </p:cNvPr>
          <p:cNvSpPr txBox="1"/>
          <p:nvPr/>
        </p:nvSpPr>
        <p:spPr>
          <a:xfrm>
            <a:off x="2123837" y="5614168"/>
            <a:ext cx="4104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12 cent			      10 cent			            12 cent</a:t>
            </a:r>
          </a:p>
        </p:txBody>
      </p:sp>
      <p:sp>
        <p:nvSpPr>
          <p:cNvPr id="28" name="Tekstvak 27">
            <a:extLst>
              <a:ext uri="{FF2B5EF4-FFF2-40B4-BE49-F238E27FC236}">
                <a16:creationId xmlns:a16="http://schemas.microsoft.com/office/drawing/2014/main" id="{D73328B2-214F-4AB5-FBF6-AAB16293D176}"/>
              </a:ext>
            </a:extLst>
          </p:cNvPr>
          <p:cNvSpPr txBox="1"/>
          <p:nvPr/>
        </p:nvSpPr>
        <p:spPr>
          <a:xfrm>
            <a:off x="2123837" y="6705217"/>
            <a:ext cx="3894836"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12 cent			      12 cent			            12 cent</a:t>
            </a:r>
          </a:p>
        </p:txBody>
      </p:sp>
      <p:sp>
        <p:nvSpPr>
          <p:cNvPr id="30" name="Rechthoek 29">
            <a:extLst>
              <a:ext uri="{FF2B5EF4-FFF2-40B4-BE49-F238E27FC236}">
                <a16:creationId xmlns:a16="http://schemas.microsoft.com/office/drawing/2014/main" id="{D4D1B346-14FA-6404-3091-E791BF8A8EE8}"/>
              </a:ext>
            </a:extLst>
          </p:cNvPr>
          <p:cNvSpPr/>
          <p:nvPr/>
        </p:nvSpPr>
        <p:spPr>
          <a:xfrm rot="16200000">
            <a:off x="1925611" y="71551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1" name="Tekstvak 30">
            <a:extLst>
              <a:ext uri="{FF2B5EF4-FFF2-40B4-BE49-F238E27FC236}">
                <a16:creationId xmlns:a16="http://schemas.microsoft.com/office/drawing/2014/main" id="{FE878A0B-BD7C-E697-1693-173E34F3FD87}"/>
              </a:ext>
            </a:extLst>
          </p:cNvPr>
          <p:cNvSpPr txBox="1"/>
          <p:nvPr/>
        </p:nvSpPr>
        <p:spPr>
          <a:xfrm>
            <a:off x="2123836" y="7785385"/>
            <a:ext cx="4103999"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20 cent			      20 cent			             20 cent</a:t>
            </a:r>
          </a:p>
        </p:txBody>
      </p:sp>
      <p:sp>
        <p:nvSpPr>
          <p:cNvPr id="5" name="Tekstvak 4">
            <a:extLst>
              <a:ext uri="{FF2B5EF4-FFF2-40B4-BE49-F238E27FC236}">
                <a16:creationId xmlns:a16="http://schemas.microsoft.com/office/drawing/2014/main" id="{3C75723C-E913-615A-0C71-61D711F7E1A3}"/>
              </a:ext>
            </a:extLst>
          </p:cNvPr>
          <p:cNvSpPr txBox="1"/>
          <p:nvPr/>
        </p:nvSpPr>
        <p:spPr>
          <a:xfrm>
            <a:off x="1223553" y="2497524"/>
            <a:ext cx="5328592" cy="1169551"/>
          </a:xfrm>
          <a:prstGeom prst="rect">
            <a:avLst/>
          </a:prstGeom>
          <a:noFill/>
        </p:spPr>
        <p:txBody>
          <a:bodyPr wrap="square" rtlCol="0">
            <a:spAutoFit/>
          </a:bodyPr>
          <a:lstStyle/>
          <a:p>
            <a:pPr algn="just"/>
            <a:r>
              <a:rPr lang="nl-NL" sz="1000" dirty="0">
                <a:latin typeface="Times New Roman" panose="02020603050405020304" pitchFamily="18" charset="0"/>
                <a:cs typeface="Times New Roman" panose="02020603050405020304" pitchFamily="18" charset="0"/>
              </a:rPr>
              <a:t>Van het kinderblok bestaan twee typen. Bij de eerste druk (a) hebben alle zegels raster 80.</a:t>
            </a:r>
          </a:p>
          <a:p>
            <a:pPr algn="just"/>
            <a:r>
              <a:rPr lang="nl-NL" sz="1000" dirty="0">
                <a:latin typeface="Times New Roman" panose="02020603050405020304" pitchFamily="18" charset="0"/>
                <a:cs typeface="Times New Roman" panose="02020603050405020304" pitchFamily="18" charset="0"/>
              </a:rPr>
              <a:t>Bij de tweede druk (b) heeft de zegel van 12 cent raster 100. </a:t>
            </a:r>
          </a:p>
          <a:p>
            <a:pPr algn="just"/>
            <a:r>
              <a:rPr lang="nl-NL" sz="1000" kern="0" dirty="0">
                <a:solidFill>
                  <a:srgbClr val="000000"/>
                </a:solidFill>
                <a:latin typeface="Times New Roman" panose="02020603050405020304" pitchFamily="18" charset="0"/>
                <a:cs typeface="Times New Roman" panose="02020603050405020304" pitchFamily="18" charset="0"/>
              </a:rPr>
              <a:t>Door de voorschriften van de PTT inzake gebruik was de afstempeling met het speciale 1</a:t>
            </a:r>
            <a:r>
              <a:rPr lang="nl-NL" sz="1000" kern="0" baseline="30000" dirty="0">
                <a:solidFill>
                  <a:srgbClr val="000000"/>
                </a:solidFill>
                <a:latin typeface="Times New Roman" panose="02020603050405020304" pitchFamily="18" charset="0"/>
                <a:cs typeface="Times New Roman" panose="02020603050405020304" pitchFamily="18" charset="0"/>
              </a:rPr>
              <a:t>e</a:t>
            </a:r>
            <a:r>
              <a:rPr lang="nl-NL" sz="1000" kern="0" dirty="0">
                <a:solidFill>
                  <a:srgbClr val="000000"/>
                </a:solidFill>
                <a:latin typeface="Times New Roman" panose="02020603050405020304" pitchFamily="18" charset="0"/>
                <a:cs typeface="Times New Roman" panose="02020603050405020304" pitchFamily="18" charset="0"/>
              </a:rPr>
              <a:t> Dag-stempel op het gehele blok niet toegestaan. Wel was het gebruik van veldelen toegestaan. Verschillende combinaties uit het velletje kunnen met het 1</a:t>
            </a:r>
            <a:r>
              <a:rPr lang="nl-NL" sz="1000" kern="0" baseline="30000" dirty="0">
                <a:solidFill>
                  <a:srgbClr val="000000"/>
                </a:solidFill>
                <a:latin typeface="Times New Roman" panose="02020603050405020304" pitchFamily="18" charset="0"/>
                <a:cs typeface="Times New Roman" panose="02020603050405020304" pitchFamily="18" charset="0"/>
              </a:rPr>
              <a:t>e</a:t>
            </a:r>
            <a:r>
              <a:rPr lang="nl-NL" sz="1000" kern="0" dirty="0">
                <a:solidFill>
                  <a:srgbClr val="000000"/>
                </a:solidFill>
                <a:latin typeface="Times New Roman" panose="02020603050405020304" pitchFamily="18" charset="0"/>
                <a:cs typeface="Times New Roman" panose="02020603050405020304" pitchFamily="18" charset="0"/>
              </a:rPr>
              <a:t> Dag-stempel voorkomen.</a:t>
            </a:r>
            <a:endParaRPr lang="nl-NL" sz="1000" dirty="0">
              <a:latin typeface="Times New Roman" panose="02020603050405020304" pitchFamily="18" charset="0"/>
              <a:cs typeface="Times New Roman" panose="02020603050405020304" pitchFamily="18" charset="0"/>
            </a:endParaRPr>
          </a:p>
          <a:p>
            <a:pPr algn="just"/>
            <a:endParaRPr lang="nl-NL" sz="1000" dirty="0">
              <a:latin typeface="Times New Roman" panose="02020603050405020304" pitchFamily="18" charset="0"/>
              <a:cs typeface="Times New Roman" panose="02020603050405020304" pitchFamily="18" charset="0"/>
            </a:endParaRPr>
          </a:p>
          <a:p>
            <a:pPr algn="just"/>
            <a:endParaRPr lang="nl-NL"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790786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34B4F4-66A6-F202-7133-0758D373BD93}"/>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FD751B89-7F11-9C9A-8074-23C256207B79}"/>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5B09CEDE-35B9-54C5-364B-8FA112D8A467}"/>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98366D3D-9B78-4B13-16C0-37411EEF868E}"/>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1967</a:t>
            </a:r>
          </a:p>
        </p:txBody>
      </p:sp>
      <p:sp>
        <p:nvSpPr>
          <p:cNvPr id="10" name="Tekstvak 9">
            <a:extLst>
              <a:ext uri="{FF2B5EF4-FFF2-40B4-BE49-F238E27FC236}">
                <a16:creationId xmlns:a16="http://schemas.microsoft.com/office/drawing/2014/main" id="{3295B6B6-AB2D-9AE0-D99D-EC3EAA177A8C}"/>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1967</a:t>
            </a:r>
          </a:p>
        </p:txBody>
      </p:sp>
      <p:cxnSp>
        <p:nvCxnSpPr>
          <p:cNvPr id="12" name="Rechte verbindingslijn 11">
            <a:extLst>
              <a:ext uri="{FF2B5EF4-FFF2-40B4-BE49-F238E27FC236}">
                <a16:creationId xmlns:a16="http://schemas.microsoft.com/office/drawing/2014/main" id="{650835EF-3C69-DDE6-6F67-0106F893AC2F}"/>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kstvak 14">
            <a:extLst>
              <a:ext uri="{FF2B5EF4-FFF2-40B4-BE49-F238E27FC236}">
                <a16:creationId xmlns:a16="http://schemas.microsoft.com/office/drawing/2014/main" id="{4320296D-8797-3A85-9C97-FEE1821F5AB3}"/>
              </a:ext>
            </a:extLst>
          </p:cNvPr>
          <p:cNvSpPr txBox="1"/>
          <p:nvPr/>
        </p:nvSpPr>
        <p:spPr>
          <a:xfrm>
            <a:off x="967298" y="2484167"/>
            <a:ext cx="5908884" cy="707886"/>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Met als thema kinderversjes, ontwierpen Wim </a:t>
            </a:r>
            <a:r>
              <a:rPr lang="nl-NL" sz="1000" kern="0" dirty="0" err="1">
                <a:solidFill>
                  <a:srgbClr val="000000"/>
                </a:solidFill>
                <a:latin typeface="Times New Roman" panose="02020603050405020304" pitchFamily="18" charset="0"/>
                <a:cs typeface="Times New Roman" panose="02020603050405020304" pitchFamily="18" charset="0"/>
              </a:rPr>
              <a:t>Bijmoer</a:t>
            </a:r>
            <a:r>
              <a:rPr lang="nl-NL" sz="1000" kern="0" dirty="0">
                <a:solidFill>
                  <a:srgbClr val="000000"/>
                </a:solidFill>
                <a:latin typeface="Times New Roman" panose="02020603050405020304" pitchFamily="18" charset="0"/>
                <a:cs typeface="Times New Roman" panose="02020603050405020304" pitchFamily="18" charset="0"/>
              </a:rPr>
              <a:t> en P.C. </a:t>
            </a:r>
            <a:r>
              <a:rPr lang="nl-NL" sz="1000" kern="0" dirty="0" err="1">
                <a:solidFill>
                  <a:srgbClr val="000000"/>
                </a:solidFill>
                <a:latin typeface="Times New Roman" panose="02020603050405020304" pitchFamily="18" charset="0"/>
                <a:cs typeface="Times New Roman" panose="02020603050405020304" pitchFamily="18" charset="0"/>
              </a:rPr>
              <a:t>Cossee</a:t>
            </a:r>
            <a:r>
              <a:rPr lang="nl-NL" sz="1000" kern="0" dirty="0">
                <a:solidFill>
                  <a:srgbClr val="000000"/>
                </a:solidFill>
                <a:latin typeface="Times New Roman" panose="02020603050405020304" pitchFamily="18" charset="0"/>
                <a:cs typeface="Times New Roman" panose="02020603050405020304" pitchFamily="18" charset="0"/>
              </a:rPr>
              <a:t> (typografie) vijf zegels die betrekking hebben op vijf verschillende versjes van Annie M. G. Schmidt. </a:t>
            </a:r>
          </a:p>
          <a:p>
            <a:r>
              <a:rPr lang="nl-NL" sz="1000" kern="0" dirty="0">
                <a:solidFill>
                  <a:srgbClr val="000000"/>
                </a:solidFill>
                <a:latin typeface="Times New Roman" panose="02020603050405020304" pitchFamily="18" charset="0"/>
                <a:cs typeface="Times New Roman" panose="02020603050405020304" pitchFamily="18" charset="0"/>
              </a:rPr>
              <a:t>We zien op de zegel van 12 cent Stekelvarkentjes wiegelied, 15 cent Het Fluitketeltje, 20 cent Dikkertje </a:t>
            </a:r>
            <a:r>
              <a:rPr lang="nl-NL" sz="1000" kern="0" dirty="0" err="1">
                <a:solidFill>
                  <a:srgbClr val="000000"/>
                </a:solidFill>
                <a:latin typeface="Times New Roman" panose="02020603050405020304" pitchFamily="18" charset="0"/>
                <a:cs typeface="Times New Roman" panose="02020603050405020304" pitchFamily="18" charset="0"/>
              </a:rPr>
              <a:t>Dap</a:t>
            </a:r>
            <a:r>
              <a:rPr lang="nl-NL" sz="1000" kern="0" dirty="0">
                <a:solidFill>
                  <a:srgbClr val="000000"/>
                </a:solidFill>
                <a:latin typeface="Times New Roman" panose="02020603050405020304" pitchFamily="18" charset="0"/>
                <a:cs typeface="Times New Roman" panose="02020603050405020304" pitchFamily="18" charset="0"/>
              </a:rPr>
              <a:t>, op 25 cent De mooiste bloemen en 40 op cent  Beertje </a:t>
            </a:r>
            <a:r>
              <a:rPr lang="nl-NL" sz="1000" kern="0" dirty="0" err="1">
                <a:solidFill>
                  <a:srgbClr val="000000"/>
                </a:solidFill>
                <a:latin typeface="Times New Roman" panose="02020603050405020304" pitchFamily="18" charset="0"/>
                <a:cs typeface="Times New Roman" panose="02020603050405020304" pitchFamily="18" charset="0"/>
              </a:rPr>
              <a:t>Pippelmoentje</a:t>
            </a:r>
            <a:r>
              <a:rPr lang="nl-NL" sz="1000" kern="0" dirty="0">
                <a:solidFill>
                  <a:srgbClr val="000000"/>
                </a:solidFill>
                <a:latin typeface="Times New Roman" panose="02020603050405020304" pitchFamily="18" charset="0"/>
                <a:cs typeface="Times New Roman" panose="02020603050405020304" pitchFamily="18" charset="0"/>
              </a:rPr>
              <a:t>.</a:t>
            </a:r>
          </a:p>
        </p:txBody>
      </p:sp>
      <p:sp>
        <p:nvSpPr>
          <p:cNvPr id="27" name="Rechthoek 26">
            <a:extLst>
              <a:ext uri="{FF2B5EF4-FFF2-40B4-BE49-F238E27FC236}">
                <a16:creationId xmlns:a16="http://schemas.microsoft.com/office/drawing/2014/main" id="{AC815E6E-DC22-8390-38CF-567EA39A57E1}"/>
              </a:ext>
            </a:extLst>
          </p:cNvPr>
          <p:cNvSpPr/>
          <p:nvPr/>
        </p:nvSpPr>
        <p:spPr>
          <a:xfrm>
            <a:off x="1835621" y="4172184"/>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8" name="Rechthoek 27">
            <a:extLst>
              <a:ext uri="{FF2B5EF4-FFF2-40B4-BE49-F238E27FC236}">
                <a16:creationId xmlns:a16="http://schemas.microsoft.com/office/drawing/2014/main" id="{DF18BFCB-67E5-8800-2DEC-7F145330D7D5}"/>
              </a:ext>
            </a:extLst>
          </p:cNvPr>
          <p:cNvSpPr/>
          <p:nvPr/>
        </p:nvSpPr>
        <p:spPr>
          <a:xfrm>
            <a:off x="2627709" y="6138154"/>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9" name="Rechthoek 28">
            <a:extLst>
              <a:ext uri="{FF2B5EF4-FFF2-40B4-BE49-F238E27FC236}">
                <a16:creationId xmlns:a16="http://schemas.microsoft.com/office/drawing/2014/main" id="{451DBEB1-37ED-CF31-850E-65701AF7661D}"/>
              </a:ext>
            </a:extLst>
          </p:cNvPr>
          <p:cNvSpPr/>
          <p:nvPr/>
        </p:nvSpPr>
        <p:spPr>
          <a:xfrm>
            <a:off x="3383793" y="4172184"/>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0" name="Rechthoek 29">
            <a:extLst>
              <a:ext uri="{FF2B5EF4-FFF2-40B4-BE49-F238E27FC236}">
                <a16:creationId xmlns:a16="http://schemas.microsoft.com/office/drawing/2014/main" id="{BC456AD1-C210-BF05-ADD7-A4EAB9C5A0C2}"/>
              </a:ext>
            </a:extLst>
          </p:cNvPr>
          <p:cNvSpPr/>
          <p:nvPr/>
        </p:nvSpPr>
        <p:spPr>
          <a:xfrm>
            <a:off x="4195077" y="6138154"/>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1" name="Rechthoek 30">
            <a:extLst>
              <a:ext uri="{FF2B5EF4-FFF2-40B4-BE49-F238E27FC236}">
                <a16:creationId xmlns:a16="http://schemas.microsoft.com/office/drawing/2014/main" id="{8CC3C90D-A66B-8D55-8E2A-7ED53CCD5566}"/>
              </a:ext>
            </a:extLst>
          </p:cNvPr>
          <p:cNvSpPr/>
          <p:nvPr/>
        </p:nvSpPr>
        <p:spPr>
          <a:xfrm>
            <a:off x="4931965" y="41724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 name="Tekstvak 1">
            <a:extLst>
              <a:ext uri="{FF2B5EF4-FFF2-40B4-BE49-F238E27FC236}">
                <a16:creationId xmlns:a16="http://schemas.microsoft.com/office/drawing/2014/main" id="{547385C6-A044-E1A0-42B0-40E044999196}"/>
              </a:ext>
            </a:extLst>
          </p:cNvPr>
          <p:cNvSpPr txBox="1"/>
          <p:nvPr/>
        </p:nvSpPr>
        <p:spPr>
          <a:xfrm>
            <a:off x="2096721" y="4817909"/>
            <a:ext cx="4302336"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12 cent			      15 cent			             20 cent</a:t>
            </a:r>
          </a:p>
        </p:txBody>
      </p:sp>
      <p:sp>
        <p:nvSpPr>
          <p:cNvPr id="3" name="Tekstvak 2">
            <a:extLst>
              <a:ext uri="{FF2B5EF4-FFF2-40B4-BE49-F238E27FC236}">
                <a16:creationId xmlns:a16="http://schemas.microsoft.com/office/drawing/2014/main" id="{4FFE4C13-925F-E133-AA7A-97E151DF768E}"/>
              </a:ext>
            </a:extLst>
          </p:cNvPr>
          <p:cNvSpPr txBox="1"/>
          <p:nvPr/>
        </p:nvSpPr>
        <p:spPr>
          <a:xfrm>
            <a:off x="2965613" y="6774526"/>
            <a:ext cx="2190319"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25 cent			      40 cent</a:t>
            </a:r>
          </a:p>
        </p:txBody>
      </p:sp>
      <p:sp>
        <p:nvSpPr>
          <p:cNvPr id="5" name="Tekstvak 4">
            <a:extLst>
              <a:ext uri="{FF2B5EF4-FFF2-40B4-BE49-F238E27FC236}">
                <a16:creationId xmlns:a16="http://schemas.microsoft.com/office/drawing/2014/main" id="{FA8A13E0-E67B-1675-6679-038BA545614C}"/>
              </a:ext>
            </a:extLst>
          </p:cNvPr>
          <p:cNvSpPr txBox="1"/>
          <p:nvPr/>
        </p:nvSpPr>
        <p:spPr>
          <a:xfrm>
            <a:off x="827837" y="8622270"/>
            <a:ext cx="3420052"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Wim </a:t>
            </a:r>
            <a:r>
              <a:rPr lang="nl-NL" sz="900" dirty="0" err="1">
                <a:latin typeface="Times New Roman" panose="02020603050405020304" pitchFamily="18" charset="0"/>
                <a:cs typeface="Times New Roman" panose="02020603050405020304" pitchFamily="18" charset="0"/>
              </a:rPr>
              <a:t>Bijmoer</a:t>
            </a:r>
            <a:r>
              <a:rPr lang="nl-NL" sz="900" dirty="0">
                <a:latin typeface="Times New Roman" panose="02020603050405020304" pitchFamily="18" charset="0"/>
                <a:cs typeface="Times New Roman" panose="02020603050405020304" pitchFamily="18" charset="0"/>
              </a:rPr>
              <a:t> en P.C. </a:t>
            </a:r>
            <a:r>
              <a:rPr lang="nl-NL" sz="900" dirty="0" err="1">
                <a:latin typeface="Times New Roman" panose="02020603050405020304" pitchFamily="18" charset="0"/>
                <a:cs typeface="Times New Roman" panose="02020603050405020304" pitchFamily="18" charset="0"/>
              </a:rPr>
              <a:t>Cossee</a:t>
            </a:r>
            <a:r>
              <a:rPr lang="nl-NL" sz="900" dirty="0">
                <a:latin typeface="Times New Roman" panose="02020603050405020304" pitchFamily="18" charset="0"/>
                <a:cs typeface="Times New Roman" panose="02020603050405020304" pitchFamily="18" charset="0"/>
              </a:rPr>
              <a:t> (typografie)</a:t>
            </a:r>
          </a:p>
          <a:p>
            <a:r>
              <a:rPr lang="nl-NL" sz="900" dirty="0">
                <a:latin typeface="Times New Roman" panose="02020603050405020304" pitchFamily="18" charset="0"/>
                <a:cs typeface="Times New Roman" panose="02020603050405020304" pitchFamily="18" charset="0"/>
              </a:rPr>
              <a:t>Drukprocedé: offset</a:t>
            </a:r>
          </a:p>
          <a:p>
            <a:r>
              <a:rPr lang="nl-NL" sz="900" dirty="0">
                <a:latin typeface="Times New Roman" panose="02020603050405020304" pitchFamily="18" charset="0"/>
                <a:cs typeface="Times New Roman" panose="02020603050405020304" pitchFamily="18" charset="0"/>
              </a:rPr>
              <a:t>Tanding: kamtanding 12, ¾ : 14</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Oplage:	12 cent 		  2.231.001</a:t>
            </a:r>
          </a:p>
          <a:p>
            <a:r>
              <a:rPr lang="nl-NL" sz="900" dirty="0">
                <a:latin typeface="Times New Roman" panose="02020603050405020304" pitchFamily="18" charset="0"/>
                <a:cs typeface="Times New Roman" panose="02020603050405020304" pitchFamily="18" charset="0"/>
              </a:rPr>
              <a:t>	15 cent 		  1.331.049</a:t>
            </a:r>
          </a:p>
          <a:p>
            <a:r>
              <a:rPr lang="nl-NL" sz="900" dirty="0">
                <a:latin typeface="Times New Roman" panose="02020603050405020304" pitchFamily="18" charset="0"/>
                <a:cs typeface="Times New Roman" panose="02020603050405020304" pitchFamily="18" charset="0"/>
              </a:rPr>
              <a:t>	20 cent		  2.499.511</a:t>
            </a:r>
          </a:p>
          <a:p>
            <a:r>
              <a:rPr lang="nl-NL" sz="900" dirty="0">
                <a:latin typeface="Times New Roman" panose="02020603050405020304" pitchFamily="18" charset="0"/>
                <a:cs typeface="Times New Roman" panose="02020603050405020304" pitchFamily="18" charset="0"/>
              </a:rPr>
              <a:t>	25 cent		  1.187.463</a:t>
            </a:r>
          </a:p>
          <a:p>
            <a:r>
              <a:rPr lang="nl-NL" sz="900" dirty="0">
                <a:latin typeface="Times New Roman" panose="02020603050405020304" pitchFamily="18" charset="0"/>
                <a:cs typeface="Times New Roman" panose="02020603050405020304" pitchFamily="18" charset="0"/>
              </a:rPr>
              <a:t>	45 cent		  1.209.112</a:t>
            </a:r>
          </a:p>
          <a:p>
            <a:r>
              <a:rPr lang="nl-NL" sz="900" dirty="0">
                <a:latin typeface="Times New Roman" panose="02020603050405020304" pitchFamily="18" charset="0"/>
                <a:cs typeface="Times New Roman" panose="02020603050405020304" pitchFamily="18" charset="0"/>
              </a:rPr>
              <a:t>	Blok		  2.522.863</a:t>
            </a:r>
          </a:p>
        </p:txBody>
      </p:sp>
    </p:spTree>
    <p:extLst>
      <p:ext uri="{BB962C8B-B14F-4D97-AF65-F5344CB8AC3E}">
        <p14:creationId xmlns:p14="http://schemas.microsoft.com/office/powerpoint/2010/main" val="198285810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34B4F4-66A6-F202-7133-0758D373BD93}"/>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FD751B89-7F11-9C9A-8074-23C256207B79}"/>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5B09CEDE-35B9-54C5-364B-8FA112D8A467}"/>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98366D3D-9B78-4B13-16C0-37411EEF868E}"/>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1967</a:t>
            </a:r>
          </a:p>
        </p:txBody>
      </p:sp>
      <p:sp>
        <p:nvSpPr>
          <p:cNvPr id="10" name="Tekstvak 9">
            <a:extLst>
              <a:ext uri="{FF2B5EF4-FFF2-40B4-BE49-F238E27FC236}">
                <a16:creationId xmlns:a16="http://schemas.microsoft.com/office/drawing/2014/main" id="{3295B6B6-AB2D-9AE0-D99D-EC3EAA177A8C}"/>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1967</a:t>
            </a:r>
          </a:p>
        </p:txBody>
      </p:sp>
      <p:cxnSp>
        <p:nvCxnSpPr>
          <p:cNvPr id="12" name="Rechte verbindingslijn 11">
            <a:extLst>
              <a:ext uri="{FF2B5EF4-FFF2-40B4-BE49-F238E27FC236}">
                <a16:creationId xmlns:a16="http://schemas.microsoft.com/office/drawing/2014/main" id="{650835EF-3C69-DDE6-6F67-0106F893AC2F}"/>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Rechthoek 1">
            <a:extLst>
              <a:ext uri="{FF2B5EF4-FFF2-40B4-BE49-F238E27FC236}">
                <a16:creationId xmlns:a16="http://schemas.microsoft.com/office/drawing/2014/main" id="{D5EA7C45-7F03-EAD4-CB1E-4D1FCA07D4BB}"/>
              </a:ext>
            </a:extLst>
          </p:cNvPr>
          <p:cNvSpPr/>
          <p:nvPr/>
        </p:nvSpPr>
        <p:spPr>
          <a:xfrm>
            <a:off x="1259673" y="5418074"/>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 name="Rechthoek 2">
            <a:extLst>
              <a:ext uri="{FF2B5EF4-FFF2-40B4-BE49-F238E27FC236}">
                <a16:creationId xmlns:a16="http://schemas.microsoft.com/office/drawing/2014/main" id="{CB99710D-EE66-F01C-2F8D-12AFD5ACA940}"/>
              </a:ext>
            </a:extLst>
          </p:cNvPr>
          <p:cNvSpPr/>
          <p:nvPr/>
        </p:nvSpPr>
        <p:spPr>
          <a:xfrm>
            <a:off x="2321762" y="5418074"/>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5" name="Rechthoek 4">
            <a:extLst>
              <a:ext uri="{FF2B5EF4-FFF2-40B4-BE49-F238E27FC236}">
                <a16:creationId xmlns:a16="http://schemas.microsoft.com/office/drawing/2014/main" id="{0D70026A-D7DE-90A4-6735-E16518F91561}"/>
              </a:ext>
            </a:extLst>
          </p:cNvPr>
          <p:cNvSpPr/>
          <p:nvPr/>
        </p:nvSpPr>
        <p:spPr>
          <a:xfrm>
            <a:off x="3383851" y="5418074"/>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8" name="Rechthoek 7">
            <a:extLst>
              <a:ext uri="{FF2B5EF4-FFF2-40B4-BE49-F238E27FC236}">
                <a16:creationId xmlns:a16="http://schemas.microsoft.com/office/drawing/2014/main" id="{1E84820F-04C8-93EB-5D0A-1D71E54FBD4A}"/>
              </a:ext>
            </a:extLst>
          </p:cNvPr>
          <p:cNvSpPr/>
          <p:nvPr/>
        </p:nvSpPr>
        <p:spPr>
          <a:xfrm>
            <a:off x="4445940" y="5418074"/>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1" name="Rechthoek 10">
            <a:extLst>
              <a:ext uri="{FF2B5EF4-FFF2-40B4-BE49-F238E27FC236}">
                <a16:creationId xmlns:a16="http://schemas.microsoft.com/office/drawing/2014/main" id="{9C391DF0-2389-3FD0-A69B-E17A5E365F93}"/>
              </a:ext>
            </a:extLst>
          </p:cNvPr>
          <p:cNvSpPr/>
          <p:nvPr/>
        </p:nvSpPr>
        <p:spPr>
          <a:xfrm>
            <a:off x="5508029" y="5418074"/>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3" name="Rechthoek 12">
            <a:extLst>
              <a:ext uri="{FF2B5EF4-FFF2-40B4-BE49-F238E27FC236}">
                <a16:creationId xmlns:a16="http://schemas.microsoft.com/office/drawing/2014/main" id="{27700901-4191-69C6-3546-5610DBBCF45E}"/>
              </a:ext>
            </a:extLst>
          </p:cNvPr>
          <p:cNvSpPr/>
          <p:nvPr/>
        </p:nvSpPr>
        <p:spPr>
          <a:xfrm>
            <a:off x="1100007" y="3329682"/>
            <a:ext cx="5580000" cy="4068000"/>
          </a:xfrm>
          <a:prstGeom prst="rect">
            <a:avLst/>
          </a:prstGeom>
          <a:no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Rechthoek 13">
            <a:extLst>
              <a:ext uri="{FF2B5EF4-FFF2-40B4-BE49-F238E27FC236}">
                <a16:creationId xmlns:a16="http://schemas.microsoft.com/office/drawing/2014/main" id="{AC815E6E-DC22-8390-38CF-567EA39A57E1}"/>
              </a:ext>
            </a:extLst>
          </p:cNvPr>
          <p:cNvSpPr/>
          <p:nvPr/>
        </p:nvSpPr>
        <p:spPr>
          <a:xfrm>
            <a:off x="1259673" y="394191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DF18BFCB-67E5-8800-2DEC-7F145330D7D5}"/>
              </a:ext>
            </a:extLst>
          </p:cNvPr>
          <p:cNvSpPr/>
          <p:nvPr/>
        </p:nvSpPr>
        <p:spPr>
          <a:xfrm>
            <a:off x="2321762" y="394191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451DBEB1-37ED-CF31-850E-65701AF7661D}"/>
              </a:ext>
            </a:extLst>
          </p:cNvPr>
          <p:cNvSpPr/>
          <p:nvPr/>
        </p:nvSpPr>
        <p:spPr>
          <a:xfrm>
            <a:off x="3383851" y="394191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BC456AD1-C210-BF05-ADD7-A4EAB9C5A0C2}"/>
              </a:ext>
            </a:extLst>
          </p:cNvPr>
          <p:cNvSpPr/>
          <p:nvPr/>
        </p:nvSpPr>
        <p:spPr>
          <a:xfrm>
            <a:off x="4445940" y="394191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5" name="Rechthoek 24">
            <a:extLst>
              <a:ext uri="{FF2B5EF4-FFF2-40B4-BE49-F238E27FC236}">
                <a16:creationId xmlns:a16="http://schemas.microsoft.com/office/drawing/2014/main" id="{8CC3C90D-A66B-8D55-8E2A-7ED53CCD5566}"/>
              </a:ext>
            </a:extLst>
          </p:cNvPr>
          <p:cNvSpPr/>
          <p:nvPr/>
        </p:nvSpPr>
        <p:spPr>
          <a:xfrm>
            <a:off x="5508029" y="394191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5" name="Tekstvak 14">
            <a:extLst>
              <a:ext uri="{FF2B5EF4-FFF2-40B4-BE49-F238E27FC236}">
                <a16:creationId xmlns:a16="http://schemas.microsoft.com/office/drawing/2014/main" id="{10A018F8-F2FA-157F-1708-1D2FB19FA1F1}"/>
              </a:ext>
            </a:extLst>
          </p:cNvPr>
          <p:cNvSpPr txBox="1"/>
          <p:nvPr/>
        </p:nvSpPr>
        <p:spPr>
          <a:xfrm>
            <a:off x="1519523" y="4858756"/>
            <a:ext cx="5688008"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12 cent		       15 cent	              15 cent		   20 cent		         20 cent</a:t>
            </a:r>
          </a:p>
        </p:txBody>
      </p:sp>
      <p:sp>
        <p:nvSpPr>
          <p:cNvPr id="19" name="Tekstvak 18">
            <a:extLst>
              <a:ext uri="{FF2B5EF4-FFF2-40B4-BE49-F238E27FC236}">
                <a16:creationId xmlns:a16="http://schemas.microsoft.com/office/drawing/2014/main" id="{07BF3E1F-6BBD-471B-02AA-8068AEB7A406}"/>
              </a:ext>
            </a:extLst>
          </p:cNvPr>
          <p:cNvSpPr txBox="1"/>
          <p:nvPr/>
        </p:nvSpPr>
        <p:spPr>
          <a:xfrm>
            <a:off x="1547589" y="6212336"/>
            <a:ext cx="5688008"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12 cent		       12 cent	              15 cent		   15 cent		         20 cent</a:t>
            </a:r>
          </a:p>
        </p:txBody>
      </p:sp>
    </p:spTree>
    <p:extLst>
      <p:ext uri="{BB962C8B-B14F-4D97-AF65-F5344CB8AC3E}">
        <p14:creationId xmlns:p14="http://schemas.microsoft.com/office/powerpoint/2010/main" val="305729741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D3C32F-205B-7BAE-9AD3-3C291D1DE763}"/>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B698E604-A91D-1132-72CF-DDB59BA15152}"/>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14BBB756-06C0-4895-F227-DF4835F3F3E5}"/>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10E31E80-B642-9622-FF98-AD52EFDF6D70}"/>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1968</a:t>
            </a:r>
          </a:p>
        </p:txBody>
      </p:sp>
      <p:sp>
        <p:nvSpPr>
          <p:cNvPr id="10" name="Tekstvak 9">
            <a:extLst>
              <a:ext uri="{FF2B5EF4-FFF2-40B4-BE49-F238E27FC236}">
                <a16:creationId xmlns:a16="http://schemas.microsoft.com/office/drawing/2014/main" id="{F724EEBC-8BCB-F88A-04EE-1C0A3D94DED0}"/>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1968</a:t>
            </a:r>
          </a:p>
        </p:txBody>
      </p:sp>
      <p:cxnSp>
        <p:nvCxnSpPr>
          <p:cNvPr id="12" name="Rechte verbindingslijn 11">
            <a:extLst>
              <a:ext uri="{FF2B5EF4-FFF2-40B4-BE49-F238E27FC236}">
                <a16:creationId xmlns:a16="http://schemas.microsoft.com/office/drawing/2014/main" id="{45188162-BB77-13E1-22CB-51795AA03191}"/>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kstvak 14">
            <a:extLst>
              <a:ext uri="{FF2B5EF4-FFF2-40B4-BE49-F238E27FC236}">
                <a16:creationId xmlns:a16="http://schemas.microsoft.com/office/drawing/2014/main" id="{747E9DB2-CBC9-8EB2-C91B-57CC6AD85D68}"/>
              </a:ext>
            </a:extLst>
          </p:cNvPr>
          <p:cNvSpPr txBox="1"/>
          <p:nvPr/>
        </p:nvSpPr>
        <p:spPr>
          <a:xfrm>
            <a:off x="1727608" y="2497524"/>
            <a:ext cx="4392489" cy="400110"/>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Robert </a:t>
            </a:r>
            <a:r>
              <a:rPr lang="nl-NL" sz="1000" kern="0" dirty="0" err="1">
                <a:solidFill>
                  <a:srgbClr val="000000"/>
                </a:solidFill>
                <a:latin typeface="Times New Roman" panose="02020603050405020304" pitchFamily="18" charset="0"/>
                <a:cs typeface="Times New Roman" panose="02020603050405020304" pitchFamily="18" charset="0"/>
              </a:rPr>
              <a:t>Oxenaar</a:t>
            </a:r>
            <a:r>
              <a:rPr lang="nl-NL" sz="1000" kern="0" dirty="0">
                <a:solidFill>
                  <a:srgbClr val="000000"/>
                </a:solidFill>
                <a:latin typeface="Times New Roman" panose="02020603050405020304" pitchFamily="18" charset="0"/>
                <a:cs typeface="Times New Roman" panose="02020603050405020304" pitchFamily="18" charset="0"/>
              </a:rPr>
              <a:t> maakte zegels met het thema sprookjesfiguren. We zien  achtereenvolgens een kabouter, reus, heks, draak en tovenaar in zijn ontwerp.</a:t>
            </a:r>
            <a:endParaRPr lang="nl-NL" sz="1000" dirty="0">
              <a:latin typeface="Times New Roman" panose="02020603050405020304" pitchFamily="18" charset="0"/>
              <a:cs typeface="Times New Roman" panose="02020603050405020304" pitchFamily="18" charset="0"/>
            </a:endParaRPr>
          </a:p>
        </p:txBody>
      </p:sp>
      <p:sp>
        <p:nvSpPr>
          <p:cNvPr id="37" name="Rechthoek 36">
            <a:extLst>
              <a:ext uri="{FF2B5EF4-FFF2-40B4-BE49-F238E27FC236}">
                <a16:creationId xmlns:a16="http://schemas.microsoft.com/office/drawing/2014/main" id="{14941973-A8D1-DCB5-B52F-87C298CF1196}"/>
              </a:ext>
            </a:extLst>
          </p:cNvPr>
          <p:cNvSpPr/>
          <p:nvPr/>
        </p:nvSpPr>
        <p:spPr>
          <a:xfrm rot="16200000">
            <a:off x="2429665" y="4090280"/>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8" name="Rechthoek 37">
            <a:extLst>
              <a:ext uri="{FF2B5EF4-FFF2-40B4-BE49-F238E27FC236}">
                <a16:creationId xmlns:a16="http://schemas.microsoft.com/office/drawing/2014/main" id="{2B1A8C1B-7DED-7389-74E3-4431E80D3401}"/>
              </a:ext>
            </a:extLst>
          </p:cNvPr>
          <p:cNvSpPr/>
          <p:nvPr/>
        </p:nvSpPr>
        <p:spPr>
          <a:xfrm rot="16200000">
            <a:off x="4409885" y="4090280"/>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9" name="Rechthoek 38">
            <a:extLst>
              <a:ext uri="{FF2B5EF4-FFF2-40B4-BE49-F238E27FC236}">
                <a16:creationId xmlns:a16="http://schemas.microsoft.com/office/drawing/2014/main" id="{43EED40B-649E-2D83-D3B5-61E0CB167A81}"/>
              </a:ext>
            </a:extLst>
          </p:cNvPr>
          <p:cNvSpPr/>
          <p:nvPr/>
        </p:nvSpPr>
        <p:spPr>
          <a:xfrm rot="16200000">
            <a:off x="1745589" y="5408098"/>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40" name="Rechthoek 39">
            <a:extLst>
              <a:ext uri="{FF2B5EF4-FFF2-40B4-BE49-F238E27FC236}">
                <a16:creationId xmlns:a16="http://schemas.microsoft.com/office/drawing/2014/main" id="{32A844D4-6F5C-EEB6-F633-1B8BB04E0406}"/>
              </a:ext>
            </a:extLst>
          </p:cNvPr>
          <p:cNvSpPr/>
          <p:nvPr/>
        </p:nvSpPr>
        <p:spPr>
          <a:xfrm rot="16200000">
            <a:off x="3419775" y="5408098"/>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41" name="Rechthoek 40">
            <a:extLst>
              <a:ext uri="{FF2B5EF4-FFF2-40B4-BE49-F238E27FC236}">
                <a16:creationId xmlns:a16="http://schemas.microsoft.com/office/drawing/2014/main" id="{0AD01870-35AF-7AC5-3130-EFB60F7F27B9}"/>
              </a:ext>
            </a:extLst>
          </p:cNvPr>
          <p:cNvSpPr/>
          <p:nvPr/>
        </p:nvSpPr>
        <p:spPr>
          <a:xfrm rot="16200000">
            <a:off x="5093961" y="5408098"/>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55" name="Tekstvak 54">
            <a:extLst>
              <a:ext uri="{FF2B5EF4-FFF2-40B4-BE49-F238E27FC236}">
                <a16:creationId xmlns:a16="http://schemas.microsoft.com/office/drawing/2014/main" id="{53797A4E-B3BC-AB04-DDF1-EDCBC9DE92DA}"/>
              </a:ext>
            </a:extLst>
          </p:cNvPr>
          <p:cNvSpPr txBox="1"/>
          <p:nvPr/>
        </p:nvSpPr>
        <p:spPr>
          <a:xfrm>
            <a:off x="827837" y="8622270"/>
            <a:ext cx="2375936"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Robert </a:t>
            </a:r>
            <a:r>
              <a:rPr lang="nl-NL" sz="900" dirty="0" err="1">
                <a:latin typeface="Times New Roman" panose="02020603050405020304" pitchFamily="18" charset="0"/>
                <a:cs typeface="Times New Roman" panose="02020603050405020304" pitchFamily="18" charset="0"/>
              </a:rPr>
              <a:t>Oxenaar</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14 : 12 ¾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Oplage:	12 cent 		  2.207.483</a:t>
            </a:r>
          </a:p>
          <a:p>
            <a:r>
              <a:rPr lang="nl-NL" sz="900" dirty="0">
                <a:latin typeface="Times New Roman" panose="02020603050405020304" pitchFamily="18" charset="0"/>
                <a:cs typeface="Times New Roman" panose="02020603050405020304" pitchFamily="18" charset="0"/>
              </a:rPr>
              <a:t>	15 cent 		  1.272.450</a:t>
            </a:r>
          </a:p>
          <a:p>
            <a:r>
              <a:rPr lang="nl-NL" sz="900" dirty="0">
                <a:latin typeface="Times New Roman" panose="02020603050405020304" pitchFamily="18" charset="0"/>
                <a:cs typeface="Times New Roman" panose="02020603050405020304" pitchFamily="18" charset="0"/>
              </a:rPr>
              <a:t>	20 cent		  2.361.310</a:t>
            </a:r>
          </a:p>
          <a:p>
            <a:r>
              <a:rPr lang="nl-NL" sz="900" dirty="0">
                <a:latin typeface="Times New Roman" panose="02020603050405020304" pitchFamily="18" charset="0"/>
                <a:cs typeface="Times New Roman" panose="02020603050405020304" pitchFamily="18" charset="0"/>
              </a:rPr>
              <a:t>	25 cent		  1.246.135</a:t>
            </a:r>
          </a:p>
          <a:p>
            <a:r>
              <a:rPr lang="nl-NL" sz="900" dirty="0">
                <a:latin typeface="Times New Roman" panose="02020603050405020304" pitchFamily="18" charset="0"/>
                <a:cs typeface="Times New Roman" panose="02020603050405020304" pitchFamily="18" charset="0"/>
              </a:rPr>
              <a:t>	45 cent		  1.157.710</a:t>
            </a:r>
          </a:p>
          <a:p>
            <a:r>
              <a:rPr lang="nl-NL" sz="900" dirty="0">
                <a:latin typeface="Times New Roman" panose="02020603050405020304" pitchFamily="18" charset="0"/>
                <a:cs typeface="Times New Roman" panose="02020603050405020304" pitchFamily="18" charset="0"/>
              </a:rPr>
              <a:t>	Blok		  2.536.347</a:t>
            </a:r>
          </a:p>
        </p:txBody>
      </p:sp>
      <p:sp>
        <p:nvSpPr>
          <p:cNvPr id="5" name="Tekstvak 4">
            <a:extLst>
              <a:ext uri="{FF2B5EF4-FFF2-40B4-BE49-F238E27FC236}">
                <a16:creationId xmlns:a16="http://schemas.microsoft.com/office/drawing/2014/main" id="{F7A7F9F2-B05A-9B49-FEB3-6D6D111EE851}"/>
              </a:ext>
            </a:extLst>
          </p:cNvPr>
          <p:cNvSpPr txBox="1"/>
          <p:nvPr/>
        </p:nvSpPr>
        <p:spPr>
          <a:xfrm>
            <a:off x="2740921" y="4702082"/>
            <a:ext cx="286541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12 cent				      15 cent</a:t>
            </a:r>
          </a:p>
        </p:txBody>
      </p:sp>
      <p:sp>
        <p:nvSpPr>
          <p:cNvPr id="8" name="Tekstvak 7">
            <a:extLst>
              <a:ext uri="{FF2B5EF4-FFF2-40B4-BE49-F238E27FC236}">
                <a16:creationId xmlns:a16="http://schemas.microsoft.com/office/drawing/2014/main" id="{FA3704CE-D701-1006-63F6-454E55849588}"/>
              </a:ext>
            </a:extLst>
          </p:cNvPr>
          <p:cNvSpPr txBox="1"/>
          <p:nvPr/>
        </p:nvSpPr>
        <p:spPr>
          <a:xfrm>
            <a:off x="2072387" y="6023449"/>
            <a:ext cx="4443754"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20 cent			           25 cent			       45 cent</a:t>
            </a:r>
          </a:p>
        </p:txBody>
      </p:sp>
    </p:spTree>
    <p:extLst>
      <p:ext uri="{BB962C8B-B14F-4D97-AF65-F5344CB8AC3E}">
        <p14:creationId xmlns:p14="http://schemas.microsoft.com/office/powerpoint/2010/main" val="3186024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D26163-6C9C-F0E6-78D5-C88EC5D495E7}"/>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8BD36D09-01DD-0B9F-AF5E-F84EAE7C3735}"/>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B933BC42-BADA-8DE6-67E4-6F21B6F34B76}"/>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C984ECD5-75AD-0A54-49B6-6ABDCA5FDF53}"/>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1924</a:t>
            </a:r>
          </a:p>
        </p:txBody>
      </p:sp>
      <p:sp>
        <p:nvSpPr>
          <p:cNvPr id="10" name="Tekstvak 9">
            <a:extLst>
              <a:ext uri="{FF2B5EF4-FFF2-40B4-BE49-F238E27FC236}">
                <a16:creationId xmlns:a16="http://schemas.microsoft.com/office/drawing/2014/main" id="{24C5AFA1-8F12-ACED-10C9-35BD32C05B70}"/>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1924</a:t>
            </a:r>
          </a:p>
        </p:txBody>
      </p:sp>
      <p:cxnSp>
        <p:nvCxnSpPr>
          <p:cNvPr id="12" name="Rechte verbindingslijn 11">
            <a:extLst>
              <a:ext uri="{FF2B5EF4-FFF2-40B4-BE49-F238E27FC236}">
                <a16:creationId xmlns:a16="http://schemas.microsoft.com/office/drawing/2014/main" id="{84706871-53E0-D5BD-5925-A1D49D20F85B}"/>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kstvak 1">
            <a:extLst>
              <a:ext uri="{FF2B5EF4-FFF2-40B4-BE49-F238E27FC236}">
                <a16:creationId xmlns:a16="http://schemas.microsoft.com/office/drawing/2014/main" id="{836222B0-3CE7-34B7-703D-82920715EC64}"/>
              </a:ext>
            </a:extLst>
          </p:cNvPr>
          <p:cNvSpPr txBox="1"/>
          <p:nvPr/>
        </p:nvSpPr>
        <p:spPr>
          <a:xfrm>
            <a:off x="827837" y="8898105"/>
            <a:ext cx="2598476" cy="1200329"/>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Pam Georg Rueter</a:t>
            </a: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12 ½</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geen</a:t>
            </a:r>
          </a:p>
          <a:p>
            <a:r>
              <a:rPr lang="nl-NL" sz="900" dirty="0">
                <a:latin typeface="Times New Roman" panose="02020603050405020304" pitchFamily="18" charset="0"/>
                <a:cs typeface="Times New Roman" panose="02020603050405020304" pitchFamily="18" charset="0"/>
              </a:rPr>
              <a:t>Oplage:	2 cent	757.663 zegels</a:t>
            </a:r>
          </a:p>
          <a:p>
            <a:r>
              <a:rPr lang="nl-NL" sz="900" dirty="0">
                <a:latin typeface="Times New Roman" panose="02020603050405020304" pitchFamily="18" charset="0"/>
                <a:cs typeface="Times New Roman" panose="02020603050405020304" pitchFamily="18" charset="0"/>
              </a:rPr>
              <a:t>	7 ½ cent	551.690 zegels</a:t>
            </a:r>
          </a:p>
          <a:p>
            <a:r>
              <a:rPr lang="nl-NL" sz="900" dirty="0">
                <a:latin typeface="Times New Roman" panose="02020603050405020304" pitchFamily="18" charset="0"/>
                <a:cs typeface="Times New Roman" panose="02020603050405020304" pitchFamily="18" charset="0"/>
              </a:rPr>
              <a:t>	10 cent	977.123 zegels</a:t>
            </a:r>
          </a:p>
        </p:txBody>
      </p:sp>
      <p:sp>
        <p:nvSpPr>
          <p:cNvPr id="5" name="Rechthoek 4">
            <a:extLst>
              <a:ext uri="{FF2B5EF4-FFF2-40B4-BE49-F238E27FC236}">
                <a16:creationId xmlns:a16="http://schemas.microsoft.com/office/drawing/2014/main" id="{52C330A0-E661-0E15-4F6B-E5CF53781D24}"/>
              </a:ext>
            </a:extLst>
          </p:cNvPr>
          <p:cNvSpPr/>
          <p:nvPr/>
        </p:nvSpPr>
        <p:spPr>
          <a:xfrm>
            <a:off x="1871625" y="6318130"/>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1" name="Rechthoek 10">
            <a:extLst>
              <a:ext uri="{FF2B5EF4-FFF2-40B4-BE49-F238E27FC236}">
                <a16:creationId xmlns:a16="http://schemas.microsoft.com/office/drawing/2014/main" id="{D6738F6F-1C8A-DD42-7299-CFCCFE8D8FF3}"/>
              </a:ext>
            </a:extLst>
          </p:cNvPr>
          <p:cNvSpPr/>
          <p:nvPr/>
        </p:nvSpPr>
        <p:spPr>
          <a:xfrm>
            <a:off x="3455801" y="4589938"/>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3" name="Rechthoek 12">
            <a:extLst>
              <a:ext uri="{FF2B5EF4-FFF2-40B4-BE49-F238E27FC236}">
                <a16:creationId xmlns:a16="http://schemas.microsoft.com/office/drawing/2014/main" id="{F4E70922-781A-0F1A-47D2-A1ED0C6C3281}"/>
              </a:ext>
            </a:extLst>
          </p:cNvPr>
          <p:cNvSpPr/>
          <p:nvPr/>
        </p:nvSpPr>
        <p:spPr>
          <a:xfrm>
            <a:off x="5039737" y="6318130"/>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9" name="Tekstvak 8">
            <a:extLst>
              <a:ext uri="{FF2B5EF4-FFF2-40B4-BE49-F238E27FC236}">
                <a16:creationId xmlns:a16="http://schemas.microsoft.com/office/drawing/2014/main" id="{715AFABD-35CB-EC57-1579-791EC7A6CA79}"/>
              </a:ext>
            </a:extLst>
          </p:cNvPr>
          <p:cNvSpPr txBox="1"/>
          <p:nvPr/>
        </p:nvSpPr>
        <p:spPr>
          <a:xfrm>
            <a:off x="967297" y="2465586"/>
            <a:ext cx="5926701" cy="707886"/>
          </a:xfrm>
          <a:prstGeom prst="rect">
            <a:avLst/>
          </a:prstGeom>
          <a:noFill/>
        </p:spPr>
        <p:txBody>
          <a:bodyPr wrap="square" rtlCol="0">
            <a:spAutoFit/>
          </a:bodyPr>
          <a:lstStyle/>
          <a:p>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Uitgifte van de eerste serie Nederlandse kinderpostzegels ontworpen door Pam Georg Rueter. Op de postzegels staat een afbeelding van het gezicht van een kind tussen twee beschermengelen. Z</a:t>
            </a:r>
            <a:r>
              <a:rPr lang="nl-NL" sz="1000"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ijn dochter stond model voor de zegels. </a:t>
            </a:r>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 opbrengst van deze kinderpostzegels was 51.000 gulden (€ 23.143,-). De Nederlandse Bond tot Kinderbescherming verdeelt dit over honderden instellingen voor voogdijkinderen. </a:t>
            </a:r>
            <a:endParaRPr lang="nl-NL" sz="1000" dirty="0">
              <a:latin typeface="Times New Roman" panose="02020603050405020304" pitchFamily="18" charset="0"/>
              <a:cs typeface="Times New Roman" panose="02020603050405020304" pitchFamily="18" charset="0"/>
            </a:endParaRPr>
          </a:p>
        </p:txBody>
      </p:sp>
      <p:sp>
        <p:nvSpPr>
          <p:cNvPr id="16" name="Tekstvak 15">
            <a:extLst>
              <a:ext uri="{FF2B5EF4-FFF2-40B4-BE49-F238E27FC236}">
                <a16:creationId xmlns:a16="http://schemas.microsoft.com/office/drawing/2014/main" id="{86921245-B0E3-55ED-BC1E-C6BE3E58D49E}"/>
              </a:ext>
            </a:extLst>
          </p:cNvPr>
          <p:cNvSpPr txBox="1"/>
          <p:nvPr/>
        </p:nvSpPr>
        <p:spPr>
          <a:xfrm>
            <a:off x="2123653" y="6923967"/>
            <a:ext cx="3956367"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7 ½ cent			             				 10 cent</a:t>
            </a:r>
          </a:p>
        </p:txBody>
      </p:sp>
      <p:sp>
        <p:nvSpPr>
          <p:cNvPr id="17" name="Tekstvak 16">
            <a:extLst>
              <a:ext uri="{FF2B5EF4-FFF2-40B4-BE49-F238E27FC236}">
                <a16:creationId xmlns:a16="http://schemas.microsoft.com/office/drawing/2014/main" id="{1584AD47-2267-31FD-2D4B-0BD453E0F8BD}"/>
              </a:ext>
            </a:extLst>
          </p:cNvPr>
          <p:cNvSpPr txBox="1"/>
          <p:nvPr/>
        </p:nvSpPr>
        <p:spPr>
          <a:xfrm>
            <a:off x="3722058" y="5248351"/>
            <a:ext cx="633843" cy="223210"/>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 cent</a:t>
            </a:r>
          </a:p>
        </p:txBody>
      </p:sp>
    </p:spTree>
    <p:extLst>
      <p:ext uri="{BB962C8B-B14F-4D97-AF65-F5344CB8AC3E}">
        <p14:creationId xmlns:p14="http://schemas.microsoft.com/office/powerpoint/2010/main" val="190011002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D3C32F-205B-7BAE-9AD3-3C291D1DE763}"/>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B698E604-A91D-1132-72CF-DDB59BA15152}"/>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14BBB756-06C0-4895-F227-DF4835F3F3E5}"/>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10E31E80-B642-9622-FF98-AD52EFDF6D70}"/>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1968</a:t>
            </a:r>
          </a:p>
        </p:txBody>
      </p:sp>
      <p:sp>
        <p:nvSpPr>
          <p:cNvPr id="10" name="Tekstvak 9">
            <a:extLst>
              <a:ext uri="{FF2B5EF4-FFF2-40B4-BE49-F238E27FC236}">
                <a16:creationId xmlns:a16="http://schemas.microsoft.com/office/drawing/2014/main" id="{F724EEBC-8BCB-F88A-04EE-1C0A3D94DED0}"/>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1968</a:t>
            </a:r>
          </a:p>
        </p:txBody>
      </p:sp>
      <p:cxnSp>
        <p:nvCxnSpPr>
          <p:cNvPr id="12" name="Rechte verbindingslijn 11">
            <a:extLst>
              <a:ext uri="{FF2B5EF4-FFF2-40B4-BE49-F238E27FC236}">
                <a16:creationId xmlns:a16="http://schemas.microsoft.com/office/drawing/2014/main" id="{45188162-BB77-13E1-22CB-51795AA03191}"/>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18" name="Rechthoek 17">
            <a:extLst>
              <a:ext uri="{FF2B5EF4-FFF2-40B4-BE49-F238E27FC236}">
                <a16:creationId xmlns:a16="http://schemas.microsoft.com/office/drawing/2014/main" id="{8B636B43-DE26-0387-70A4-F349E1DDF4EC}"/>
              </a:ext>
            </a:extLst>
          </p:cNvPr>
          <p:cNvSpPr/>
          <p:nvPr/>
        </p:nvSpPr>
        <p:spPr>
          <a:xfrm rot="16200000">
            <a:off x="2574289" y="2807647"/>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ECA0FBC0-1EFA-39BC-FFC3-E2B5136120FA}"/>
              </a:ext>
            </a:extLst>
          </p:cNvPr>
          <p:cNvSpPr/>
          <p:nvPr/>
        </p:nvSpPr>
        <p:spPr>
          <a:xfrm rot="16200000">
            <a:off x="2574129" y="3878766"/>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2" name="Rechthoek 21">
            <a:extLst>
              <a:ext uri="{FF2B5EF4-FFF2-40B4-BE49-F238E27FC236}">
                <a16:creationId xmlns:a16="http://schemas.microsoft.com/office/drawing/2014/main" id="{EB10A25A-D49A-7632-48AB-249068FD3F6B}"/>
              </a:ext>
            </a:extLst>
          </p:cNvPr>
          <p:cNvSpPr/>
          <p:nvPr/>
        </p:nvSpPr>
        <p:spPr>
          <a:xfrm rot="16200000">
            <a:off x="2574290" y="4949885"/>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6" name="Rechthoek 25">
            <a:extLst>
              <a:ext uri="{FF2B5EF4-FFF2-40B4-BE49-F238E27FC236}">
                <a16:creationId xmlns:a16="http://schemas.microsoft.com/office/drawing/2014/main" id="{C5A787AE-3BB4-1254-048E-5B4932A4AA72}"/>
              </a:ext>
            </a:extLst>
          </p:cNvPr>
          <p:cNvSpPr/>
          <p:nvPr/>
        </p:nvSpPr>
        <p:spPr>
          <a:xfrm rot="16200000">
            <a:off x="2574130" y="6021004"/>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8" name="Rechthoek 27">
            <a:extLst>
              <a:ext uri="{FF2B5EF4-FFF2-40B4-BE49-F238E27FC236}">
                <a16:creationId xmlns:a16="http://schemas.microsoft.com/office/drawing/2014/main" id="{604DA523-A56A-F63A-D1E3-A95010F40621}"/>
              </a:ext>
            </a:extLst>
          </p:cNvPr>
          <p:cNvSpPr/>
          <p:nvPr/>
        </p:nvSpPr>
        <p:spPr>
          <a:xfrm rot="16200000">
            <a:off x="2574130" y="7092122"/>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0" name="Rechthoek 29">
            <a:extLst>
              <a:ext uri="{FF2B5EF4-FFF2-40B4-BE49-F238E27FC236}">
                <a16:creationId xmlns:a16="http://schemas.microsoft.com/office/drawing/2014/main" id="{05329513-C312-063F-ECBB-95449AE6D10D}"/>
              </a:ext>
            </a:extLst>
          </p:cNvPr>
          <p:cNvSpPr/>
          <p:nvPr/>
        </p:nvSpPr>
        <p:spPr>
          <a:xfrm>
            <a:off x="1799617" y="2897634"/>
            <a:ext cx="4104000" cy="5544000"/>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2" name="Rechthoek 31">
            <a:extLst>
              <a:ext uri="{FF2B5EF4-FFF2-40B4-BE49-F238E27FC236}">
                <a16:creationId xmlns:a16="http://schemas.microsoft.com/office/drawing/2014/main" id="{581B56A6-7767-E133-580E-3D2441D31145}"/>
              </a:ext>
            </a:extLst>
          </p:cNvPr>
          <p:cNvSpPr/>
          <p:nvPr/>
        </p:nvSpPr>
        <p:spPr>
          <a:xfrm rot="16200000">
            <a:off x="4050453" y="2807647"/>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3" name="Rechthoek 32">
            <a:extLst>
              <a:ext uri="{FF2B5EF4-FFF2-40B4-BE49-F238E27FC236}">
                <a16:creationId xmlns:a16="http://schemas.microsoft.com/office/drawing/2014/main" id="{8ECF8A04-821E-9E2C-EC86-34A2F5E4A478}"/>
              </a:ext>
            </a:extLst>
          </p:cNvPr>
          <p:cNvSpPr/>
          <p:nvPr/>
        </p:nvSpPr>
        <p:spPr>
          <a:xfrm rot="16200000">
            <a:off x="4050293" y="3878766"/>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4" name="Rechthoek 33">
            <a:extLst>
              <a:ext uri="{FF2B5EF4-FFF2-40B4-BE49-F238E27FC236}">
                <a16:creationId xmlns:a16="http://schemas.microsoft.com/office/drawing/2014/main" id="{343DDCF6-77EA-D7F8-31ED-67EE161B93E2}"/>
              </a:ext>
            </a:extLst>
          </p:cNvPr>
          <p:cNvSpPr/>
          <p:nvPr/>
        </p:nvSpPr>
        <p:spPr>
          <a:xfrm rot="16200000">
            <a:off x="4050454" y="4949885"/>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5" name="Rechthoek 34">
            <a:extLst>
              <a:ext uri="{FF2B5EF4-FFF2-40B4-BE49-F238E27FC236}">
                <a16:creationId xmlns:a16="http://schemas.microsoft.com/office/drawing/2014/main" id="{6AC96FB4-4AA2-1694-C54D-2CA9ED1AAE8F}"/>
              </a:ext>
            </a:extLst>
          </p:cNvPr>
          <p:cNvSpPr/>
          <p:nvPr/>
        </p:nvSpPr>
        <p:spPr>
          <a:xfrm rot="16200000">
            <a:off x="4050294" y="6021004"/>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6" name="Rechthoek 35">
            <a:extLst>
              <a:ext uri="{FF2B5EF4-FFF2-40B4-BE49-F238E27FC236}">
                <a16:creationId xmlns:a16="http://schemas.microsoft.com/office/drawing/2014/main" id="{E6C86766-53B9-04FD-B80E-A3C0D1B64824}"/>
              </a:ext>
            </a:extLst>
          </p:cNvPr>
          <p:cNvSpPr/>
          <p:nvPr/>
        </p:nvSpPr>
        <p:spPr>
          <a:xfrm rot="16200000">
            <a:off x="4050294" y="7092122"/>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45" name="Tekstvak 44">
            <a:extLst>
              <a:ext uri="{FF2B5EF4-FFF2-40B4-BE49-F238E27FC236}">
                <a16:creationId xmlns:a16="http://schemas.microsoft.com/office/drawing/2014/main" id="{F7A7F9F2-B05A-9B49-FEB3-6D6D111EE851}"/>
              </a:ext>
            </a:extLst>
          </p:cNvPr>
          <p:cNvSpPr txBox="1"/>
          <p:nvPr/>
        </p:nvSpPr>
        <p:spPr>
          <a:xfrm>
            <a:off x="2880185" y="3401882"/>
            <a:ext cx="216024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12 cent			     12 cent	</a:t>
            </a:r>
          </a:p>
        </p:txBody>
      </p:sp>
      <p:sp>
        <p:nvSpPr>
          <p:cNvPr id="46" name="Tekstvak 45">
            <a:extLst>
              <a:ext uri="{FF2B5EF4-FFF2-40B4-BE49-F238E27FC236}">
                <a16:creationId xmlns:a16="http://schemas.microsoft.com/office/drawing/2014/main" id="{98DA2EEC-4D7C-7EBE-6ACF-3BD10E234252}"/>
              </a:ext>
            </a:extLst>
          </p:cNvPr>
          <p:cNvSpPr txBox="1"/>
          <p:nvPr/>
        </p:nvSpPr>
        <p:spPr>
          <a:xfrm>
            <a:off x="2880345" y="4539483"/>
            <a:ext cx="216008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12 cent			     15 cent	</a:t>
            </a:r>
          </a:p>
        </p:txBody>
      </p:sp>
      <p:sp>
        <p:nvSpPr>
          <p:cNvPr id="47" name="Tekstvak 46">
            <a:extLst>
              <a:ext uri="{FF2B5EF4-FFF2-40B4-BE49-F238E27FC236}">
                <a16:creationId xmlns:a16="http://schemas.microsoft.com/office/drawing/2014/main" id="{42785721-E31F-9E7C-E62B-864A5FB68A87}"/>
              </a:ext>
            </a:extLst>
          </p:cNvPr>
          <p:cNvSpPr txBox="1"/>
          <p:nvPr/>
        </p:nvSpPr>
        <p:spPr>
          <a:xfrm>
            <a:off x="2880186" y="5640385"/>
            <a:ext cx="2412107"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15 cent			     15 cent	</a:t>
            </a:r>
          </a:p>
        </p:txBody>
      </p:sp>
      <p:sp>
        <p:nvSpPr>
          <p:cNvPr id="48" name="Tekstvak 47">
            <a:extLst>
              <a:ext uri="{FF2B5EF4-FFF2-40B4-BE49-F238E27FC236}">
                <a16:creationId xmlns:a16="http://schemas.microsoft.com/office/drawing/2014/main" id="{9AD94D44-D570-6AA6-AE67-2F219085D849}"/>
              </a:ext>
            </a:extLst>
          </p:cNvPr>
          <p:cNvSpPr txBox="1"/>
          <p:nvPr/>
        </p:nvSpPr>
        <p:spPr>
          <a:xfrm>
            <a:off x="2880186" y="6684385"/>
            <a:ext cx="234026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15 cent			     20 cent	</a:t>
            </a:r>
          </a:p>
        </p:txBody>
      </p:sp>
      <p:sp>
        <p:nvSpPr>
          <p:cNvPr id="49" name="Tekstvak 48">
            <a:extLst>
              <a:ext uri="{FF2B5EF4-FFF2-40B4-BE49-F238E27FC236}">
                <a16:creationId xmlns:a16="http://schemas.microsoft.com/office/drawing/2014/main" id="{D2B2C464-9E92-7C43-C7C6-8B4CA87B791F}"/>
              </a:ext>
            </a:extLst>
          </p:cNvPr>
          <p:cNvSpPr txBox="1"/>
          <p:nvPr/>
        </p:nvSpPr>
        <p:spPr>
          <a:xfrm>
            <a:off x="2880185" y="7794178"/>
            <a:ext cx="2304417"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20 cent			     20 cent	</a:t>
            </a:r>
          </a:p>
        </p:txBody>
      </p:sp>
    </p:spTree>
    <p:extLst>
      <p:ext uri="{BB962C8B-B14F-4D97-AF65-F5344CB8AC3E}">
        <p14:creationId xmlns:p14="http://schemas.microsoft.com/office/powerpoint/2010/main" val="110190083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5B5A79-7E04-92DF-E1AC-7F65019F52D3}"/>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8E794FD3-5B36-DA36-A589-C733E827C91A}"/>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08AEACB6-FEB7-4F95-676C-F82FCFB64023}"/>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5EB7937F-EADF-557A-9EB9-5DC4ACE9F35A}"/>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1969</a:t>
            </a:r>
          </a:p>
        </p:txBody>
      </p:sp>
      <p:sp>
        <p:nvSpPr>
          <p:cNvPr id="10" name="Tekstvak 9">
            <a:extLst>
              <a:ext uri="{FF2B5EF4-FFF2-40B4-BE49-F238E27FC236}">
                <a16:creationId xmlns:a16="http://schemas.microsoft.com/office/drawing/2014/main" id="{0561B92A-89A6-39DA-01B8-12412CDB7F3E}"/>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1969</a:t>
            </a:r>
          </a:p>
        </p:txBody>
      </p:sp>
      <p:cxnSp>
        <p:nvCxnSpPr>
          <p:cNvPr id="12" name="Rechte verbindingslijn 11">
            <a:extLst>
              <a:ext uri="{FF2B5EF4-FFF2-40B4-BE49-F238E27FC236}">
                <a16:creationId xmlns:a16="http://schemas.microsoft.com/office/drawing/2014/main" id="{E5E67E84-2A0F-C8EC-E626-13180ACD9141}"/>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Rechthoek 1">
            <a:extLst>
              <a:ext uri="{FF2B5EF4-FFF2-40B4-BE49-F238E27FC236}">
                <a16:creationId xmlns:a16="http://schemas.microsoft.com/office/drawing/2014/main" id="{734CE145-CE62-C1D4-E108-B1388FD68D9C}"/>
              </a:ext>
            </a:extLst>
          </p:cNvPr>
          <p:cNvSpPr/>
          <p:nvPr/>
        </p:nvSpPr>
        <p:spPr>
          <a:xfrm>
            <a:off x="4968085" y="392553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5" name="Rechthoek 4">
            <a:extLst>
              <a:ext uri="{FF2B5EF4-FFF2-40B4-BE49-F238E27FC236}">
                <a16:creationId xmlns:a16="http://schemas.microsoft.com/office/drawing/2014/main" id="{52F0443D-A8CD-2630-6C03-8FBB43C7C7F1}"/>
              </a:ext>
            </a:extLst>
          </p:cNvPr>
          <p:cNvSpPr/>
          <p:nvPr/>
        </p:nvSpPr>
        <p:spPr>
          <a:xfrm>
            <a:off x="3384406" y="392553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1" name="Rechthoek 10">
            <a:extLst>
              <a:ext uri="{FF2B5EF4-FFF2-40B4-BE49-F238E27FC236}">
                <a16:creationId xmlns:a16="http://schemas.microsoft.com/office/drawing/2014/main" id="{24786206-7C95-F3D1-FED8-97F9FE4CD423}"/>
              </a:ext>
            </a:extLst>
          </p:cNvPr>
          <p:cNvSpPr/>
          <p:nvPr/>
        </p:nvSpPr>
        <p:spPr>
          <a:xfrm rot="5400000">
            <a:off x="2333378" y="6211085"/>
            <a:ext cx="1008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3" name="Rechthoek 12">
            <a:extLst>
              <a:ext uri="{FF2B5EF4-FFF2-40B4-BE49-F238E27FC236}">
                <a16:creationId xmlns:a16="http://schemas.microsoft.com/office/drawing/2014/main" id="{CC099FFA-A420-7B7D-7B12-8B0512EE2517}"/>
              </a:ext>
            </a:extLst>
          </p:cNvPr>
          <p:cNvSpPr/>
          <p:nvPr/>
        </p:nvSpPr>
        <p:spPr>
          <a:xfrm rot="5400000">
            <a:off x="4426971" y="6209063"/>
            <a:ext cx="1008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Rechthoek 13">
            <a:extLst>
              <a:ext uri="{FF2B5EF4-FFF2-40B4-BE49-F238E27FC236}">
                <a16:creationId xmlns:a16="http://schemas.microsoft.com/office/drawing/2014/main" id="{C5BA4952-38C7-084D-014A-3FC8AB7FF861}"/>
              </a:ext>
            </a:extLst>
          </p:cNvPr>
          <p:cNvSpPr/>
          <p:nvPr/>
        </p:nvSpPr>
        <p:spPr>
          <a:xfrm>
            <a:off x="1800727" y="392553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7" name="Tekstvak 26">
            <a:extLst>
              <a:ext uri="{FF2B5EF4-FFF2-40B4-BE49-F238E27FC236}">
                <a16:creationId xmlns:a16="http://schemas.microsoft.com/office/drawing/2014/main" id="{B0078179-05F2-4AB1-F124-84EABFAD02DB}"/>
              </a:ext>
            </a:extLst>
          </p:cNvPr>
          <p:cNvSpPr txBox="1"/>
          <p:nvPr/>
        </p:nvSpPr>
        <p:spPr>
          <a:xfrm>
            <a:off x="1475581" y="2501590"/>
            <a:ext cx="4752528" cy="400110"/>
          </a:xfrm>
          <a:prstGeom prst="rect">
            <a:avLst/>
          </a:prstGeom>
          <a:noFill/>
        </p:spPr>
        <p:txBody>
          <a:bodyPr wrap="square" rtlCol="0">
            <a:spAutoFit/>
          </a:bodyPr>
          <a:lstStyle/>
          <a:p>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Dick Bruna ontwierp de kinderzegels. De typografie is van P.C. </a:t>
            </a:r>
            <a:r>
              <a:rPr lang="nl-NL" sz="1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Cossee</a:t>
            </a:r>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nl-NL" sz="1000"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r>
              <a:rPr lang="nl-NL" sz="1000" kern="0" dirty="0">
                <a:solidFill>
                  <a:srgbClr val="000000"/>
                </a:solidFill>
                <a:latin typeface="Times New Roman" panose="02020603050405020304" pitchFamily="18" charset="0"/>
                <a:cs typeface="Times New Roman" panose="02020603050405020304" pitchFamily="18" charset="0"/>
              </a:rPr>
              <a:t>We zien kind met fluit, viool, trommel, zingende kinderen en dansende kinderen.</a:t>
            </a:r>
            <a:endParaRPr lang="nl-NL" sz="1000" dirty="0">
              <a:latin typeface="Times New Roman" panose="02020603050405020304" pitchFamily="18" charset="0"/>
              <a:cs typeface="Times New Roman" panose="02020603050405020304" pitchFamily="18" charset="0"/>
            </a:endParaRPr>
          </a:p>
        </p:txBody>
      </p:sp>
      <p:sp>
        <p:nvSpPr>
          <p:cNvPr id="29" name="Tekstvak 28">
            <a:extLst>
              <a:ext uri="{FF2B5EF4-FFF2-40B4-BE49-F238E27FC236}">
                <a16:creationId xmlns:a16="http://schemas.microsoft.com/office/drawing/2014/main" id="{36B064C1-27D9-3213-B620-8AB0D1B41E75}"/>
              </a:ext>
            </a:extLst>
          </p:cNvPr>
          <p:cNvSpPr txBox="1"/>
          <p:nvPr/>
        </p:nvSpPr>
        <p:spPr>
          <a:xfrm>
            <a:off x="2101260" y="4537815"/>
            <a:ext cx="4614747"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12 cent			        15 cent			20 cent</a:t>
            </a:r>
          </a:p>
        </p:txBody>
      </p:sp>
      <p:sp>
        <p:nvSpPr>
          <p:cNvPr id="30" name="Tekstvak 29">
            <a:extLst>
              <a:ext uri="{FF2B5EF4-FFF2-40B4-BE49-F238E27FC236}">
                <a16:creationId xmlns:a16="http://schemas.microsoft.com/office/drawing/2014/main" id="{279C61D9-40F1-5E2D-6D6C-8039FE701878}"/>
              </a:ext>
            </a:extLst>
          </p:cNvPr>
          <p:cNvSpPr txBox="1"/>
          <p:nvPr/>
        </p:nvSpPr>
        <p:spPr>
          <a:xfrm>
            <a:off x="2660712" y="6847127"/>
            <a:ext cx="3207126"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25 cent				        45 cent	</a:t>
            </a:r>
          </a:p>
        </p:txBody>
      </p:sp>
      <p:sp>
        <p:nvSpPr>
          <p:cNvPr id="31" name="Tekstvak 30">
            <a:extLst>
              <a:ext uri="{FF2B5EF4-FFF2-40B4-BE49-F238E27FC236}">
                <a16:creationId xmlns:a16="http://schemas.microsoft.com/office/drawing/2014/main" id="{BE948A79-B159-3805-39F4-1C307DE15F61}"/>
              </a:ext>
            </a:extLst>
          </p:cNvPr>
          <p:cNvSpPr txBox="1"/>
          <p:nvPr/>
        </p:nvSpPr>
        <p:spPr>
          <a:xfrm>
            <a:off x="827836" y="8622270"/>
            <a:ext cx="3312041"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Dick Bruna en P.C. </a:t>
            </a:r>
            <a:r>
              <a:rPr lang="nl-NL" sz="900" dirty="0" err="1">
                <a:latin typeface="Times New Roman" panose="02020603050405020304" pitchFamily="18" charset="0"/>
                <a:cs typeface="Times New Roman" panose="02020603050405020304" pitchFamily="18" charset="0"/>
              </a:rPr>
              <a:t>Cossee</a:t>
            </a:r>
            <a:r>
              <a:rPr lang="nl-NL" sz="900" dirty="0">
                <a:latin typeface="Times New Roman" panose="02020603050405020304" pitchFamily="18" charset="0"/>
                <a:cs typeface="Times New Roman" panose="02020603050405020304" pitchFamily="18" charset="0"/>
              </a:rPr>
              <a:t> (typografie)</a:t>
            </a:r>
          </a:p>
          <a:p>
            <a:r>
              <a:rPr lang="nl-NL" sz="900" dirty="0">
                <a:latin typeface="Times New Roman" panose="02020603050405020304" pitchFamily="18" charset="0"/>
                <a:cs typeface="Times New Roman" panose="02020603050405020304" pitchFamily="18" charset="0"/>
              </a:rPr>
              <a:t>Drukprocedé: 25 en 45 </a:t>
            </a:r>
            <a:r>
              <a:rPr lang="nl-NL" sz="900" dirty="0" err="1">
                <a:latin typeface="Times New Roman" panose="02020603050405020304" pitchFamily="18" charset="0"/>
                <a:cs typeface="Times New Roman" panose="02020603050405020304" pitchFamily="18" charset="0"/>
              </a:rPr>
              <a:t>ct</a:t>
            </a:r>
            <a:r>
              <a:rPr lang="nl-NL" sz="900" dirty="0">
                <a:latin typeface="Times New Roman" panose="02020603050405020304" pitchFamily="18" charset="0"/>
                <a:cs typeface="Times New Roman" panose="02020603050405020304" pitchFamily="18" charset="0"/>
              </a:rPr>
              <a:t> offset/diepdruk overige rasterdiepdruk</a:t>
            </a:r>
          </a:p>
          <a:p>
            <a:r>
              <a:rPr lang="nl-NL" sz="900" dirty="0">
                <a:latin typeface="Times New Roman" panose="02020603050405020304" pitchFamily="18" charset="0"/>
                <a:cs typeface="Times New Roman" panose="02020603050405020304" pitchFamily="18" charset="0"/>
              </a:rPr>
              <a:t>Tanding: 25 en 45 cent kamtanding 14 : 12 ¾ overige 12 ¾ :14</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Oplage:	12 cent 		  2.198.879</a:t>
            </a:r>
          </a:p>
          <a:p>
            <a:r>
              <a:rPr lang="nl-NL" sz="900" dirty="0">
                <a:latin typeface="Times New Roman" panose="02020603050405020304" pitchFamily="18" charset="0"/>
                <a:cs typeface="Times New Roman" panose="02020603050405020304" pitchFamily="18" charset="0"/>
              </a:rPr>
              <a:t>	15 cent 		  1.116.264</a:t>
            </a:r>
          </a:p>
          <a:p>
            <a:r>
              <a:rPr lang="nl-NL" sz="900" dirty="0">
                <a:latin typeface="Times New Roman" panose="02020603050405020304" pitchFamily="18" charset="0"/>
                <a:cs typeface="Times New Roman" panose="02020603050405020304" pitchFamily="18" charset="0"/>
              </a:rPr>
              <a:t>	20 cent		  1.233.848</a:t>
            </a:r>
          </a:p>
          <a:p>
            <a:r>
              <a:rPr lang="nl-NL" sz="900" dirty="0">
                <a:latin typeface="Times New Roman" panose="02020603050405020304" pitchFamily="18" charset="0"/>
                <a:cs typeface="Times New Roman" panose="02020603050405020304" pitchFamily="18" charset="0"/>
              </a:rPr>
              <a:t>	25 cent		  2.382.288</a:t>
            </a:r>
          </a:p>
          <a:p>
            <a:r>
              <a:rPr lang="nl-NL" sz="900" dirty="0">
                <a:latin typeface="Times New Roman" panose="02020603050405020304" pitchFamily="18" charset="0"/>
                <a:cs typeface="Times New Roman" panose="02020603050405020304" pitchFamily="18" charset="0"/>
              </a:rPr>
              <a:t>	45 cent		  1.092.401</a:t>
            </a:r>
          </a:p>
          <a:p>
            <a:r>
              <a:rPr lang="nl-NL" sz="900" dirty="0">
                <a:latin typeface="Times New Roman" panose="02020603050405020304" pitchFamily="18" charset="0"/>
                <a:cs typeface="Times New Roman" panose="02020603050405020304" pitchFamily="18" charset="0"/>
              </a:rPr>
              <a:t>	Blok		  2.707.796</a:t>
            </a:r>
          </a:p>
        </p:txBody>
      </p:sp>
    </p:spTree>
    <p:extLst>
      <p:ext uri="{BB962C8B-B14F-4D97-AF65-F5344CB8AC3E}">
        <p14:creationId xmlns:p14="http://schemas.microsoft.com/office/powerpoint/2010/main" val="68963409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5B5A79-7E04-92DF-E1AC-7F65019F52D3}"/>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8E794FD3-5B36-DA36-A589-C733E827C91A}"/>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08AEACB6-FEB7-4F95-676C-F82FCFB64023}"/>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5EB7937F-EADF-557A-9EB9-5DC4ACE9F35A}"/>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1969</a:t>
            </a:r>
          </a:p>
        </p:txBody>
      </p:sp>
      <p:sp>
        <p:nvSpPr>
          <p:cNvPr id="10" name="Tekstvak 9">
            <a:extLst>
              <a:ext uri="{FF2B5EF4-FFF2-40B4-BE49-F238E27FC236}">
                <a16:creationId xmlns:a16="http://schemas.microsoft.com/office/drawing/2014/main" id="{0561B92A-89A6-39DA-01B8-12412CDB7F3E}"/>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1969</a:t>
            </a:r>
          </a:p>
        </p:txBody>
      </p:sp>
      <p:cxnSp>
        <p:nvCxnSpPr>
          <p:cNvPr id="12" name="Rechte verbindingslijn 11">
            <a:extLst>
              <a:ext uri="{FF2B5EF4-FFF2-40B4-BE49-F238E27FC236}">
                <a16:creationId xmlns:a16="http://schemas.microsoft.com/office/drawing/2014/main" id="{E5E67E84-2A0F-C8EC-E626-13180ACD9141}"/>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Rechthoek 1">
            <a:extLst>
              <a:ext uri="{FF2B5EF4-FFF2-40B4-BE49-F238E27FC236}">
                <a16:creationId xmlns:a16="http://schemas.microsoft.com/office/drawing/2014/main" id="{74384759-EEDA-C57B-B9F2-205487BDA232}"/>
              </a:ext>
            </a:extLst>
          </p:cNvPr>
          <p:cNvSpPr/>
          <p:nvPr/>
        </p:nvSpPr>
        <p:spPr>
          <a:xfrm>
            <a:off x="1223553" y="5418074"/>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 name="Rechthoek 2">
            <a:extLst>
              <a:ext uri="{FF2B5EF4-FFF2-40B4-BE49-F238E27FC236}">
                <a16:creationId xmlns:a16="http://schemas.microsoft.com/office/drawing/2014/main" id="{8DF48958-C91F-45A9-C55F-C9BE9B63B248}"/>
              </a:ext>
            </a:extLst>
          </p:cNvPr>
          <p:cNvSpPr/>
          <p:nvPr/>
        </p:nvSpPr>
        <p:spPr>
          <a:xfrm>
            <a:off x="2303673" y="5418074"/>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5" name="Rechthoek 4">
            <a:extLst>
              <a:ext uri="{FF2B5EF4-FFF2-40B4-BE49-F238E27FC236}">
                <a16:creationId xmlns:a16="http://schemas.microsoft.com/office/drawing/2014/main" id="{86C82EB2-158B-B3C3-DA17-FF27DEB6B12B}"/>
              </a:ext>
            </a:extLst>
          </p:cNvPr>
          <p:cNvSpPr/>
          <p:nvPr/>
        </p:nvSpPr>
        <p:spPr>
          <a:xfrm>
            <a:off x="3383793" y="5418074"/>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9" name="Rechthoek 8">
            <a:extLst>
              <a:ext uri="{FF2B5EF4-FFF2-40B4-BE49-F238E27FC236}">
                <a16:creationId xmlns:a16="http://schemas.microsoft.com/office/drawing/2014/main" id="{BE4B5434-8086-C64B-4780-A188FFBB75CE}"/>
              </a:ext>
            </a:extLst>
          </p:cNvPr>
          <p:cNvSpPr/>
          <p:nvPr/>
        </p:nvSpPr>
        <p:spPr>
          <a:xfrm>
            <a:off x="4463913" y="5418074"/>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1" name="Rechthoek 10">
            <a:extLst>
              <a:ext uri="{FF2B5EF4-FFF2-40B4-BE49-F238E27FC236}">
                <a16:creationId xmlns:a16="http://schemas.microsoft.com/office/drawing/2014/main" id="{92BC65F1-B15F-E461-F199-6F43E573A399}"/>
              </a:ext>
            </a:extLst>
          </p:cNvPr>
          <p:cNvSpPr/>
          <p:nvPr/>
        </p:nvSpPr>
        <p:spPr>
          <a:xfrm>
            <a:off x="5544033" y="5418074"/>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3" name="Rechthoek 12">
            <a:extLst>
              <a:ext uri="{FF2B5EF4-FFF2-40B4-BE49-F238E27FC236}">
                <a16:creationId xmlns:a16="http://schemas.microsoft.com/office/drawing/2014/main" id="{ADAA6049-AC5C-8A87-77E6-79E6BC2358A2}"/>
              </a:ext>
            </a:extLst>
          </p:cNvPr>
          <p:cNvSpPr/>
          <p:nvPr/>
        </p:nvSpPr>
        <p:spPr>
          <a:xfrm>
            <a:off x="1115541" y="3546118"/>
            <a:ext cx="5616000" cy="3708000"/>
          </a:xfrm>
          <a:prstGeom prst="rect">
            <a:avLst/>
          </a:prstGeom>
          <a:noFill/>
          <a:ln w="31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Rechthoek 13">
            <a:extLst>
              <a:ext uri="{FF2B5EF4-FFF2-40B4-BE49-F238E27FC236}">
                <a16:creationId xmlns:a16="http://schemas.microsoft.com/office/drawing/2014/main" id="{2FAD9245-A7FF-22FA-1FD8-5EC73486BA54}"/>
              </a:ext>
            </a:extLst>
          </p:cNvPr>
          <p:cNvSpPr/>
          <p:nvPr/>
        </p:nvSpPr>
        <p:spPr>
          <a:xfrm>
            <a:off x="1223553" y="3941918"/>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5" name="Rechthoek 24">
            <a:extLst>
              <a:ext uri="{FF2B5EF4-FFF2-40B4-BE49-F238E27FC236}">
                <a16:creationId xmlns:a16="http://schemas.microsoft.com/office/drawing/2014/main" id="{DC1C1C0B-C9A1-B4D9-708D-ADD0016C76CB}"/>
              </a:ext>
            </a:extLst>
          </p:cNvPr>
          <p:cNvSpPr/>
          <p:nvPr/>
        </p:nvSpPr>
        <p:spPr>
          <a:xfrm>
            <a:off x="2303673" y="3941918"/>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6" name="Rechthoek 25">
            <a:extLst>
              <a:ext uri="{FF2B5EF4-FFF2-40B4-BE49-F238E27FC236}">
                <a16:creationId xmlns:a16="http://schemas.microsoft.com/office/drawing/2014/main" id="{0843A3AB-2FF2-E2B7-0D7C-BBD3C3219399}"/>
              </a:ext>
            </a:extLst>
          </p:cNvPr>
          <p:cNvSpPr/>
          <p:nvPr/>
        </p:nvSpPr>
        <p:spPr>
          <a:xfrm>
            <a:off x="3383793" y="3941918"/>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8" name="Rechthoek 27">
            <a:extLst>
              <a:ext uri="{FF2B5EF4-FFF2-40B4-BE49-F238E27FC236}">
                <a16:creationId xmlns:a16="http://schemas.microsoft.com/office/drawing/2014/main" id="{C98A044E-6F44-15DB-456E-04DE23C86455}"/>
              </a:ext>
            </a:extLst>
          </p:cNvPr>
          <p:cNvSpPr/>
          <p:nvPr/>
        </p:nvSpPr>
        <p:spPr>
          <a:xfrm>
            <a:off x="4463913" y="3941918"/>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9" name="Rechthoek 28">
            <a:extLst>
              <a:ext uri="{FF2B5EF4-FFF2-40B4-BE49-F238E27FC236}">
                <a16:creationId xmlns:a16="http://schemas.microsoft.com/office/drawing/2014/main" id="{FE1E2C73-2649-CB78-8677-1C04C9664719}"/>
              </a:ext>
            </a:extLst>
          </p:cNvPr>
          <p:cNvSpPr/>
          <p:nvPr/>
        </p:nvSpPr>
        <p:spPr>
          <a:xfrm>
            <a:off x="5544033" y="3941918"/>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5" name="Tekstvak 14">
            <a:extLst>
              <a:ext uri="{FF2B5EF4-FFF2-40B4-BE49-F238E27FC236}">
                <a16:creationId xmlns:a16="http://schemas.microsoft.com/office/drawing/2014/main" id="{40CE8EBB-F7B9-BD42-68E9-991774B8A209}"/>
              </a:ext>
            </a:extLst>
          </p:cNvPr>
          <p:cNvSpPr txBox="1"/>
          <p:nvPr/>
        </p:nvSpPr>
        <p:spPr>
          <a:xfrm>
            <a:off x="1223553" y="4943261"/>
            <a:ext cx="5364480" cy="215444"/>
          </a:xfrm>
          <a:prstGeom prst="rect">
            <a:avLst/>
          </a:prstGeom>
          <a:noFill/>
        </p:spPr>
        <p:txBody>
          <a:bodyPr wrap="square" rtlCol="0">
            <a:spAutoFit/>
          </a:bodyPr>
          <a:lstStyle/>
          <a:p>
            <a:pPr algn="ctr"/>
            <a:r>
              <a:rPr lang="nl-NL" sz="800" dirty="0"/>
              <a:t>25  Cent		        15 cent	                15 cent		   12 cent		          12 cent</a:t>
            </a:r>
          </a:p>
        </p:txBody>
      </p:sp>
      <p:sp>
        <p:nvSpPr>
          <p:cNvPr id="16" name="Tekstvak 15">
            <a:extLst>
              <a:ext uri="{FF2B5EF4-FFF2-40B4-BE49-F238E27FC236}">
                <a16:creationId xmlns:a16="http://schemas.microsoft.com/office/drawing/2014/main" id="{CCC0CAC3-BF7B-3A3D-AE70-CAF17E8BB91E}"/>
              </a:ext>
            </a:extLst>
          </p:cNvPr>
          <p:cNvSpPr txBox="1"/>
          <p:nvPr/>
        </p:nvSpPr>
        <p:spPr>
          <a:xfrm>
            <a:off x="1219306" y="6390022"/>
            <a:ext cx="5364480" cy="215444"/>
          </a:xfrm>
          <a:prstGeom prst="rect">
            <a:avLst/>
          </a:prstGeom>
          <a:noFill/>
        </p:spPr>
        <p:txBody>
          <a:bodyPr wrap="square" rtlCol="0">
            <a:spAutoFit/>
          </a:bodyPr>
          <a:lstStyle/>
          <a:p>
            <a:pPr algn="ctr"/>
            <a:r>
              <a:rPr lang="nl-NL" sz="800" dirty="0"/>
              <a:t>25  Cent		        15 cent	                15 cent		   12 cent		          12 cent</a:t>
            </a:r>
          </a:p>
        </p:txBody>
      </p:sp>
    </p:spTree>
    <p:extLst>
      <p:ext uri="{BB962C8B-B14F-4D97-AF65-F5344CB8AC3E}">
        <p14:creationId xmlns:p14="http://schemas.microsoft.com/office/powerpoint/2010/main" val="136719191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E2298B-0647-D3F1-8F20-859C767D6020}"/>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7E6F137F-84EE-7672-7F9F-2A47EC3B8C3E}"/>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9AC4EC18-BB2C-3673-7E6F-102D63CD433A}"/>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BA2CC5BB-F78D-B268-7E64-DF8612DB3395}"/>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1970</a:t>
            </a:r>
          </a:p>
        </p:txBody>
      </p:sp>
      <p:sp>
        <p:nvSpPr>
          <p:cNvPr id="10" name="Tekstvak 9">
            <a:extLst>
              <a:ext uri="{FF2B5EF4-FFF2-40B4-BE49-F238E27FC236}">
                <a16:creationId xmlns:a16="http://schemas.microsoft.com/office/drawing/2014/main" id="{8AF71351-3E43-C91E-5B35-72A44286AC3F}"/>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1970</a:t>
            </a:r>
          </a:p>
        </p:txBody>
      </p:sp>
      <p:cxnSp>
        <p:nvCxnSpPr>
          <p:cNvPr id="12" name="Rechte verbindingslijn 11">
            <a:extLst>
              <a:ext uri="{FF2B5EF4-FFF2-40B4-BE49-F238E27FC236}">
                <a16:creationId xmlns:a16="http://schemas.microsoft.com/office/drawing/2014/main" id="{5549FF1A-EB29-96DF-87CA-4C74EDE9502C}"/>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kstvak 14">
            <a:extLst>
              <a:ext uri="{FF2B5EF4-FFF2-40B4-BE49-F238E27FC236}">
                <a16:creationId xmlns:a16="http://schemas.microsoft.com/office/drawing/2014/main" id="{BEF06D0C-8007-A6ED-2A24-FF0A5C744A76}"/>
              </a:ext>
            </a:extLst>
          </p:cNvPr>
          <p:cNvSpPr txBox="1"/>
          <p:nvPr/>
        </p:nvSpPr>
        <p:spPr>
          <a:xfrm>
            <a:off x="1475581" y="2491718"/>
            <a:ext cx="4932548" cy="400110"/>
          </a:xfrm>
          <a:prstGeom prst="rect">
            <a:avLst/>
          </a:prstGeom>
          <a:noFill/>
        </p:spPr>
        <p:txBody>
          <a:bodyPr wrap="square" rtlCol="0">
            <a:spAutoFit/>
          </a:bodyPr>
          <a:lstStyle/>
          <a:p>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 ontwerpers </a:t>
            </a:r>
            <a:r>
              <a:rPr lang="nl-NL" sz="1000" dirty="0">
                <a:latin typeface="Times New Roman" panose="02020603050405020304" pitchFamily="18" charset="0"/>
                <a:cs typeface="Times New Roman" panose="02020603050405020304" pitchFamily="18" charset="0"/>
              </a:rPr>
              <a:t>William </a:t>
            </a:r>
            <a:r>
              <a:rPr lang="nl-NL" sz="1000" dirty="0" err="1">
                <a:latin typeface="Times New Roman" panose="02020603050405020304" pitchFamily="18" charset="0"/>
                <a:cs typeface="Times New Roman" panose="02020603050405020304" pitchFamily="18" charset="0"/>
              </a:rPr>
              <a:t>Graatsma</a:t>
            </a:r>
            <a:r>
              <a:rPr lang="nl-NL" sz="1000" dirty="0">
                <a:latin typeface="Times New Roman" panose="02020603050405020304" pitchFamily="18" charset="0"/>
                <a:cs typeface="Times New Roman" panose="02020603050405020304" pitchFamily="18" charset="0"/>
              </a:rPr>
              <a:t> en Jan </a:t>
            </a:r>
            <a:r>
              <a:rPr lang="nl-NL" sz="1000" dirty="0" err="1">
                <a:latin typeface="Times New Roman" panose="02020603050405020304" pitchFamily="18" charset="0"/>
                <a:cs typeface="Times New Roman" panose="02020603050405020304" pitchFamily="18" charset="0"/>
              </a:rPr>
              <a:t>Slothouber</a:t>
            </a:r>
            <a:r>
              <a:rPr lang="nl-NL" sz="1000" dirty="0">
                <a:latin typeface="Times New Roman" panose="02020603050405020304" pitchFamily="18" charset="0"/>
                <a:cs typeface="Times New Roman" panose="02020603050405020304" pitchFamily="18" charset="0"/>
              </a:rPr>
              <a:t> van het Centrum  voor Kubische constructies. Op de zegels kubussen in diverse kleuren.</a:t>
            </a:r>
          </a:p>
        </p:txBody>
      </p:sp>
      <p:sp>
        <p:nvSpPr>
          <p:cNvPr id="3" name="Rechthoek 2">
            <a:extLst>
              <a:ext uri="{FF2B5EF4-FFF2-40B4-BE49-F238E27FC236}">
                <a16:creationId xmlns:a16="http://schemas.microsoft.com/office/drawing/2014/main" id="{6D0F7D63-5D58-7E30-D083-3280DA44A70D}"/>
              </a:ext>
            </a:extLst>
          </p:cNvPr>
          <p:cNvSpPr/>
          <p:nvPr/>
        </p:nvSpPr>
        <p:spPr>
          <a:xfrm>
            <a:off x="3414847" y="3631903"/>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13B01D16-7FD0-246F-37DC-B8B9EDAF1255}"/>
              </a:ext>
            </a:extLst>
          </p:cNvPr>
          <p:cNvSpPr/>
          <p:nvPr/>
        </p:nvSpPr>
        <p:spPr>
          <a:xfrm>
            <a:off x="4932081" y="3631903"/>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2" name="Rechthoek 21">
            <a:extLst>
              <a:ext uri="{FF2B5EF4-FFF2-40B4-BE49-F238E27FC236}">
                <a16:creationId xmlns:a16="http://schemas.microsoft.com/office/drawing/2014/main" id="{D6A3456A-B1C1-5CED-DC41-05928C3652D0}"/>
              </a:ext>
            </a:extLst>
          </p:cNvPr>
          <p:cNvSpPr/>
          <p:nvPr/>
        </p:nvSpPr>
        <p:spPr>
          <a:xfrm>
            <a:off x="4139877" y="5697922"/>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8" name="Rechthoek 27">
            <a:extLst>
              <a:ext uri="{FF2B5EF4-FFF2-40B4-BE49-F238E27FC236}">
                <a16:creationId xmlns:a16="http://schemas.microsoft.com/office/drawing/2014/main" id="{E24A0073-7B83-01F3-C597-CF7AD0DAEEEC}"/>
              </a:ext>
            </a:extLst>
          </p:cNvPr>
          <p:cNvSpPr/>
          <p:nvPr/>
        </p:nvSpPr>
        <p:spPr>
          <a:xfrm>
            <a:off x="1897613" y="3631903"/>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0" name="Rechthoek 29">
            <a:extLst>
              <a:ext uri="{FF2B5EF4-FFF2-40B4-BE49-F238E27FC236}">
                <a16:creationId xmlns:a16="http://schemas.microsoft.com/office/drawing/2014/main" id="{31EF4D5A-2184-BC45-7146-A2C7A891AED2}"/>
              </a:ext>
            </a:extLst>
          </p:cNvPr>
          <p:cNvSpPr/>
          <p:nvPr/>
        </p:nvSpPr>
        <p:spPr>
          <a:xfrm>
            <a:off x="2663713" y="5697922"/>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1" name="Tekstvak 10">
            <a:extLst>
              <a:ext uri="{FF2B5EF4-FFF2-40B4-BE49-F238E27FC236}">
                <a16:creationId xmlns:a16="http://schemas.microsoft.com/office/drawing/2014/main" id="{C559B762-4A2D-2F1C-8377-A08D990230C8}"/>
              </a:ext>
            </a:extLst>
          </p:cNvPr>
          <p:cNvSpPr txBox="1"/>
          <p:nvPr/>
        </p:nvSpPr>
        <p:spPr>
          <a:xfrm>
            <a:off x="2195661" y="4227847"/>
            <a:ext cx="4028383"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12 cent			      15 cent			           20 cent</a:t>
            </a:r>
          </a:p>
        </p:txBody>
      </p:sp>
      <p:sp>
        <p:nvSpPr>
          <p:cNvPr id="13" name="Tekstvak 12">
            <a:extLst>
              <a:ext uri="{FF2B5EF4-FFF2-40B4-BE49-F238E27FC236}">
                <a16:creationId xmlns:a16="http://schemas.microsoft.com/office/drawing/2014/main" id="{BE59FCA0-4FC0-1DD3-8E25-5565362391C0}"/>
              </a:ext>
            </a:extLst>
          </p:cNvPr>
          <p:cNvSpPr txBox="1"/>
          <p:nvPr/>
        </p:nvSpPr>
        <p:spPr>
          <a:xfrm>
            <a:off x="2987749" y="6282010"/>
            <a:ext cx="2232247"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25 cent			    45 cent</a:t>
            </a:r>
          </a:p>
        </p:txBody>
      </p:sp>
      <p:sp>
        <p:nvSpPr>
          <p:cNvPr id="14" name="Tekstvak 13">
            <a:extLst>
              <a:ext uri="{FF2B5EF4-FFF2-40B4-BE49-F238E27FC236}">
                <a16:creationId xmlns:a16="http://schemas.microsoft.com/office/drawing/2014/main" id="{DE0C0186-7ED3-AEF0-62AA-635EA6C8973C}"/>
              </a:ext>
            </a:extLst>
          </p:cNvPr>
          <p:cNvSpPr txBox="1"/>
          <p:nvPr/>
        </p:nvSpPr>
        <p:spPr>
          <a:xfrm>
            <a:off x="827836" y="8622270"/>
            <a:ext cx="3312041"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William </a:t>
            </a:r>
            <a:r>
              <a:rPr lang="nl-NL" sz="900" dirty="0" err="1">
                <a:latin typeface="Times New Roman" panose="02020603050405020304" pitchFamily="18" charset="0"/>
                <a:cs typeface="Times New Roman" panose="02020603050405020304" pitchFamily="18" charset="0"/>
              </a:rPr>
              <a:t>Graatsma</a:t>
            </a:r>
            <a:r>
              <a:rPr lang="nl-NL" sz="900" dirty="0">
                <a:latin typeface="Times New Roman" panose="02020603050405020304" pitchFamily="18" charset="0"/>
                <a:cs typeface="Times New Roman" panose="02020603050405020304" pitchFamily="18" charset="0"/>
              </a:rPr>
              <a:t> en Jan </a:t>
            </a:r>
            <a:r>
              <a:rPr lang="nl-NL" sz="900" dirty="0" err="1">
                <a:latin typeface="Times New Roman" panose="02020603050405020304" pitchFamily="18" charset="0"/>
                <a:cs typeface="Times New Roman" panose="02020603050405020304" pitchFamily="18" charset="0"/>
              </a:rPr>
              <a:t>Slothouber</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12 ¾ : 14</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Oplage:	12 cent 		  2.221.910</a:t>
            </a:r>
          </a:p>
          <a:p>
            <a:r>
              <a:rPr lang="nl-NL" sz="900" dirty="0">
                <a:latin typeface="Times New Roman" panose="02020603050405020304" pitchFamily="18" charset="0"/>
                <a:cs typeface="Times New Roman" panose="02020603050405020304" pitchFamily="18" charset="0"/>
              </a:rPr>
              <a:t>	15 cent 		  1.128.952</a:t>
            </a:r>
          </a:p>
          <a:p>
            <a:r>
              <a:rPr lang="nl-NL" sz="900" dirty="0">
                <a:latin typeface="Times New Roman" panose="02020603050405020304" pitchFamily="18" charset="0"/>
                <a:cs typeface="Times New Roman" panose="02020603050405020304" pitchFamily="18" charset="0"/>
              </a:rPr>
              <a:t>	20 cent		  1.202.754</a:t>
            </a:r>
          </a:p>
          <a:p>
            <a:r>
              <a:rPr lang="nl-NL" sz="900" dirty="0">
                <a:latin typeface="Times New Roman" panose="02020603050405020304" pitchFamily="18" charset="0"/>
                <a:cs typeface="Times New Roman" panose="02020603050405020304" pitchFamily="18" charset="0"/>
              </a:rPr>
              <a:t>	25 cent		  2.483.780</a:t>
            </a:r>
          </a:p>
          <a:p>
            <a:r>
              <a:rPr lang="nl-NL" sz="900" dirty="0">
                <a:latin typeface="Times New Roman" panose="02020603050405020304" pitchFamily="18" charset="0"/>
                <a:cs typeface="Times New Roman" panose="02020603050405020304" pitchFamily="18" charset="0"/>
              </a:rPr>
              <a:t>	45 cent		  1.079.265</a:t>
            </a:r>
          </a:p>
          <a:p>
            <a:r>
              <a:rPr lang="nl-NL" sz="900" dirty="0">
                <a:latin typeface="Times New Roman" panose="02020603050405020304" pitchFamily="18" charset="0"/>
                <a:cs typeface="Times New Roman" panose="02020603050405020304" pitchFamily="18" charset="0"/>
              </a:rPr>
              <a:t>	Blok		  2.734.528</a:t>
            </a:r>
          </a:p>
        </p:txBody>
      </p:sp>
    </p:spTree>
    <p:extLst>
      <p:ext uri="{BB962C8B-B14F-4D97-AF65-F5344CB8AC3E}">
        <p14:creationId xmlns:p14="http://schemas.microsoft.com/office/powerpoint/2010/main" val="20406610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E2298B-0647-D3F1-8F20-859C767D6020}"/>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7E6F137F-84EE-7672-7F9F-2A47EC3B8C3E}"/>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9AC4EC18-BB2C-3673-7E6F-102D63CD433A}"/>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BA2CC5BB-F78D-B268-7E64-DF8612DB3395}"/>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1970</a:t>
            </a:r>
          </a:p>
        </p:txBody>
      </p:sp>
      <p:sp>
        <p:nvSpPr>
          <p:cNvPr id="10" name="Tekstvak 9">
            <a:extLst>
              <a:ext uri="{FF2B5EF4-FFF2-40B4-BE49-F238E27FC236}">
                <a16:creationId xmlns:a16="http://schemas.microsoft.com/office/drawing/2014/main" id="{8AF71351-3E43-C91E-5B35-72A44286AC3F}"/>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1970</a:t>
            </a:r>
          </a:p>
        </p:txBody>
      </p:sp>
      <p:cxnSp>
        <p:nvCxnSpPr>
          <p:cNvPr id="12" name="Rechte verbindingslijn 11">
            <a:extLst>
              <a:ext uri="{FF2B5EF4-FFF2-40B4-BE49-F238E27FC236}">
                <a16:creationId xmlns:a16="http://schemas.microsoft.com/office/drawing/2014/main" id="{5549FF1A-EB29-96DF-87CA-4C74EDE9502C}"/>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Rechthoek 1">
            <a:extLst>
              <a:ext uri="{FF2B5EF4-FFF2-40B4-BE49-F238E27FC236}">
                <a16:creationId xmlns:a16="http://schemas.microsoft.com/office/drawing/2014/main" id="{6D0F7D63-5D58-7E30-D083-3280DA44A70D}"/>
              </a:ext>
            </a:extLst>
          </p:cNvPr>
          <p:cNvSpPr/>
          <p:nvPr/>
        </p:nvSpPr>
        <p:spPr>
          <a:xfrm>
            <a:off x="2879853" y="3631903"/>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5" name="Rechthoek 4">
            <a:extLst>
              <a:ext uri="{FF2B5EF4-FFF2-40B4-BE49-F238E27FC236}">
                <a16:creationId xmlns:a16="http://schemas.microsoft.com/office/drawing/2014/main" id="{CD442E87-DD42-D4AC-4D27-E92FAA65D4DC}"/>
              </a:ext>
            </a:extLst>
          </p:cNvPr>
          <p:cNvSpPr/>
          <p:nvPr/>
        </p:nvSpPr>
        <p:spPr>
          <a:xfrm>
            <a:off x="3959973" y="3631903"/>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1" name="Rechthoek 10">
            <a:extLst>
              <a:ext uri="{FF2B5EF4-FFF2-40B4-BE49-F238E27FC236}">
                <a16:creationId xmlns:a16="http://schemas.microsoft.com/office/drawing/2014/main" id="{FB864A6D-B68D-7867-9133-6C44EB840430}"/>
              </a:ext>
            </a:extLst>
          </p:cNvPr>
          <p:cNvSpPr/>
          <p:nvPr/>
        </p:nvSpPr>
        <p:spPr>
          <a:xfrm>
            <a:off x="5039977" y="3631903"/>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3" name="Rechthoek 12">
            <a:extLst>
              <a:ext uri="{FF2B5EF4-FFF2-40B4-BE49-F238E27FC236}">
                <a16:creationId xmlns:a16="http://schemas.microsoft.com/office/drawing/2014/main" id="{13B01D16-7FD0-246F-37DC-B8B9EDAF1255}"/>
              </a:ext>
            </a:extLst>
          </p:cNvPr>
          <p:cNvSpPr/>
          <p:nvPr/>
        </p:nvSpPr>
        <p:spPr>
          <a:xfrm>
            <a:off x="2879737" y="5130042"/>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Rechthoek 13">
            <a:extLst>
              <a:ext uri="{FF2B5EF4-FFF2-40B4-BE49-F238E27FC236}">
                <a16:creationId xmlns:a16="http://schemas.microsoft.com/office/drawing/2014/main" id="{ED78913F-6C29-B912-E4C7-EFC833E23547}"/>
              </a:ext>
            </a:extLst>
          </p:cNvPr>
          <p:cNvSpPr/>
          <p:nvPr/>
        </p:nvSpPr>
        <p:spPr>
          <a:xfrm>
            <a:off x="3959857" y="5130042"/>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5" name="Rechthoek 14">
            <a:extLst>
              <a:ext uri="{FF2B5EF4-FFF2-40B4-BE49-F238E27FC236}">
                <a16:creationId xmlns:a16="http://schemas.microsoft.com/office/drawing/2014/main" id="{EB86D5B3-72EC-3539-863B-F7AC418C69FB}"/>
              </a:ext>
            </a:extLst>
          </p:cNvPr>
          <p:cNvSpPr/>
          <p:nvPr/>
        </p:nvSpPr>
        <p:spPr>
          <a:xfrm>
            <a:off x="5039861" y="5130042"/>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D6A3456A-B1C1-5CED-DC41-05928C3652D0}"/>
              </a:ext>
            </a:extLst>
          </p:cNvPr>
          <p:cNvSpPr/>
          <p:nvPr/>
        </p:nvSpPr>
        <p:spPr>
          <a:xfrm>
            <a:off x="2879737" y="6606046"/>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Rechthoek 20">
            <a:extLst>
              <a:ext uri="{FF2B5EF4-FFF2-40B4-BE49-F238E27FC236}">
                <a16:creationId xmlns:a16="http://schemas.microsoft.com/office/drawing/2014/main" id="{6F371E5E-D643-0513-1BF7-EEB4553F80DA}"/>
              </a:ext>
            </a:extLst>
          </p:cNvPr>
          <p:cNvSpPr/>
          <p:nvPr/>
        </p:nvSpPr>
        <p:spPr>
          <a:xfrm>
            <a:off x="3959857" y="6606046"/>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5" name="Rechthoek 24">
            <a:extLst>
              <a:ext uri="{FF2B5EF4-FFF2-40B4-BE49-F238E27FC236}">
                <a16:creationId xmlns:a16="http://schemas.microsoft.com/office/drawing/2014/main" id="{D5890C2B-99DE-4025-7B67-A82F4FB07A7E}"/>
              </a:ext>
            </a:extLst>
          </p:cNvPr>
          <p:cNvSpPr/>
          <p:nvPr/>
        </p:nvSpPr>
        <p:spPr>
          <a:xfrm>
            <a:off x="5039861" y="6606046"/>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1" name="Rechthoek 30">
            <a:extLst>
              <a:ext uri="{FF2B5EF4-FFF2-40B4-BE49-F238E27FC236}">
                <a16:creationId xmlns:a16="http://schemas.microsoft.com/office/drawing/2014/main" id="{5560228D-8193-1C5E-C983-4FBAB0BCC106}"/>
              </a:ext>
            </a:extLst>
          </p:cNvPr>
          <p:cNvSpPr/>
          <p:nvPr/>
        </p:nvSpPr>
        <p:spPr>
          <a:xfrm>
            <a:off x="1620113" y="3150258"/>
            <a:ext cx="4680000" cy="5400000"/>
          </a:xfrm>
          <a:prstGeom prst="rect">
            <a:avLst/>
          </a:prstGeom>
          <a:noFill/>
          <a:ln w="31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2" name="Tekstvak 31">
            <a:extLst>
              <a:ext uri="{FF2B5EF4-FFF2-40B4-BE49-F238E27FC236}">
                <a16:creationId xmlns:a16="http://schemas.microsoft.com/office/drawing/2014/main" id="{25B6FE93-E8A7-2F00-3CFB-2BA0FF88BA30}"/>
              </a:ext>
            </a:extLst>
          </p:cNvPr>
          <p:cNvSpPr txBox="1"/>
          <p:nvPr/>
        </p:nvSpPr>
        <p:spPr>
          <a:xfrm>
            <a:off x="5039861" y="6930082"/>
            <a:ext cx="791972" cy="830997"/>
          </a:xfrm>
          <a:prstGeom prst="rect">
            <a:avLst/>
          </a:prstGeom>
          <a:noFill/>
          <a:ln w="3175">
            <a:noFill/>
          </a:ln>
        </p:spPr>
        <p:txBody>
          <a:bodyPr wrap="square" rtlCol="0">
            <a:spAutoFit/>
          </a:bodyPr>
          <a:lstStyle/>
          <a:p>
            <a:r>
              <a:rPr lang="nl-NL" sz="800" dirty="0">
                <a:latin typeface="Velveteen" pitchFamily="2" charset="0"/>
              </a:rPr>
              <a:t>PLAK</a:t>
            </a:r>
          </a:p>
          <a:p>
            <a:r>
              <a:rPr lang="nl-NL" sz="800" dirty="0">
                <a:latin typeface="Velveteen" pitchFamily="2" charset="0"/>
              </a:rPr>
              <a:t>KINDER</a:t>
            </a:r>
          </a:p>
          <a:p>
            <a:r>
              <a:rPr lang="nl-NL" sz="800" dirty="0">
                <a:latin typeface="Velveteen" pitchFamily="2" charset="0"/>
              </a:rPr>
              <a:t>ZEGELS</a:t>
            </a:r>
          </a:p>
          <a:p>
            <a:r>
              <a:rPr lang="nl-NL" sz="800" dirty="0">
                <a:latin typeface="Velveteen" pitchFamily="2" charset="0"/>
              </a:rPr>
              <a:t>OP</a:t>
            </a:r>
          </a:p>
          <a:p>
            <a:r>
              <a:rPr lang="nl-NL" sz="800" dirty="0">
                <a:latin typeface="Velveteen" pitchFamily="2" charset="0"/>
              </a:rPr>
              <a:t>UW</a:t>
            </a:r>
          </a:p>
          <a:p>
            <a:r>
              <a:rPr lang="nl-NL" sz="800" dirty="0">
                <a:latin typeface="Velveteen" pitchFamily="2" charset="0"/>
              </a:rPr>
              <a:t>POST</a:t>
            </a:r>
          </a:p>
        </p:txBody>
      </p:sp>
      <p:sp>
        <p:nvSpPr>
          <p:cNvPr id="33" name="Rechthoek 32">
            <a:extLst>
              <a:ext uri="{FF2B5EF4-FFF2-40B4-BE49-F238E27FC236}">
                <a16:creationId xmlns:a16="http://schemas.microsoft.com/office/drawing/2014/main" id="{E24A0073-7B83-01F3-C597-CF7AD0DAEEEC}"/>
              </a:ext>
            </a:extLst>
          </p:cNvPr>
          <p:cNvSpPr/>
          <p:nvPr/>
        </p:nvSpPr>
        <p:spPr>
          <a:xfrm>
            <a:off x="1799733" y="3631903"/>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4" name="Rechthoek 33">
            <a:extLst>
              <a:ext uri="{FF2B5EF4-FFF2-40B4-BE49-F238E27FC236}">
                <a16:creationId xmlns:a16="http://schemas.microsoft.com/office/drawing/2014/main" id="{FC58979E-2194-62F6-72C4-818C10E05305}"/>
              </a:ext>
            </a:extLst>
          </p:cNvPr>
          <p:cNvSpPr/>
          <p:nvPr/>
        </p:nvSpPr>
        <p:spPr>
          <a:xfrm>
            <a:off x="1799617" y="5130042"/>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5" name="Rechthoek 34">
            <a:extLst>
              <a:ext uri="{FF2B5EF4-FFF2-40B4-BE49-F238E27FC236}">
                <a16:creationId xmlns:a16="http://schemas.microsoft.com/office/drawing/2014/main" id="{31EF4D5A-2184-BC45-7146-A2C7A891AED2}"/>
              </a:ext>
            </a:extLst>
          </p:cNvPr>
          <p:cNvSpPr/>
          <p:nvPr/>
        </p:nvSpPr>
        <p:spPr>
          <a:xfrm>
            <a:off x="1799617" y="6606046"/>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8" name="Tekstvak 7">
            <a:extLst>
              <a:ext uri="{FF2B5EF4-FFF2-40B4-BE49-F238E27FC236}">
                <a16:creationId xmlns:a16="http://schemas.microsoft.com/office/drawing/2014/main" id="{78B514DC-7B15-B8FD-77F2-413E1CDD0308}"/>
              </a:ext>
            </a:extLst>
          </p:cNvPr>
          <p:cNvSpPr txBox="1"/>
          <p:nvPr/>
        </p:nvSpPr>
        <p:spPr>
          <a:xfrm>
            <a:off x="1799848" y="4662426"/>
            <a:ext cx="4284245" cy="215444"/>
          </a:xfrm>
          <a:prstGeom prst="rect">
            <a:avLst/>
          </a:prstGeom>
          <a:noFill/>
        </p:spPr>
        <p:txBody>
          <a:bodyPr wrap="square" rtlCol="0">
            <a:spAutoFit/>
          </a:bodyPr>
          <a:lstStyle/>
          <a:p>
            <a:pPr algn="ctr"/>
            <a:r>
              <a:rPr lang="nl-NL" sz="800" dirty="0"/>
              <a:t>12  Cent		        12 cent	                12 cent		   25 cent</a:t>
            </a:r>
          </a:p>
        </p:txBody>
      </p:sp>
      <p:sp>
        <p:nvSpPr>
          <p:cNvPr id="9" name="Tekstvak 8">
            <a:extLst>
              <a:ext uri="{FF2B5EF4-FFF2-40B4-BE49-F238E27FC236}">
                <a16:creationId xmlns:a16="http://schemas.microsoft.com/office/drawing/2014/main" id="{57FBE3E6-0E57-E78A-E446-6B1CC4369B83}"/>
              </a:ext>
            </a:extLst>
          </p:cNvPr>
          <p:cNvSpPr txBox="1"/>
          <p:nvPr/>
        </p:nvSpPr>
        <p:spPr>
          <a:xfrm>
            <a:off x="1799848" y="7578154"/>
            <a:ext cx="3204009" cy="215444"/>
          </a:xfrm>
          <a:prstGeom prst="rect">
            <a:avLst/>
          </a:prstGeom>
          <a:noFill/>
        </p:spPr>
        <p:txBody>
          <a:bodyPr wrap="square" rtlCol="0">
            <a:spAutoFit/>
          </a:bodyPr>
          <a:lstStyle/>
          <a:p>
            <a:pPr algn="ctr"/>
            <a:r>
              <a:rPr lang="nl-NL" sz="800" dirty="0"/>
              <a:t>12  Cent		        12 cent	                12 cent</a:t>
            </a:r>
          </a:p>
        </p:txBody>
      </p:sp>
      <p:sp>
        <p:nvSpPr>
          <p:cNvPr id="16" name="Tekstvak 15">
            <a:extLst>
              <a:ext uri="{FF2B5EF4-FFF2-40B4-BE49-F238E27FC236}">
                <a16:creationId xmlns:a16="http://schemas.microsoft.com/office/drawing/2014/main" id="{33F53679-E4E2-6660-68F8-2E1F2B2B46C1}"/>
              </a:ext>
            </a:extLst>
          </p:cNvPr>
          <p:cNvSpPr txBox="1"/>
          <p:nvPr/>
        </p:nvSpPr>
        <p:spPr>
          <a:xfrm>
            <a:off x="1799848" y="6102570"/>
            <a:ext cx="4284245" cy="215444"/>
          </a:xfrm>
          <a:prstGeom prst="rect">
            <a:avLst/>
          </a:prstGeom>
          <a:noFill/>
        </p:spPr>
        <p:txBody>
          <a:bodyPr wrap="square" rtlCol="0">
            <a:spAutoFit/>
          </a:bodyPr>
          <a:lstStyle/>
          <a:p>
            <a:pPr algn="ctr"/>
            <a:r>
              <a:rPr lang="nl-NL" sz="800" dirty="0"/>
              <a:t>12  Cent		        12 cent	                12 cent		   25 cent</a:t>
            </a:r>
          </a:p>
        </p:txBody>
      </p:sp>
    </p:spTree>
    <p:extLst>
      <p:ext uri="{BB962C8B-B14F-4D97-AF65-F5344CB8AC3E}">
        <p14:creationId xmlns:p14="http://schemas.microsoft.com/office/powerpoint/2010/main" val="151652240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5B1269-8966-2E70-61C7-49C8EBDBA92B}"/>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708CD080-CAE2-F258-C82C-B43B37A71460}"/>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15432A3C-A845-2D22-4EBE-1DCB7CE1F766}"/>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0FF9DEE0-185B-295B-5511-A2567EB36363}"/>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1971</a:t>
            </a:r>
          </a:p>
        </p:txBody>
      </p:sp>
      <p:sp>
        <p:nvSpPr>
          <p:cNvPr id="10" name="Tekstvak 9">
            <a:extLst>
              <a:ext uri="{FF2B5EF4-FFF2-40B4-BE49-F238E27FC236}">
                <a16:creationId xmlns:a16="http://schemas.microsoft.com/office/drawing/2014/main" id="{74CA4793-A2B0-50DC-698C-69EC068C728D}"/>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1971</a:t>
            </a:r>
          </a:p>
        </p:txBody>
      </p:sp>
      <p:cxnSp>
        <p:nvCxnSpPr>
          <p:cNvPr id="12" name="Rechte verbindingslijn 11">
            <a:extLst>
              <a:ext uri="{FF2B5EF4-FFF2-40B4-BE49-F238E27FC236}">
                <a16:creationId xmlns:a16="http://schemas.microsoft.com/office/drawing/2014/main" id="{D5394BBE-42BF-C587-8B45-5B180D2FBE50}"/>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18" name="Rechthoek 17">
            <a:extLst>
              <a:ext uri="{FF2B5EF4-FFF2-40B4-BE49-F238E27FC236}">
                <a16:creationId xmlns:a16="http://schemas.microsoft.com/office/drawing/2014/main" id="{961EE248-F419-2B13-3CE0-6A1798154FF4}"/>
              </a:ext>
            </a:extLst>
          </p:cNvPr>
          <p:cNvSpPr/>
          <p:nvPr/>
        </p:nvSpPr>
        <p:spPr>
          <a:xfrm>
            <a:off x="4860073" y="373622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40083EC9-8346-32C7-A49C-4FC382C08430}"/>
              </a:ext>
            </a:extLst>
          </p:cNvPr>
          <p:cNvSpPr/>
          <p:nvPr/>
        </p:nvSpPr>
        <p:spPr>
          <a:xfrm>
            <a:off x="3419855" y="373622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143C17CB-D9DC-9AEC-FA8B-052CB314C7F6}"/>
              </a:ext>
            </a:extLst>
          </p:cNvPr>
          <p:cNvSpPr/>
          <p:nvPr/>
        </p:nvSpPr>
        <p:spPr>
          <a:xfrm>
            <a:off x="1979637" y="373622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3" name="Rechthoek 22">
            <a:extLst>
              <a:ext uri="{FF2B5EF4-FFF2-40B4-BE49-F238E27FC236}">
                <a16:creationId xmlns:a16="http://schemas.microsoft.com/office/drawing/2014/main" id="{6167FA36-E0EC-6C83-3B17-85CF47145E9A}"/>
              </a:ext>
            </a:extLst>
          </p:cNvPr>
          <p:cNvSpPr/>
          <p:nvPr/>
        </p:nvSpPr>
        <p:spPr>
          <a:xfrm rot="16200000">
            <a:off x="4486910" y="5699565"/>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5" name="Rechthoek 24">
            <a:extLst>
              <a:ext uri="{FF2B5EF4-FFF2-40B4-BE49-F238E27FC236}">
                <a16:creationId xmlns:a16="http://schemas.microsoft.com/office/drawing/2014/main" id="{42846A38-FE8F-A4D3-20FA-E7474932CD9B}"/>
              </a:ext>
            </a:extLst>
          </p:cNvPr>
          <p:cNvSpPr/>
          <p:nvPr/>
        </p:nvSpPr>
        <p:spPr>
          <a:xfrm rot="16200000">
            <a:off x="2375605" y="5699564"/>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3" name="Tekstvak 32">
            <a:extLst>
              <a:ext uri="{FF2B5EF4-FFF2-40B4-BE49-F238E27FC236}">
                <a16:creationId xmlns:a16="http://schemas.microsoft.com/office/drawing/2014/main" id="{FE4526C1-71D3-529D-CDCE-50C8DAF62F71}"/>
              </a:ext>
            </a:extLst>
          </p:cNvPr>
          <p:cNvSpPr txBox="1"/>
          <p:nvPr/>
        </p:nvSpPr>
        <p:spPr>
          <a:xfrm>
            <a:off x="2281266" y="4371474"/>
            <a:ext cx="3960208"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15 cent			   20 cent			      45 cent</a:t>
            </a:r>
          </a:p>
        </p:txBody>
      </p:sp>
      <p:sp>
        <p:nvSpPr>
          <p:cNvPr id="34" name="Tekstvak 33">
            <a:extLst>
              <a:ext uri="{FF2B5EF4-FFF2-40B4-BE49-F238E27FC236}">
                <a16:creationId xmlns:a16="http://schemas.microsoft.com/office/drawing/2014/main" id="{EE4CE88F-322E-CE2E-720A-4D3FAAE503F4}"/>
              </a:ext>
            </a:extLst>
          </p:cNvPr>
          <p:cNvSpPr txBox="1"/>
          <p:nvPr/>
        </p:nvSpPr>
        <p:spPr>
          <a:xfrm>
            <a:off x="2677534" y="6354598"/>
            <a:ext cx="3514571"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25 cent				          30 cent</a:t>
            </a:r>
          </a:p>
        </p:txBody>
      </p:sp>
      <p:sp>
        <p:nvSpPr>
          <p:cNvPr id="5" name="Tekstvak 4">
            <a:extLst>
              <a:ext uri="{FF2B5EF4-FFF2-40B4-BE49-F238E27FC236}">
                <a16:creationId xmlns:a16="http://schemas.microsoft.com/office/drawing/2014/main" id="{5CB7FE37-52BB-EB14-6423-9E105A17A0BB}"/>
              </a:ext>
            </a:extLst>
          </p:cNvPr>
          <p:cNvSpPr txBox="1"/>
          <p:nvPr/>
        </p:nvSpPr>
        <p:spPr>
          <a:xfrm>
            <a:off x="1979637" y="2501590"/>
            <a:ext cx="3924436" cy="400110"/>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Babs van </a:t>
            </a:r>
            <a:r>
              <a:rPr lang="nl-NL" sz="1000" kern="0" dirty="0" err="1">
                <a:solidFill>
                  <a:srgbClr val="000000"/>
                </a:solidFill>
                <a:latin typeface="Times New Roman" panose="02020603050405020304" pitchFamily="18" charset="0"/>
                <a:cs typeface="Times New Roman" panose="02020603050405020304" pitchFamily="18" charset="0"/>
              </a:rPr>
              <a:t>Wely</a:t>
            </a:r>
            <a:r>
              <a:rPr lang="nl-NL" sz="1000" kern="0" dirty="0">
                <a:solidFill>
                  <a:srgbClr val="000000"/>
                </a:solidFill>
                <a:latin typeface="Times New Roman" panose="02020603050405020304" pitchFamily="18" charset="0"/>
                <a:cs typeface="Times New Roman" panose="02020603050405020304" pitchFamily="18" charset="0"/>
              </a:rPr>
              <a:t> ontwierp de zegels en gebruikte symbolen uit de </a:t>
            </a:r>
            <a:r>
              <a:rPr lang="nl-NL" sz="1000" kern="0" dirty="0" err="1">
                <a:solidFill>
                  <a:srgbClr val="000000"/>
                </a:solidFill>
                <a:latin typeface="Times New Roman" panose="02020603050405020304" pitchFamily="18" charset="0"/>
                <a:cs typeface="Times New Roman" panose="02020603050405020304" pitchFamily="18" charset="0"/>
              </a:rPr>
              <a:t>kinder-wereld</a:t>
            </a:r>
            <a:r>
              <a:rPr lang="nl-NL" sz="1000" kern="0" dirty="0">
                <a:solidFill>
                  <a:srgbClr val="000000"/>
                </a:solidFill>
                <a:latin typeface="Times New Roman" panose="02020603050405020304" pitchFamily="18" charset="0"/>
                <a:cs typeface="Times New Roman" panose="02020603050405020304" pitchFamily="18" charset="0"/>
              </a:rPr>
              <a:t>: plantengroei, vlinder, spiegeling in water, zon en maan.</a:t>
            </a:r>
            <a:endParaRPr lang="nl-NL" sz="1000" dirty="0">
              <a:latin typeface="Times New Roman" panose="02020603050405020304" pitchFamily="18" charset="0"/>
              <a:cs typeface="Times New Roman" panose="02020603050405020304" pitchFamily="18" charset="0"/>
            </a:endParaRPr>
          </a:p>
        </p:txBody>
      </p:sp>
      <p:sp>
        <p:nvSpPr>
          <p:cNvPr id="8" name="Tekstvak 7">
            <a:extLst>
              <a:ext uri="{FF2B5EF4-FFF2-40B4-BE49-F238E27FC236}">
                <a16:creationId xmlns:a16="http://schemas.microsoft.com/office/drawing/2014/main" id="{D4BC3488-6012-4054-C5C5-8961B9EF11AC}"/>
              </a:ext>
            </a:extLst>
          </p:cNvPr>
          <p:cNvSpPr txBox="1"/>
          <p:nvPr/>
        </p:nvSpPr>
        <p:spPr>
          <a:xfrm>
            <a:off x="827836" y="8622270"/>
            <a:ext cx="4176137"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Babs van </a:t>
            </a:r>
            <a:r>
              <a:rPr lang="nl-NL" sz="900" dirty="0" err="1">
                <a:latin typeface="Times New Roman" panose="02020603050405020304" pitchFamily="18" charset="0"/>
                <a:cs typeface="Times New Roman" panose="02020603050405020304" pitchFamily="18" charset="0"/>
              </a:rPr>
              <a:t>Wely</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zegel de staande zegels kamtanding 12 ¾ : 14 de liggende 14 : 12 ¾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Oplage:	15 cent 		  1.122.200</a:t>
            </a:r>
          </a:p>
          <a:p>
            <a:r>
              <a:rPr lang="nl-NL" sz="900" dirty="0">
                <a:latin typeface="Times New Roman" panose="02020603050405020304" pitchFamily="18" charset="0"/>
                <a:cs typeface="Times New Roman" panose="02020603050405020304" pitchFamily="18" charset="0"/>
              </a:rPr>
              <a:t>	20 cent 		  2.215.752</a:t>
            </a:r>
          </a:p>
          <a:p>
            <a:r>
              <a:rPr lang="nl-NL" sz="900" dirty="0">
                <a:latin typeface="Times New Roman" panose="02020603050405020304" pitchFamily="18" charset="0"/>
                <a:cs typeface="Times New Roman" panose="02020603050405020304" pitchFamily="18" charset="0"/>
              </a:rPr>
              <a:t>	25 cent		  1.215.752</a:t>
            </a:r>
          </a:p>
          <a:p>
            <a:r>
              <a:rPr lang="nl-NL" sz="900" dirty="0">
                <a:latin typeface="Times New Roman" panose="02020603050405020304" pitchFamily="18" charset="0"/>
                <a:cs typeface="Times New Roman" panose="02020603050405020304" pitchFamily="18" charset="0"/>
              </a:rPr>
              <a:t>	30 cent		  2.009.518</a:t>
            </a:r>
          </a:p>
          <a:p>
            <a:r>
              <a:rPr lang="nl-NL" sz="900" dirty="0">
                <a:latin typeface="Times New Roman" panose="02020603050405020304" pitchFamily="18" charset="0"/>
                <a:cs typeface="Times New Roman" panose="02020603050405020304" pitchFamily="18" charset="0"/>
              </a:rPr>
              <a:t>	45 cent		  1.086.131</a:t>
            </a:r>
          </a:p>
          <a:p>
            <a:r>
              <a:rPr lang="nl-NL" sz="900" dirty="0">
                <a:latin typeface="Times New Roman" panose="02020603050405020304" pitchFamily="18" charset="0"/>
                <a:cs typeface="Times New Roman" panose="02020603050405020304" pitchFamily="18" charset="0"/>
              </a:rPr>
              <a:t>	Blok		  2.797.487</a:t>
            </a:r>
          </a:p>
        </p:txBody>
      </p:sp>
    </p:spTree>
    <p:extLst>
      <p:ext uri="{BB962C8B-B14F-4D97-AF65-F5344CB8AC3E}">
        <p14:creationId xmlns:p14="http://schemas.microsoft.com/office/powerpoint/2010/main" val="184881736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5B1269-8966-2E70-61C7-49C8EBDBA92B}"/>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708CD080-CAE2-F258-C82C-B43B37A71460}"/>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15432A3C-A845-2D22-4EBE-1DCB7CE1F766}"/>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0FF9DEE0-185B-295B-5511-A2567EB36363}"/>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1971</a:t>
            </a:r>
          </a:p>
        </p:txBody>
      </p:sp>
      <p:sp>
        <p:nvSpPr>
          <p:cNvPr id="10" name="Tekstvak 9">
            <a:extLst>
              <a:ext uri="{FF2B5EF4-FFF2-40B4-BE49-F238E27FC236}">
                <a16:creationId xmlns:a16="http://schemas.microsoft.com/office/drawing/2014/main" id="{74CA4793-A2B0-50DC-698C-69EC068C728D}"/>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1971</a:t>
            </a:r>
          </a:p>
        </p:txBody>
      </p:sp>
      <p:cxnSp>
        <p:nvCxnSpPr>
          <p:cNvPr id="12" name="Rechte verbindingslijn 11">
            <a:extLst>
              <a:ext uri="{FF2B5EF4-FFF2-40B4-BE49-F238E27FC236}">
                <a16:creationId xmlns:a16="http://schemas.microsoft.com/office/drawing/2014/main" id="{D5394BBE-42BF-C587-8B45-5B180D2FBE50}"/>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Rechthoek 2">
            <a:extLst>
              <a:ext uri="{FF2B5EF4-FFF2-40B4-BE49-F238E27FC236}">
                <a16:creationId xmlns:a16="http://schemas.microsoft.com/office/drawing/2014/main" id="{541984DC-8108-035A-7A96-24C6DC2EFBA9}"/>
              </a:ext>
            </a:extLst>
          </p:cNvPr>
          <p:cNvSpPr/>
          <p:nvPr/>
        </p:nvSpPr>
        <p:spPr>
          <a:xfrm rot="16200000">
            <a:off x="4878105" y="474307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5" name="Rechthoek 4">
            <a:extLst>
              <a:ext uri="{FF2B5EF4-FFF2-40B4-BE49-F238E27FC236}">
                <a16:creationId xmlns:a16="http://schemas.microsoft.com/office/drawing/2014/main" id="{D936CC3E-076A-E199-1EB5-E0CE2F96AF7E}"/>
              </a:ext>
            </a:extLst>
          </p:cNvPr>
          <p:cNvSpPr/>
          <p:nvPr/>
        </p:nvSpPr>
        <p:spPr>
          <a:xfrm rot="16200000">
            <a:off x="3401837" y="474307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8" name="Rechthoek 7">
            <a:extLst>
              <a:ext uri="{FF2B5EF4-FFF2-40B4-BE49-F238E27FC236}">
                <a16:creationId xmlns:a16="http://schemas.microsoft.com/office/drawing/2014/main" id="{90351587-7023-4A47-1A08-F2FB24A28003}"/>
              </a:ext>
            </a:extLst>
          </p:cNvPr>
          <p:cNvSpPr/>
          <p:nvPr/>
        </p:nvSpPr>
        <p:spPr>
          <a:xfrm rot="16200000">
            <a:off x="1925610" y="474307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9" name="Rechthoek 8">
            <a:extLst>
              <a:ext uri="{FF2B5EF4-FFF2-40B4-BE49-F238E27FC236}">
                <a16:creationId xmlns:a16="http://schemas.microsoft.com/office/drawing/2014/main" id="{961EE248-F419-2B13-3CE0-6A1798154FF4}"/>
              </a:ext>
            </a:extLst>
          </p:cNvPr>
          <p:cNvSpPr/>
          <p:nvPr/>
        </p:nvSpPr>
        <p:spPr>
          <a:xfrm rot="16200000">
            <a:off x="4878106" y="366295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1" name="Rechthoek 10">
            <a:extLst>
              <a:ext uri="{FF2B5EF4-FFF2-40B4-BE49-F238E27FC236}">
                <a16:creationId xmlns:a16="http://schemas.microsoft.com/office/drawing/2014/main" id="{40083EC9-8346-32C7-A49C-4FC382C08430}"/>
              </a:ext>
            </a:extLst>
          </p:cNvPr>
          <p:cNvSpPr/>
          <p:nvPr/>
        </p:nvSpPr>
        <p:spPr>
          <a:xfrm rot="16200000">
            <a:off x="3401838" y="366294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3" name="Rechthoek 12">
            <a:extLst>
              <a:ext uri="{FF2B5EF4-FFF2-40B4-BE49-F238E27FC236}">
                <a16:creationId xmlns:a16="http://schemas.microsoft.com/office/drawing/2014/main" id="{143C17CB-D9DC-9AEC-FA8B-052CB314C7F6}"/>
              </a:ext>
            </a:extLst>
          </p:cNvPr>
          <p:cNvSpPr/>
          <p:nvPr/>
        </p:nvSpPr>
        <p:spPr>
          <a:xfrm rot="16200000">
            <a:off x="1925611" y="366294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Rechthoek 13">
            <a:extLst>
              <a:ext uri="{FF2B5EF4-FFF2-40B4-BE49-F238E27FC236}">
                <a16:creationId xmlns:a16="http://schemas.microsoft.com/office/drawing/2014/main" id="{6167FA36-E0EC-6C83-3B17-85CF47145E9A}"/>
              </a:ext>
            </a:extLst>
          </p:cNvPr>
          <p:cNvSpPr/>
          <p:nvPr/>
        </p:nvSpPr>
        <p:spPr>
          <a:xfrm rot="16200000">
            <a:off x="4878107" y="582319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Rechthoek 20">
            <a:extLst>
              <a:ext uri="{FF2B5EF4-FFF2-40B4-BE49-F238E27FC236}">
                <a16:creationId xmlns:a16="http://schemas.microsoft.com/office/drawing/2014/main" id="{E9F2D24D-5F36-32B1-9AE2-83E7055B2B57}"/>
              </a:ext>
            </a:extLst>
          </p:cNvPr>
          <p:cNvSpPr/>
          <p:nvPr/>
        </p:nvSpPr>
        <p:spPr>
          <a:xfrm rot="16200000">
            <a:off x="3401839" y="582319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2" name="Rechthoek 21">
            <a:extLst>
              <a:ext uri="{FF2B5EF4-FFF2-40B4-BE49-F238E27FC236}">
                <a16:creationId xmlns:a16="http://schemas.microsoft.com/office/drawing/2014/main" id="{42846A38-FE8F-A4D3-20FA-E7474932CD9B}"/>
              </a:ext>
            </a:extLst>
          </p:cNvPr>
          <p:cNvSpPr/>
          <p:nvPr/>
        </p:nvSpPr>
        <p:spPr>
          <a:xfrm rot="16200000">
            <a:off x="1925612" y="582319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8" name="Rechthoek 27">
            <a:extLst>
              <a:ext uri="{FF2B5EF4-FFF2-40B4-BE49-F238E27FC236}">
                <a16:creationId xmlns:a16="http://schemas.microsoft.com/office/drawing/2014/main" id="{53B27569-53CC-C91B-2551-CB34E26A7F0B}"/>
              </a:ext>
            </a:extLst>
          </p:cNvPr>
          <p:cNvSpPr/>
          <p:nvPr/>
        </p:nvSpPr>
        <p:spPr>
          <a:xfrm>
            <a:off x="1259557" y="3473698"/>
            <a:ext cx="5400000" cy="3816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9" name="Tekstvak 28">
            <a:extLst>
              <a:ext uri="{FF2B5EF4-FFF2-40B4-BE49-F238E27FC236}">
                <a16:creationId xmlns:a16="http://schemas.microsoft.com/office/drawing/2014/main" id="{DB672525-FAEE-C0FC-A693-2CE16322327A}"/>
              </a:ext>
            </a:extLst>
          </p:cNvPr>
          <p:cNvSpPr txBox="1"/>
          <p:nvPr/>
        </p:nvSpPr>
        <p:spPr>
          <a:xfrm>
            <a:off x="2123837" y="4301822"/>
            <a:ext cx="4104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20 cent			      15 cent			            15 cent</a:t>
            </a:r>
          </a:p>
        </p:txBody>
      </p:sp>
      <p:sp>
        <p:nvSpPr>
          <p:cNvPr id="30" name="Tekstvak 29">
            <a:extLst>
              <a:ext uri="{FF2B5EF4-FFF2-40B4-BE49-F238E27FC236}">
                <a16:creationId xmlns:a16="http://schemas.microsoft.com/office/drawing/2014/main" id="{FE4526C1-71D3-529D-CDCE-50C8DAF62F71}"/>
              </a:ext>
            </a:extLst>
          </p:cNvPr>
          <p:cNvSpPr txBox="1"/>
          <p:nvPr/>
        </p:nvSpPr>
        <p:spPr>
          <a:xfrm>
            <a:off x="2123837" y="5362140"/>
            <a:ext cx="4104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25 cent			      15 cent			            15 cent</a:t>
            </a:r>
          </a:p>
        </p:txBody>
      </p:sp>
      <p:sp>
        <p:nvSpPr>
          <p:cNvPr id="31" name="Tekstvak 30">
            <a:extLst>
              <a:ext uri="{FF2B5EF4-FFF2-40B4-BE49-F238E27FC236}">
                <a16:creationId xmlns:a16="http://schemas.microsoft.com/office/drawing/2014/main" id="{EE4CE88F-322E-CE2E-720A-4D3FAAE503F4}"/>
              </a:ext>
            </a:extLst>
          </p:cNvPr>
          <p:cNvSpPr txBox="1"/>
          <p:nvPr/>
        </p:nvSpPr>
        <p:spPr>
          <a:xfrm>
            <a:off x="2137474" y="6426026"/>
            <a:ext cx="4104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25 cent			      15 cent			            15 cent</a:t>
            </a:r>
          </a:p>
        </p:txBody>
      </p:sp>
    </p:spTree>
    <p:extLst>
      <p:ext uri="{BB962C8B-B14F-4D97-AF65-F5344CB8AC3E}">
        <p14:creationId xmlns:p14="http://schemas.microsoft.com/office/powerpoint/2010/main" val="268504966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D51F5-B8C1-A2DE-13C9-F33ED3C3F6A7}"/>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0CF3A953-8A1B-BD7C-2FAD-E28F36BCE935}"/>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2C793F9D-31CD-E14D-5AA2-9D099BE6943C}"/>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26619EFA-162A-F7A9-AB49-E650CC8FB9A8}"/>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1972</a:t>
            </a:r>
          </a:p>
        </p:txBody>
      </p:sp>
      <p:sp>
        <p:nvSpPr>
          <p:cNvPr id="10" name="Tekstvak 9">
            <a:extLst>
              <a:ext uri="{FF2B5EF4-FFF2-40B4-BE49-F238E27FC236}">
                <a16:creationId xmlns:a16="http://schemas.microsoft.com/office/drawing/2014/main" id="{65612F53-7DAD-48CD-8D90-C1ABDEB10B49}"/>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1972</a:t>
            </a:r>
          </a:p>
        </p:txBody>
      </p:sp>
      <p:cxnSp>
        <p:nvCxnSpPr>
          <p:cNvPr id="12" name="Rechte verbindingslijn 11">
            <a:extLst>
              <a:ext uri="{FF2B5EF4-FFF2-40B4-BE49-F238E27FC236}">
                <a16:creationId xmlns:a16="http://schemas.microsoft.com/office/drawing/2014/main" id="{EC9EF62D-3E78-6B75-713A-C76B2000C23B}"/>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Rechthoek 1">
            <a:extLst>
              <a:ext uri="{FF2B5EF4-FFF2-40B4-BE49-F238E27FC236}">
                <a16:creationId xmlns:a16="http://schemas.microsoft.com/office/drawing/2014/main" id="{3D087625-A7CD-69FE-7865-A8894DF524B8}"/>
              </a:ext>
            </a:extLst>
          </p:cNvPr>
          <p:cNvSpPr/>
          <p:nvPr/>
        </p:nvSpPr>
        <p:spPr>
          <a:xfrm rot="5400000">
            <a:off x="5130125" y="48118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5" name="Rechthoek 4">
            <a:extLst>
              <a:ext uri="{FF2B5EF4-FFF2-40B4-BE49-F238E27FC236}">
                <a16:creationId xmlns:a16="http://schemas.microsoft.com/office/drawing/2014/main" id="{F7316A36-4A6B-39F3-F508-BE5EAF4840B9}"/>
              </a:ext>
            </a:extLst>
          </p:cNvPr>
          <p:cNvSpPr/>
          <p:nvPr/>
        </p:nvSpPr>
        <p:spPr>
          <a:xfrm rot="5400000">
            <a:off x="1671669" y="48118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1" name="Rechthoek 10">
            <a:extLst>
              <a:ext uri="{FF2B5EF4-FFF2-40B4-BE49-F238E27FC236}">
                <a16:creationId xmlns:a16="http://schemas.microsoft.com/office/drawing/2014/main" id="{84C4B865-6D43-54C7-91FA-C7C7A2F2AFB3}"/>
              </a:ext>
            </a:extLst>
          </p:cNvPr>
          <p:cNvSpPr/>
          <p:nvPr/>
        </p:nvSpPr>
        <p:spPr>
          <a:xfrm rot="5400000">
            <a:off x="3408647" y="658818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Rechthoek 13">
            <a:extLst>
              <a:ext uri="{FF2B5EF4-FFF2-40B4-BE49-F238E27FC236}">
                <a16:creationId xmlns:a16="http://schemas.microsoft.com/office/drawing/2014/main" id="{5A0C9B58-8B41-93E5-34DA-001F9CF89D54}"/>
              </a:ext>
            </a:extLst>
          </p:cNvPr>
          <p:cNvSpPr/>
          <p:nvPr/>
        </p:nvSpPr>
        <p:spPr>
          <a:xfrm>
            <a:off x="3400897" y="46138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8" name="Tekstvak 7">
            <a:extLst>
              <a:ext uri="{FF2B5EF4-FFF2-40B4-BE49-F238E27FC236}">
                <a16:creationId xmlns:a16="http://schemas.microsoft.com/office/drawing/2014/main" id="{3A59DE6B-2A02-15E0-6E07-CE6561D1AEAE}"/>
              </a:ext>
            </a:extLst>
          </p:cNvPr>
          <p:cNvSpPr txBox="1"/>
          <p:nvPr/>
        </p:nvSpPr>
        <p:spPr>
          <a:xfrm>
            <a:off x="1223554" y="2465586"/>
            <a:ext cx="5472608" cy="553998"/>
          </a:xfrm>
          <a:prstGeom prst="rect">
            <a:avLst/>
          </a:prstGeom>
          <a:noFill/>
        </p:spPr>
        <p:txBody>
          <a:bodyPr wrap="square" rtlCol="0">
            <a:spAutoFit/>
          </a:bodyPr>
          <a:lstStyle/>
          <a:p>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 ontwerper Gerard </a:t>
            </a:r>
            <a:r>
              <a:rPr lang="nl-NL" sz="1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Wernars</a:t>
            </a:r>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gebruikte foto’s van de prinsen gemaakt door Z.K.H. Prins Claus.</a:t>
            </a:r>
          </a:p>
          <a:p>
            <a:r>
              <a:rPr lang="nl-NL" sz="1000"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W</a:t>
            </a:r>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 zien op de zegels van: </a:t>
            </a:r>
            <a:r>
              <a:rPr lang="nl-NL" sz="1000" kern="0" dirty="0">
                <a:solidFill>
                  <a:srgbClr val="000000"/>
                </a:solidFill>
                <a:latin typeface="Times New Roman" panose="02020603050405020304" pitchFamily="18" charset="0"/>
                <a:cs typeface="Times New Roman" panose="02020603050405020304" pitchFamily="18" charset="0"/>
              </a:rPr>
              <a:t>25 cent Willem Alexander, 30 cent Johan Friso, 35 cent Constantijn, 50 cent de drie prinsen.</a:t>
            </a:r>
            <a:endParaRPr lang="nl-NL" sz="1000" dirty="0">
              <a:latin typeface="Times New Roman" panose="02020603050405020304" pitchFamily="18" charset="0"/>
              <a:cs typeface="Times New Roman" panose="02020603050405020304" pitchFamily="18" charset="0"/>
            </a:endParaRPr>
          </a:p>
        </p:txBody>
      </p:sp>
      <p:sp>
        <p:nvSpPr>
          <p:cNvPr id="17" name="Tekstvak 16">
            <a:extLst>
              <a:ext uri="{FF2B5EF4-FFF2-40B4-BE49-F238E27FC236}">
                <a16:creationId xmlns:a16="http://schemas.microsoft.com/office/drawing/2014/main" id="{717E048E-FAAF-4D57-00AE-58ACEDE3950B}"/>
              </a:ext>
            </a:extLst>
          </p:cNvPr>
          <p:cNvSpPr txBox="1"/>
          <p:nvPr/>
        </p:nvSpPr>
        <p:spPr>
          <a:xfrm>
            <a:off x="1907629" y="5395872"/>
            <a:ext cx="4644516"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30 cent				25 cent			           35 cent</a:t>
            </a:r>
          </a:p>
        </p:txBody>
      </p:sp>
      <p:sp>
        <p:nvSpPr>
          <p:cNvPr id="18" name="Tekstvak 17">
            <a:extLst>
              <a:ext uri="{FF2B5EF4-FFF2-40B4-BE49-F238E27FC236}">
                <a16:creationId xmlns:a16="http://schemas.microsoft.com/office/drawing/2014/main" id="{18006A91-4FB8-95AA-0811-F187191EFD17}"/>
              </a:ext>
            </a:extLst>
          </p:cNvPr>
          <p:cNvSpPr txBox="1"/>
          <p:nvPr/>
        </p:nvSpPr>
        <p:spPr>
          <a:xfrm>
            <a:off x="3716830" y="7227485"/>
            <a:ext cx="846094"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50 cent</a:t>
            </a:r>
          </a:p>
        </p:txBody>
      </p:sp>
      <p:sp>
        <p:nvSpPr>
          <p:cNvPr id="9" name="Tekstvak 8">
            <a:extLst>
              <a:ext uri="{FF2B5EF4-FFF2-40B4-BE49-F238E27FC236}">
                <a16:creationId xmlns:a16="http://schemas.microsoft.com/office/drawing/2014/main" id="{13119995-1068-1073-416B-CC862A6B54CC}"/>
              </a:ext>
            </a:extLst>
          </p:cNvPr>
          <p:cNvSpPr txBox="1"/>
          <p:nvPr/>
        </p:nvSpPr>
        <p:spPr>
          <a:xfrm>
            <a:off x="827836" y="8622270"/>
            <a:ext cx="3456057"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Gerard </a:t>
            </a:r>
            <a:r>
              <a:rPr lang="nl-NL" sz="900" dirty="0" err="1">
                <a:latin typeface="Times New Roman" panose="02020603050405020304" pitchFamily="18" charset="0"/>
                <a:cs typeface="Times New Roman" panose="02020603050405020304" pitchFamily="18" charset="0"/>
              </a:rPr>
              <a:t>Wernars</a:t>
            </a:r>
            <a:r>
              <a:rPr lang="nl-NL" sz="900" dirty="0">
                <a:latin typeface="Times New Roman" panose="02020603050405020304" pitchFamily="18" charset="0"/>
                <a:cs typeface="Times New Roman" panose="02020603050405020304" pitchFamily="18" charset="0"/>
              </a:rPr>
              <a:t>. Foto’s Z.K.H. Prins Claus</a:t>
            </a: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zegel van 25 cent 12 ¾ : 14 overige 14 : 12 ¾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fosforescerend</a:t>
            </a:r>
          </a:p>
          <a:p>
            <a:r>
              <a:rPr lang="nl-NL" sz="900" dirty="0">
                <a:latin typeface="Times New Roman" panose="02020603050405020304" pitchFamily="18" charset="0"/>
                <a:cs typeface="Times New Roman" panose="02020603050405020304" pitchFamily="18" charset="0"/>
              </a:rPr>
              <a:t>Oplage:	25 cent 		  2.228.433</a:t>
            </a:r>
          </a:p>
          <a:p>
            <a:r>
              <a:rPr lang="nl-NL" sz="900" dirty="0">
                <a:latin typeface="Times New Roman" panose="02020603050405020304" pitchFamily="18" charset="0"/>
                <a:cs typeface="Times New Roman" panose="02020603050405020304" pitchFamily="18" charset="0"/>
              </a:rPr>
              <a:t>	30 cent 		  1.302.261</a:t>
            </a:r>
          </a:p>
          <a:p>
            <a:r>
              <a:rPr lang="nl-NL" sz="900" dirty="0">
                <a:latin typeface="Times New Roman" panose="02020603050405020304" pitchFamily="18" charset="0"/>
                <a:cs typeface="Times New Roman" panose="02020603050405020304" pitchFamily="18" charset="0"/>
              </a:rPr>
              <a:t>	35 cent		  2.258.993</a:t>
            </a:r>
          </a:p>
          <a:p>
            <a:r>
              <a:rPr lang="nl-NL" sz="900" dirty="0">
                <a:latin typeface="Times New Roman" panose="02020603050405020304" pitchFamily="18" charset="0"/>
                <a:cs typeface="Times New Roman" panose="02020603050405020304" pitchFamily="18" charset="0"/>
              </a:rPr>
              <a:t>	50 cent		  1.229.196</a:t>
            </a:r>
          </a:p>
          <a:p>
            <a:r>
              <a:rPr lang="nl-NL" sz="900" dirty="0">
                <a:latin typeface="Times New Roman" panose="02020603050405020304" pitchFamily="18" charset="0"/>
                <a:cs typeface="Times New Roman" panose="02020603050405020304" pitchFamily="18" charset="0"/>
              </a:rPr>
              <a:t>	Blok		  2.736.059</a:t>
            </a:r>
          </a:p>
        </p:txBody>
      </p:sp>
    </p:spTree>
    <p:extLst>
      <p:ext uri="{BB962C8B-B14F-4D97-AF65-F5344CB8AC3E}">
        <p14:creationId xmlns:p14="http://schemas.microsoft.com/office/powerpoint/2010/main" val="111563524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D51F5-B8C1-A2DE-13C9-F33ED3C3F6A7}"/>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0CF3A953-8A1B-BD7C-2FAD-E28F36BCE935}"/>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2C793F9D-31CD-E14D-5AA2-9D099BE6943C}"/>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26619EFA-162A-F7A9-AB49-E650CC8FB9A8}"/>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1972</a:t>
            </a:r>
          </a:p>
        </p:txBody>
      </p:sp>
      <p:sp>
        <p:nvSpPr>
          <p:cNvPr id="10" name="Tekstvak 9">
            <a:extLst>
              <a:ext uri="{FF2B5EF4-FFF2-40B4-BE49-F238E27FC236}">
                <a16:creationId xmlns:a16="http://schemas.microsoft.com/office/drawing/2014/main" id="{65612F53-7DAD-48CD-8D90-C1ABDEB10B49}"/>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1972</a:t>
            </a:r>
          </a:p>
        </p:txBody>
      </p:sp>
      <p:cxnSp>
        <p:nvCxnSpPr>
          <p:cNvPr id="12" name="Rechte verbindingslijn 11">
            <a:extLst>
              <a:ext uri="{FF2B5EF4-FFF2-40B4-BE49-F238E27FC236}">
                <a16:creationId xmlns:a16="http://schemas.microsoft.com/office/drawing/2014/main" id="{EC9EF62D-3E78-6B75-713A-C76B2000C23B}"/>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30" name="Rechthoek 29">
            <a:extLst>
              <a:ext uri="{FF2B5EF4-FFF2-40B4-BE49-F238E27FC236}">
                <a16:creationId xmlns:a16="http://schemas.microsoft.com/office/drawing/2014/main" id="{E29A6960-24BE-1E65-837A-A8732057EC0A}"/>
              </a:ext>
            </a:extLst>
          </p:cNvPr>
          <p:cNvSpPr/>
          <p:nvPr/>
        </p:nvSpPr>
        <p:spPr>
          <a:xfrm>
            <a:off x="1799617" y="5778114"/>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1" name="Rechthoek 30">
            <a:extLst>
              <a:ext uri="{FF2B5EF4-FFF2-40B4-BE49-F238E27FC236}">
                <a16:creationId xmlns:a16="http://schemas.microsoft.com/office/drawing/2014/main" id="{F10B68CC-4CBA-08EC-8A39-BC27BF1C7D0D}"/>
              </a:ext>
            </a:extLst>
          </p:cNvPr>
          <p:cNvSpPr/>
          <p:nvPr/>
        </p:nvSpPr>
        <p:spPr>
          <a:xfrm>
            <a:off x="2879737" y="5778114"/>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2" name="Rechthoek 31">
            <a:extLst>
              <a:ext uri="{FF2B5EF4-FFF2-40B4-BE49-F238E27FC236}">
                <a16:creationId xmlns:a16="http://schemas.microsoft.com/office/drawing/2014/main" id="{AF13859C-53BC-4DF3-1961-C6253600820A}"/>
              </a:ext>
            </a:extLst>
          </p:cNvPr>
          <p:cNvSpPr/>
          <p:nvPr/>
        </p:nvSpPr>
        <p:spPr>
          <a:xfrm>
            <a:off x="3959857" y="5778114"/>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3" name="Rechthoek 32">
            <a:extLst>
              <a:ext uri="{FF2B5EF4-FFF2-40B4-BE49-F238E27FC236}">
                <a16:creationId xmlns:a16="http://schemas.microsoft.com/office/drawing/2014/main" id="{E206197D-A76E-E91E-1C13-1E7DE488EC12}"/>
              </a:ext>
            </a:extLst>
          </p:cNvPr>
          <p:cNvSpPr/>
          <p:nvPr/>
        </p:nvSpPr>
        <p:spPr>
          <a:xfrm>
            <a:off x="5039977" y="5778114"/>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5" name="Rechthoek 34">
            <a:extLst>
              <a:ext uri="{FF2B5EF4-FFF2-40B4-BE49-F238E27FC236}">
                <a16:creationId xmlns:a16="http://schemas.microsoft.com/office/drawing/2014/main" id="{1F26F876-E1C2-A0C8-7727-1E6B9F01497E}"/>
              </a:ext>
            </a:extLst>
          </p:cNvPr>
          <p:cNvSpPr/>
          <p:nvPr/>
        </p:nvSpPr>
        <p:spPr>
          <a:xfrm>
            <a:off x="1620113" y="3725726"/>
            <a:ext cx="4680000" cy="4104000"/>
          </a:xfrm>
          <a:prstGeom prst="rect">
            <a:avLst/>
          </a:prstGeom>
          <a:noFill/>
          <a:ln w="31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6" name="Rechthoek 35">
            <a:extLst>
              <a:ext uri="{FF2B5EF4-FFF2-40B4-BE49-F238E27FC236}">
                <a16:creationId xmlns:a16="http://schemas.microsoft.com/office/drawing/2014/main" id="{BDE08246-3D3B-031E-2E5F-6E379E96BF33}"/>
              </a:ext>
            </a:extLst>
          </p:cNvPr>
          <p:cNvSpPr/>
          <p:nvPr/>
        </p:nvSpPr>
        <p:spPr>
          <a:xfrm>
            <a:off x="1799617" y="4301958"/>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7" name="Rechthoek 36">
            <a:extLst>
              <a:ext uri="{FF2B5EF4-FFF2-40B4-BE49-F238E27FC236}">
                <a16:creationId xmlns:a16="http://schemas.microsoft.com/office/drawing/2014/main" id="{57995AED-EAA6-9680-CD4D-6540B14FD3B8}"/>
              </a:ext>
            </a:extLst>
          </p:cNvPr>
          <p:cNvSpPr/>
          <p:nvPr/>
        </p:nvSpPr>
        <p:spPr>
          <a:xfrm>
            <a:off x="2879737" y="4301958"/>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8" name="Rechthoek 37">
            <a:extLst>
              <a:ext uri="{FF2B5EF4-FFF2-40B4-BE49-F238E27FC236}">
                <a16:creationId xmlns:a16="http://schemas.microsoft.com/office/drawing/2014/main" id="{91FA3029-7DA1-1ED3-0B99-80FBA7E9A7AA}"/>
              </a:ext>
            </a:extLst>
          </p:cNvPr>
          <p:cNvSpPr/>
          <p:nvPr/>
        </p:nvSpPr>
        <p:spPr>
          <a:xfrm>
            <a:off x="3959857" y="4301958"/>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9" name="Rechthoek 38">
            <a:extLst>
              <a:ext uri="{FF2B5EF4-FFF2-40B4-BE49-F238E27FC236}">
                <a16:creationId xmlns:a16="http://schemas.microsoft.com/office/drawing/2014/main" id="{6F3F81A1-C7B9-8C34-1175-A873C8EF3A95}"/>
              </a:ext>
            </a:extLst>
          </p:cNvPr>
          <p:cNvSpPr/>
          <p:nvPr/>
        </p:nvSpPr>
        <p:spPr>
          <a:xfrm>
            <a:off x="5039977" y="4301958"/>
            <a:ext cx="1044000" cy="1440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42" name="Tekstvak 41">
            <a:extLst>
              <a:ext uri="{FF2B5EF4-FFF2-40B4-BE49-F238E27FC236}">
                <a16:creationId xmlns:a16="http://schemas.microsoft.com/office/drawing/2014/main" id="{717E048E-FAAF-4D57-00AE-58ACEDE3950B}"/>
              </a:ext>
            </a:extLst>
          </p:cNvPr>
          <p:cNvSpPr txBox="1"/>
          <p:nvPr/>
        </p:nvSpPr>
        <p:spPr>
          <a:xfrm>
            <a:off x="2075454" y="4855146"/>
            <a:ext cx="4644516"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25 cent		      25 cent		             25 cent		  25 cent</a:t>
            </a:r>
          </a:p>
        </p:txBody>
      </p:sp>
      <p:sp>
        <p:nvSpPr>
          <p:cNvPr id="43" name="Tekstvak 42">
            <a:extLst>
              <a:ext uri="{FF2B5EF4-FFF2-40B4-BE49-F238E27FC236}">
                <a16:creationId xmlns:a16="http://schemas.microsoft.com/office/drawing/2014/main" id="{AADFC178-60B7-21E9-69D4-A32E71DFB301}"/>
              </a:ext>
            </a:extLst>
          </p:cNvPr>
          <p:cNvSpPr txBox="1"/>
          <p:nvPr/>
        </p:nvSpPr>
        <p:spPr>
          <a:xfrm>
            <a:off x="2087434" y="6333292"/>
            <a:ext cx="3276579"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30 cent		      35 cent		             35 cent</a:t>
            </a:r>
          </a:p>
        </p:txBody>
      </p:sp>
      <p:sp>
        <p:nvSpPr>
          <p:cNvPr id="44" name="Tekstvak 43">
            <a:extLst>
              <a:ext uri="{FF2B5EF4-FFF2-40B4-BE49-F238E27FC236}">
                <a16:creationId xmlns:a16="http://schemas.microsoft.com/office/drawing/2014/main" id="{BEB06DAC-0CF5-7AED-EC08-26528C1C9342}"/>
              </a:ext>
            </a:extLst>
          </p:cNvPr>
          <p:cNvSpPr txBox="1"/>
          <p:nvPr/>
        </p:nvSpPr>
        <p:spPr>
          <a:xfrm>
            <a:off x="5039977" y="5915254"/>
            <a:ext cx="1044000" cy="1086836"/>
          </a:xfrm>
          <a:prstGeom prst="rect">
            <a:avLst/>
          </a:prstGeom>
          <a:noFill/>
        </p:spPr>
        <p:txBody>
          <a:bodyPr wrap="square" rtlCol="0">
            <a:spAutoFit/>
          </a:bodyPr>
          <a:lstStyle/>
          <a:p>
            <a:pPr algn="ctr">
              <a:lnSpc>
                <a:spcPct val="150000"/>
              </a:lnSpc>
            </a:pPr>
            <a:r>
              <a:rPr lang="nl-NL" sz="1100" i="1" dirty="0">
                <a:latin typeface="Cookie" panose="02000000000000000000" pitchFamily="2" charset="0"/>
                <a:cs typeface="Dreaming Outloud Script Pro" panose="03050502040304050704" pitchFamily="66" charset="0"/>
              </a:rPr>
              <a:t>plak</a:t>
            </a:r>
          </a:p>
          <a:p>
            <a:pPr algn="ctr">
              <a:lnSpc>
                <a:spcPct val="150000"/>
              </a:lnSpc>
            </a:pPr>
            <a:r>
              <a:rPr lang="nl-NL" sz="1100" i="1" dirty="0">
                <a:latin typeface="Cookie" panose="02000000000000000000" pitchFamily="2" charset="0"/>
                <a:cs typeface="Dreaming Outloud Script Pro" panose="03050502040304050704" pitchFamily="66" charset="0"/>
              </a:rPr>
              <a:t>kinderzegels</a:t>
            </a:r>
          </a:p>
          <a:p>
            <a:pPr algn="ctr">
              <a:lnSpc>
                <a:spcPct val="150000"/>
              </a:lnSpc>
            </a:pPr>
            <a:r>
              <a:rPr lang="nl-NL" sz="1100" i="1" dirty="0">
                <a:latin typeface="Cookie" panose="02000000000000000000" pitchFamily="2" charset="0"/>
                <a:cs typeface="Dreaming Outloud Script Pro" panose="03050502040304050704" pitchFamily="66" charset="0"/>
              </a:rPr>
              <a:t>op</a:t>
            </a:r>
          </a:p>
          <a:p>
            <a:pPr algn="ctr">
              <a:lnSpc>
                <a:spcPct val="150000"/>
              </a:lnSpc>
            </a:pPr>
            <a:r>
              <a:rPr lang="nl-NL" sz="1100" i="1" dirty="0">
                <a:latin typeface="Cookie" panose="02000000000000000000" pitchFamily="2" charset="0"/>
                <a:cs typeface="Dreaming Outloud Script Pro" panose="03050502040304050704" pitchFamily="66" charset="0"/>
              </a:rPr>
              <a:t>      uw post</a:t>
            </a:r>
          </a:p>
        </p:txBody>
      </p:sp>
      <p:cxnSp>
        <p:nvCxnSpPr>
          <p:cNvPr id="5" name="Rechte verbindingslijn 4">
            <a:extLst>
              <a:ext uri="{FF2B5EF4-FFF2-40B4-BE49-F238E27FC236}">
                <a16:creationId xmlns:a16="http://schemas.microsoft.com/office/drawing/2014/main" id="{ECC24906-8D67-B308-1E04-52C677EB3F3C}"/>
              </a:ext>
            </a:extLst>
          </p:cNvPr>
          <p:cNvCxnSpPr/>
          <p:nvPr/>
        </p:nvCxnSpPr>
        <p:spPr>
          <a:xfrm>
            <a:off x="5075981" y="6137994"/>
            <a:ext cx="972108"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Rechte verbindingslijn 7">
            <a:extLst>
              <a:ext uri="{FF2B5EF4-FFF2-40B4-BE49-F238E27FC236}">
                <a16:creationId xmlns:a16="http://schemas.microsoft.com/office/drawing/2014/main" id="{19B4E81F-4FD4-DC1B-44D6-DD8A870B320B}"/>
              </a:ext>
            </a:extLst>
          </p:cNvPr>
          <p:cNvCxnSpPr/>
          <p:nvPr/>
        </p:nvCxnSpPr>
        <p:spPr>
          <a:xfrm>
            <a:off x="5075981" y="6390022"/>
            <a:ext cx="972108"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Rechte verbindingslijn 8">
            <a:extLst>
              <a:ext uri="{FF2B5EF4-FFF2-40B4-BE49-F238E27FC236}">
                <a16:creationId xmlns:a16="http://schemas.microsoft.com/office/drawing/2014/main" id="{5C702313-9365-2F52-F1C6-B7E870FC06EC}"/>
              </a:ext>
            </a:extLst>
          </p:cNvPr>
          <p:cNvCxnSpPr/>
          <p:nvPr/>
        </p:nvCxnSpPr>
        <p:spPr>
          <a:xfrm>
            <a:off x="5075981" y="6642050"/>
            <a:ext cx="972108"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Rechte verbindingslijn 10">
            <a:extLst>
              <a:ext uri="{FF2B5EF4-FFF2-40B4-BE49-F238E27FC236}">
                <a16:creationId xmlns:a16="http://schemas.microsoft.com/office/drawing/2014/main" id="{5FD582EA-7152-D8BF-1110-1F162BB1706B}"/>
              </a:ext>
            </a:extLst>
          </p:cNvPr>
          <p:cNvCxnSpPr/>
          <p:nvPr/>
        </p:nvCxnSpPr>
        <p:spPr>
          <a:xfrm>
            <a:off x="5075981" y="6894078"/>
            <a:ext cx="972108"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592940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94DFDC-F4AC-0EA3-B2B2-C35CB90ADF1F}"/>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DC886D50-F520-8E32-28CA-E051791C5CA3}"/>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264DD756-1208-DF1E-881A-F5EF9D005E74}"/>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3DB673DF-D172-65AB-49BC-9605F603BC83}"/>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1973</a:t>
            </a:r>
          </a:p>
        </p:txBody>
      </p:sp>
      <p:sp>
        <p:nvSpPr>
          <p:cNvPr id="10" name="Tekstvak 9">
            <a:extLst>
              <a:ext uri="{FF2B5EF4-FFF2-40B4-BE49-F238E27FC236}">
                <a16:creationId xmlns:a16="http://schemas.microsoft.com/office/drawing/2014/main" id="{F6394F58-116E-2263-D8A8-BF70A0648D19}"/>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1973</a:t>
            </a:r>
          </a:p>
        </p:txBody>
      </p:sp>
      <p:cxnSp>
        <p:nvCxnSpPr>
          <p:cNvPr id="12" name="Rechte verbindingslijn 11">
            <a:extLst>
              <a:ext uri="{FF2B5EF4-FFF2-40B4-BE49-F238E27FC236}">
                <a16:creationId xmlns:a16="http://schemas.microsoft.com/office/drawing/2014/main" id="{72EAA28F-7B5A-5F16-AE2F-CF78703F6F33}"/>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kstvak 14">
            <a:extLst>
              <a:ext uri="{FF2B5EF4-FFF2-40B4-BE49-F238E27FC236}">
                <a16:creationId xmlns:a16="http://schemas.microsoft.com/office/drawing/2014/main" id="{A0AA1992-DC40-7507-D725-D832E18E1BEA}"/>
              </a:ext>
            </a:extLst>
          </p:cNvPr>
          <p:cNvSpPr txBox="1"/>
          <p:nvPr/>
        </p:nvSpPr>
        <p:spPr>
          <a:xfrm>
            <a:off x="1312976" y="2501590"/>
            <a:ext cx="5471243" cy="400110"/>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Frits </a:t>
            </a:r>
            <a:r>
              <a:rPr lang="nl-NL" sz="1000" kern="0" dirty="0" err="1">
                <a:solidFill>
                  <a:srgbClr val="000000"/>
                </a:solidFill>
                <a:latin typeface="Times New Roman" panose="02020603050405020304" pitchFamily="18" charset="0"/>
                <a:cs typeface="Times New Roman" panose="02020603050405020304" pitchFamily="18" charset="0"/>
              </a:rPr>
              <a:t>Hazelebach</a:t>
            </a:r>
            <a:r>
              <a:rPr lang="nl-NL" sz="1000" kern="0" dirty="0">
                <a:solidFill>
                  <a:srgbClr val="000000"/>
                </a:solidFill>
                <a:latin typeface="Times New Roman" panose="02020603050405020304" pitchFamily="18" charset="0"/>
                <a:cs typeface="Times New Roman" panose="02020603050405020304" pitchFamily="18" charset="0"/>
              </a:rPr>
              <a:t> ontwierp vier zegels met als thema bordspellen. We zien van boven naar onder een schaakbord, boter kaas en eieren, een doolhof en een dominospel.</a:t>
            </a:r>
            <a:endParaRPr lang="nl-NL" sz="1000" dirty="0">
              <a:latin typeface="Times New Roman" panose="02020603050405020304" pitchFamily="18" charset="0"/>
              <a:cs typeface="Times New Roman" panose="02020603050405020304" pitchFamily="18" charset="0"/>
            </a:endParaRPr>
          </a:p>
        </p:txBody>
      </p:sp>
      <p:sp>
        <p:nvSpPr>
          <p:cNvPr id="30" name="Tekstvak 29">
            <a:extLst>
              <a:ext uri="{FF2B5EF4-FFF2-40B4-BE49-F238E27FC236}">
                <a16:creationId xmlns:a16="http://schemas.microsoft.com/office/drawing/2014/main" id="{B118371B-10FC-CC76-241A-83AAA9B59588}"/>
              </a:ext>
            </a:extLst>
          </p:cNvPr>
          <p:cNvSpPr txBox="1"/>
          <p:nvPr/>
        </p:nvSpPr>
        <p:spPr>
          <a:xfrm>
            <a:off x="827836" y="8622270"/>
            <a:ext cx="3312041"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Frits </a:t>
            </a:r>
            <a:r>
              <a:rPr lang="nl-NL" sz="900" dirty="0" err="1">
                <a:latin typeface="Times New Roman" panose="02020603050405020304" pitchFamily="18" charset="0"/>
                <a:cs typeface="Times New Roman" panose="02020603050405020304" pitchFamily="18" charset="0"/>
              </a:rPr>
              <a:t>Hazelebach</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12 ¾ : 14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fosforescerend</a:t>
            </a:r>
          </a:p>
          <a:p>
            <a:r>
              <a:rPr lang="nl-NL" sz="900" dirty="0">
                <a:latin typeface="Times New Roman" panose="02020603050405020304" pitchFamily="18" charset="0"/>
                <a:cs typeface="Times New Roman" panose="02020603050405020304" pitchFamily="18" charset="0"/>
              </a:rPr>
              <a:t>Oplage:	25 cent 		  2.045.451</a:t>
            </a:r>
          </a:p>
          <a:p>
            <a:r>
              <a:rPr lang="nl-NL" sz="900" dirty="0">
                <a:latin typeface="Times New Roman" panose="02020603050405020304" pitchFamily="18" charset="0"/>
                <a:cs typeface="Times New Roman" panose="02020603050405020304" pitchFamily="18" charset="0"/>
              </a:rPr>
              <a:t>	30 cent 		  1.166.313</a:t>
            </a:r>
          </a:p>
          <a:p>
            <a:r>
              <a:rPr lang="nl-NL" sz="900" dirty="0">
                <a:latin typeface="Times New Roman" panose="02020603050405020304" pitchFamily="18" charset="0"/>
                <a:cs typeface="Times New Roman" panose="02020603050405020304" pitchFamily="18" charset="0"/>
              </a:rPr>
              <a:t>	40 cent		  1.920.639</a:t>
            </a:r>
          </a:p>
          <a:p>
            <a:r>
              <a:rPr lang="nl-NL" sz="900" dirty="0">
                <a:latin typeface="Times New Roman" panose="02020603050405020304" pitchFamily="18" charset="0"/>
                <a:cs typeface="Times New Roman" panose="02020603050405020304" pitchFamily="18" charset="0"/>
              </a:rPr>
              <a:t>	50 cent		  1.101.906</a:t>
            </a:r>
          </a:p>
          <a:p>
            <a:r>
              <a:rPr lang="nl-NL" sz="900" dirty="0">
                <a:latin typeface="Times New Roman" panose="02020603050405020304" pitchFamily="18" charset="0"/>
                <a:cs typeface="Times New Roman" panose="02020603050405020304" pitchFamily="18" charset="0"/>
              </a:rPr>
              <a:t>	blok		  2.747.998</a:t>
            </a:r>
          </a:p>
        </p:txBody>
      </p:sp>
      <p:sp>
        <p:nvSpPr>
          <p:cNvPr id="5" name="Rechthoek 4">
            <a:extLst>
              <a:ext uri="{FF2B5EF4-FFF2-40B4-BE49-F238E27FC236}">
                <a16:creationId xmlns:a16="http://schemas.microsoft.com/office/drawing/2014/main" id="{4F474D23-0879-1CFD-3D21-1635FF94C58C}"/>
              </a:ext>
            </a:extLst>
          </p:cNvPr>
          <p:cNvSpPr/>
          <p:nvPr/>
        </p:nvSpPr>
        <p:spPr>
          <a:xfrm>
            <a:off x="2663597" y="664205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8" name="Rechthoek 7">
            <a:extLst>
              <a:ext uri="{FF2B5EF4-FFF2-40B4-BE49-F238E27FC236}">
                <a16:creationId xmlns:a16="http://schemas.microsoft.com/office/drawing/2014/main" id="{58424B2A-7EF6-3336-8471-C911E18ED07B}"/>
              </a:ext>
            </a:extLst>
          </p:cNvPr>
          <p:cNvSpPr/>
          <p:nvPr/>
        </p:nvSpPr>
        <p:spPr>
          <a:xfrm>
            <a:off x="1547589" y="664205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9" name="Rechthoek 8">
            <a:extLst>
              <a:ext uri="{FF2B5EF4-FFF2-40B4-BE49-F238E27FC236}">
                <a16:creationId xmlns:a16="http://schemas.microsoft.com/office/drawing/2014/main" id="{3203F721-0AB5-ED33-BB93-AAA868FBEB9B}"/>
              </a:ext>
            </a:extLst>
          </p:cNvPr>
          <p:cNvSpPr/>
          <p:nvPr/>
        </p:nvSpPr>
        <p:spPr>
          <a:xfrm>
            <a:off x="1547589" y="512988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1" name="Rechthoek 10">
            <a:extLst>
              <a:ext uri="{FF2B5EF4-FFF2-40B4-BE49-F238E27FC236}">
                <a16:creationId xmlns:a16="http://schemas.microsoft.com/office/drawing/2014/main" id="{5D183760-8E25-5B04-7676-96AD45EB6DC2}"/>
              </a:ext>
            </a:extLst>
          </p:cNvPr>
          <p:cNvSpPr/>
          <p:nvPr/>
        </p:nvSpPr>
        <p:spPr>
          <a:xfrm>
            <a:off x="2663597" y="512988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3" name="Rechthoek 12">
            <a:extLst>
              <a:ext uri="{FF2B5EF4-FFF2-40B4-BE49-F238E27FC236}">
                <a16:creationId xmlns:a16="http://schemas.microsoft.com/office/drawing/2014/main" id="{D905DA8E-8B9E-4269-9476-5B4DF12B81BE}"/>
              </a:ext>
            </a:extLst>
          </p:cNvPr>
          <p:cNvSpPr/>
          <p:nvPr/>
        </p:nvSpPr>
        <p:spPr>
          <a:xfrm>
            <a:off x="2663597" y="362248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Rechthoek 13">
            <a:extLst>
              <a:ext uri="{FF2B5EF4-FFF2-40B4-BE49-F238E27FC236}">
                <a16:creationId xmlns:a16="http://schemas.microsoft.com/office/drawing/2014/main" id="{886D1001-E8C6-8F45-9B32-728062682C7F}"/>
              </a:ext>
            </a:extLst>
          </p:cNvPr>
          <p:cNvSpPr/>
          <p:nvPr/>
        </p:nvSpPr>
        <p:spPr>
          <a:xfrm>
            <a:off x="1547589" y="3617874"/>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C2E2AE74-890A-A02A-50D0-5FD338340EC6}"/>
              </a:ext>
            </a:extLst>
          </p:cNvPr>
          <p:cNvSpPr/>
          <p:nvPr/>
        </p:nvSpPr>
        <p:spPr>
          <a:xfrm rot="16200000">
            <a:off x="89565" y="4389178"/>
            <a:ext cx="5364000" cy="2880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Tekstvak 16">
            <a:extLst>
              <a:ext uri="{FF2B5EF4-FFF2-40B4-BE49-F238E27FC236}">
                <a16:creationId xmlns:a16="http://schemas.microsoft.com/office/drawing/2014/main" id="{0528846A-9567-FC66-F697-D3F7A399C1A1}"/>
              </a:ext>
            </a:extLst>
          </p:cNvPr>
          <p:cNvSpPr txBox="1"/>
          <p:nvPr/>
        </p:nvSpPr>
        <p:spPr>
          <a:xfrm>
            <a:off x="1907629" y="4626406"/>
            <a:ext cx="1636996"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25 cent 		     25 cent</a:t>
            </a:r>
          </a:p>
        </p:txBody>
      </p:sp>
      <p:sp>
        <p:nvSpPr>
          <p:cNvPr id="18" name="Rechthoek 17">
            <a:extLst>
              <a:ext uri="{FF2B5EF4-FFF2-40B4-BE49-F238E27FC236}">
                <a16:creationId xmlns:a16="http://schemas.microsoft.com/office/drawing/2014/main" id="{98F8D466-3A41-9E1E-ABD7-1E695A28EA57}"/>
              </a:ext>
            </a:extLst>
          </p:cNvPr>
          <p:cNvSpPr/>
          <p:nvPr/>
        </p:nvSpPr>
        <p:spPr>
          <a:xfrm>
            <a:off x="5544033" y="657572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7353B2A1-BADC-3D4B-47B8-9FBA1C11F261}"/>
              </a:ext>
            </a:extLst>
          </p:cNvPr>
          <p:cNvSpPr/>
          <p:nvPr/>
        </p:nvSpPr>
        <p:spPr>
          <a:xfrm>
            <a:off x="5544033" y="830676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763F0E37-EC83-7FD9-682B-8B41709B50C5}"/>
              </a:ext>
            </a:extLst>
          </p:cNvPr>
          <p:cNvSpPr/>
          <p:nvPr/>
        </p:nvSpPr>
        <p:spPr>
          <a:xfrm>
            <a:off x="5544033" y="311365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Rechthoek 20">
            <a:extLst>
              <a:ext uri="{FF2B5EF4-FFF2-40B4-BE49-F238E27FC236}">
                <a16:creationId xmlns:a16="http://schemas.microsoft.com/office/drawing/2014/main" id="{A77A77DF-0E14-F05F-07BB-7FAF04C13FB4}"/>
              </a:ext>
            </a:extLst>
          </p:cNvPr>
          <p:cNvSpPr/>
          <p:nvPr/>
        </p:nvSpPr>
        <p:spPr>
          <a:xfrm>
            <a:off x="5544033" y="4844693"/>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2" name="Tekstvak 21">
            <a:extLst>
              <a:ext uri="{FF2B5EF4-FFF2-40B4-BE49-F238E27FC236}">
                <a16:creationId xmlns:a16="http://schemas.microsoft.com/office/drawing/2014/main" id="{BEBC50FA-BAFE-247F-7C3D-1274F8F05D49}"/>
              </a:ext>
            </a:extLst>
          </p:cNvPr>
          <p:cNvSpPr txBox="1"/>
          <p:nvPr/>
        </p:nvSpPr>
        <p:spPr>
          <a:xfrm>
            <a:off x="5831207" y="3833658"/>
            <a:ext cx="576320" cy="5509200"/>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25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30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40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 50 cent</a:t>
            </a:r>
          </a:p>
        </p:txBody>
      </p:sp>
      <p:sp>
        <p:nvSpPr>
          <p:cNvPr id="23" name="Tekstvak 22">
            <a:extLst>
              <a:ext uri="{FF2B5EF4-FFF2-40B4-BE49-F238E27FC236}">
                <a16:creationId xmlns:a16="http://schemas.microsoft.com/office/drawing/2014/main" id="{D02FA7DC-B393-1C10-4463-D4C7F2FC1845}"/>
              </a:ext>
            </a:extLst>
          </p:cNvPr>
          <p:cNvSpPr txBox="1"/>
          <p:nvPr/>
        </p:nvSpPr>
        <p:spPr>
          <a:xfrm>
            <a:off x="1923394" y="6205016"/>
            <a:ext cx="2036463"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30 cent		      40 cent	</a:t>
            </a:r>
          </a:p>
        </p:txBody>
      </p:sp>
      <p:sp>
        <p:nvSpPr>
          <p:cNvPr id="24" name="Tekstvak 23">
            <a:extLst>
              <a:ext uri="{FF2B5EF4-FFF2-40B4-BE49-F238E27FC236}">
                <a16:creationId xmlns:a16="http://schemas.microsoft.com/office/drawing/2014/main" id="{99E5D30D-1BD8-47BF-03F7-2FC52888837E}"/>
              </a:ext>
            </a:extLst>
          </p:cNvPr>
          <p:cNvSpPr txBox="1"/>
          <p:nvPr/>
        </p:nvSpPr>
        <p:spPr>
          <a:xfrm>
            <a:off x="1923394" y="7604696"/>
            <a:ext cx="2036463"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40 cent		      40 cent	</a:t>
            </a:r>
          </a:p>
        </p:txBody>
      </p:sp>
    </p:spTree>
    <p:extLst>
      <p:ext uri="{BB962C8B-B14F-4D97-AF65-F5344CB8AC3E}">
        <p14:creationId xmlns:p14="http://schemas.microsoft.com/office/powerpoint/2010/main" val="22416718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8EE23A-00F5-A96C-0B66-FF105AAE6589}"/>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E35B9E4E-BED2-CA82-34BA-7E996FBBB9D4}"/>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92C3E42D-7C14-7930-848F-0B763AC9DFEE}"/>
              </a:ext>
            </a:extLst>
          </p:cNvPr>
          <p:cNvSpPr txBox="1"/>
          <p:nvPr/>
        </p:nvSpPr>
        <p:spPr>
          <a:xfrm>
            <a:off x="775023" y="1169442"/>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24C24C3B-087B-59D0-6FC1-86AA57C4FEC3}"/>
              </a:ext>
            </a:extLst>
          </p:cNvPr>
          <p:cNvSpPr txBox="1"/>
          <p:nvPr/>
        </p:nvSpPr>
        <p:spPr>
          <a:xfrm>
            <a:off x="769461" y="1685412"/>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1925</a:t>
            </a:r>
          </a:p>
        </p:txBody>
      </p:sp>
      <p:sp>
        <p:nvSpPr>
          <p:cNvPr id="10" name="Tekstvak 9">
            <a:extLst>
              <a:ext uri="{FF2B5EF4-FFF2-40B4-BE49-F238E27FC236}">
                <a16:creationId xmlns:a16="http://schemas.microsoft.com/office/drawing/2014/main" id="{E95DA325-851E-B4B2-8B18-8CBEC1121894}"/>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1925</a:t>
            </a:r>
          </a:p>
        </p:txBody>
      </p:sp>
      <p:cxnSp>
        <p:nvCxnSpPr>
          <p:cNvPr id="12" name="Rechte verbindingslijn 11">
            <a:extLst>
              <a:ext uri="{FF2B5EF4-FFF2-40B4-BE49-F238E27FC236}">
                <a16:creationId xmlns:a16="http://schemas.microsoft.com/office/drawing/2014/main" id="{C9BDA9C9-F3BC-FC93-1A99-E3C4C986C4D7}"/>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28" name="Tekstvak 27">
            <a:extLst>
              <a:ext uri="{FF2B5EF4-FFF2-40B4-BE49-F238E27FC236}">
                <a16:creationId xmlns:a16="http://schemas.microsoft.com/office/drawing/2014/main" id="{91E52593-7A6D-E057-C245-1281B27FD4DF}"/>
              </a:ext>
            </a:extLst>
          </p:cNvPr>
          <p:cNvSpPr txBox="1"/>
          <p:nvPr/>
        </p:nvSpPr>
        <p:spPr>
          <a:xfrm>
            <a:off x="1395802" y="3689722"/>
            <a:ext cx="4963321" cy="338554"/>
          </a:xfrm>
          <a:prstGeom prst="rect">
            <a:avLst/>
          </a:prstGeom>
          <a:noFill/>
        </p:spPr>
        <p:txBody>
          <a:bodyPr wrap="square" rtlCol="0">
            <a:spAutoFit/>
          </a:bodyPr>
          <a:lstStyle/>
          <a:p>
            <a:pPr algn="ctr"/>
            <a:r>
              <a:rPr lang="nl-NL" sz="800" dirty="0">
                <a:latin typeface="Times New Roman" panose="02020603050405020304" pitchFamily="18" charset="0"/>
                <a:cs typeface="Times New Roman" panose="02020603050405020304" pitchFamily="18" charset="0"/>
              </a:rPr>
              <a:t>kamtanding 12 ½</a:t>
            </a:r>
          </a:p>
          <a:p>
            <a:pPr algn="ctr"/>
            <a:r>
              <a:rPr lang="nl-NL" sz="800" dirty="0">
                <a:latin typeface="Times New Roman" panose="02020603050405020304" pitchFamily="18" charset="0"/>
                <a:cs typeface="Times New Roman" panose="02020603050405020304" pitchFamily="18" charset="0"/>
              </a:rPr>
              <a:t>.</a:t>
            </a:r>
          </a:p>
        </p:txBody>
      </p:sp>
      <p:sp>
        <p:nvSpPr>
          <p:cNvPr id="33" name="Tekstvak 32">
            <a:extLst>
              <a:ext uri="{FF2B5EF4-FFF2-40B4-BE49-F238E27FC236}">
                <a16:creationId xmlns:a16="http://schemas.microsoft.com/office/drawing/2014/main" id="{EDD1006D-48A9-1DD8-2E6C-6E5B5F10378E}"/>
              </a:ext>
            </a:extLst>
          </p:cNvPr>
          <p:cNvSpPr txBox="1"/>
          <p:nvPr/>
        </p:nvSpPr>
        <p:spPr>
          <a:xfrm>
            <a:off x="1395802" y="5598078"/>
            <a:ext cx="4963321" cy="215444"/>
          </a:xfrm>
          <a:prstGeom prst="rect">
            <a:avLst/>
          </a:prstGeom>
          <a:noFill/>
        </p:spPr>
        <p:txBody>
          <a:bodyPr wrap="square" rtlCol="0">
            <a:spAutoFit/>
          </a:bodyPr>
          <a:lstStyle/>
          <a:p>
            <a:pPr algn="ctr"/>
            <a:r>
              <a:rPr lang="nl-NL" sz="800" dirty="0">
                <a:latin typeface="Times New Roman" panose="02020603050405020304" pitchFamily="18" charset="0"/>
                <a:cs typeface="Times New Roman" panose="02020603050405020304" pitchFamily="18" charset="0"/>
              </a:rPr>
              <a:t>tweezijdige roltanding</a:t>
            </a:r>
          </a:p>
        </p:txBody>
      </p:sp>
      <p:sp>
        <p:nvSpPr>
          <p:cNvPr id="38" name="Tekstvak 37">
            <a:extLst>
              <a:ext uri="{FF2B5EF4-FFF2-40B4-BE49-F238E27FC236}">
                <a16:creationId xmlns:a16="http://schemas.microsoft.com/office/drawing/2014/main" id="{1CE58ACD-5138-BF40-5A51-B214B7AA421B}"/>
              </a:ext>
            </a:extLst>
          </p:cNvPr>
          <p:cNvSpPr txBox="1"/>
          <p:nvPr/>
        </p:nvSpPr>
        <p:spPr>
          <a:xfrm>
            <a:off x="827837" y="8766286"/>
            <a:ext cx="2699972" cy="13388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Antoon </a:t>
            </a:r>
            <a:r>
              <a:rPr lang="nl-NL" sz="900" dirty="0" err="1">
                <a:latin typeface="Times New Roman" panose="02020603050405020304" pitchFamily="18" charset="0"/>
                <a:cs typeface="Times New Roman" panose="02020603050405020304" pitchFamily="18" charset="0"/>
              </a:rPr>
              <a:t>Molkenboer</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12 ½ en tweezijdige roltanding</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geen</a:t>
            </a:r>
          </a:p>
          <a:p>
            <a:r>
              <a:rPr lang="nl-NL" sz="900" dirty="0">
                <a:latin typeface="Times New Roman" panose="02020603050405020304" pitchFamily="18" charset="0"/>
                <a:cs typeface="Times New Roman" panose="02020603050405020304" pitchFamily="18" charset="0"/>
              </a:rPr>
              <a:t>Totale oplage:</a:t>
            </a:r>
          </a:p>
          <a:p>
            <a:r>
              <a:rPr lang="nl-NL" sz="900" dirty="0">
                <a:latin typeface="Times New Roman" panose="02020603050405020304" pitchFamily="18" charset="0"/>
                <a:cs typeface="Times New Roman" panose="02020603050405020304" pitchFamily="18" charset="0"/>
              </a:rPr>
              <a:t>	2 cent 	   964.907</a:t>
            </a:r>
          </a:p>
          <a:p>
            <a:r>
              <a:rPr lang="nl-NL" sz="900" dirty="0">
                <a:latin typeface="Times New Roman" panose="02020603050405020304" pitchFamily="18" charset="0"/>
                <a:cs typeface="Times New Roman" panose="02020603050405020304" pitchFamily="18" charset="0"/>
              </a:rPr>
              <a:t>	7 ½ cent	   738.736</a:t>
            </a:r>
          </a:p>
          <a:p>
            <a:r>
              <a:rPr lang="nl-NL" sz="900" dirty="0">
                <a:latin typeface="Times New Roman" panose="02020603050405020304" pitchFamily="18" charset="0"/>
                <a:cs typeface="Times New Roman" panose="02020603050405020304" pitchFamily="18" charset="0"/>
              </a:rPr>
              <a:t>	10 cent	1.404.850</a:t>
            </a:r>
          </a:p>
        </p:txBody>
      </p:sp>
      <p:sp>
        <p:nvSpPr>
          <p:cNvPr id="16" name="Rechthoek 15">
            <a:extLst>
              <a:ext uri="{FF2B5EF4-FFF2-40B4-BE49-F238E27FC236}">
                <a16:creationId xmlns:a16="http://schemas.microsoft.com/office/drawing/2014/main" id="{2AE962F2-5142-BD5D-1852-4C00FBF41F42}"/>
              </a:ext>
            </a:extLst>
          </p:cNvPr>
          <p:cNvSpPr/>
          <p:nvPr/>
        </p:nvSpPr>
        <p:spPr>
          <a:xfrm>
            <a:off x="2044931" y="3941722"/>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2591133A-9059-0EBB-63E4-DECD91996C5D}"/>
              </a:ext>
            </a:extLst>
          </p:cNvPr>
          <p:cNvSpPr/>
          <p:nvPr/>
        </p:nvSpPr>
        <p:spPr>
          <a:xfrm>
            <a:off x="3447371" y="3941722"/>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B821C92D-314C-6E86-F947-87DE69DB6E55}"/>
              </a:ext>
            </a:extLst>
          </p:cNvPr>
          <p:cNvSpPr/>
          <p:nvPr/>
        </p:nvSpPr>
        <p:spPr>
          <a:xfrm>
            <a:off x="4849811" y="3941722"/>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2" name="Rechthoek 21">
            <a:extLst>
              <a:ext uri="{FF2B5EF4-FFF2-40B4-BE49-F238E27FC236}">
                <a16:creationId xmlns:a16="http://schemas.microsoft.com/office/drawing/2014/main" id="{FA47C655-63BE-D07E-F922-FD62521ADE73}"/>
              </a:ext>
            </a:extLst>
          </p:cNvPr>
          <p:cNvSpPr/>
          <p:nvPr/>
        </p:nvSpPr>
        <p:spPr>
          <a:xfrm>
            <a:off x="2044931" y="5850078"/>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3" name="Rechthoek 22">
            <a:extLst>
              <a:ext uri="{FF2B5EF4-FFF2-40B4-BE49-F238E27FC236}">
                <a16:creationId xmlns:a16="http://schemas.microsoft.com/office/drawing/2014/main" id="{37EA9469-781B-6F29-074D-FC923973BAA5}"/>
              </a:ext>
            </a:extLst>
          </p:cNvPr>
          <p:cNvSpPr/>
          <p:nvPr/>
        </p:nvSpPr>
        <p:spPr>
          <a:xfrm>
            <a:off x="3447371" y="5850078"/>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4" name="Rechthoek 23">
            <a:extLst>
              <a:ext uri="{FF2B5EF4-FFF2-40B4-BE49-F238E27FC236}">
                <a16:creationId xmlns:a16="http://schemas.microsoft.com/office/drawing/2014/main" id="{6F698D88-2372-5A22-7782-EB69F55BCBCB}"/>
              </a:ext>
            </a:extLst>
          </p:cNvPr>
          <p:cNvSpPr/>
          <p:nvPr/>
        </p:nvSpPr>
        <p:spPr>
          <a:xfrm>
            <a:off x="4849811" y="5850078"/>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 name="Tekstvak 2">
            <a:extLst>
              <a:ext uri="{FF2B5EF4-FFF2-40B4-BE49-F238E27FC236}">
                <a16:creationId xmlns:a16="http://schemas.microsoft.com/office/drawing/2014/main" id="{8D50282B-348C-6FFD-F9FA-3ED7B9D39857}"/>
              </a:ext>
            </a:extLst>
          </p:cNvPr>
          <p:cNvSpPr txBox="1"/>
          <p:nvPr/>
        </p:nvSpPr>
        <p:spPr>
          <a:xfrm>
            <a:off x="1224160" y="2465586"/>
            <a:ext cx="5472001" cy="553998"/>
          </a:xfrm>
          <a:prstGeom prst="rect">
            <a:avLst/>
          </a:prstGeom>
          <a:noFill/>
        </p:spPr>
        <p:txBody>
          <a:bodyPr wrap="square" rtlCol="0">
            <a:spAutoFit/>
          </a:bodyPr>
          <a:lstStyle/>
          <a:p>
            <a:r>
              <a:rPr lang="nl-NL" sz="1000" dirty="0">
                <a:latin typeface="Times New Roman" panose="02020603050405020304" pitchFamily="18" charset="0"/>
                <a:cs typeface="Times New Roman" panose="02020603050405020304" pitchFamily="18" charset="0"/>
              </a:rPr>
              <a:t>Antoon </a:t>
            </a:r>
            <a:r>
              <a:rPr lang="nl-NL" sz="1000" dirty="0" err="1">
                <a:latin typeface="Times New Roman" panose="02020603050405020304" pitchFamily="18" charset="0"/>
                <a:cs typeface="Times New Roman" panose="02020603050405020304" pitchFamily="18" charset="0"/>
              </a:rPr>
              <a:t>Molkenboer</a:t>
            </a:r>
            <a:r>
              <a:rPr lang="nl-NL" sz="1000" dirty="0">
                <a:latin typeface="Times New Roman" panose="02020603050405020304" pitchFamily="18" charset="0"/>
                <a:cs typeface="Times New Roman" panose="02020603050405020304" pitchFamily="18" charset="0"/>
              </a:rPr>
              <a:t> ontwierp drie zegels met het thema: de provinciewapens.</a:t>
            </a:r>
          </a:p>
          <a:p>
            <a:r>
              <a:rPr lang="nl-NL" sz="1000" dirty="0">
                <a:latin typeface="Times New Roman" panose="02020603050405020304" pitchFamily="18" charset="0"/>
                <a:cs typeface="Times New Roman" panose="02020603050405020304" pitchFamily="18" charset="0"/>
              </a:rPr>
              <a:t>Van links naar rechts: wapen van Noord-Brabant met lelie, wapen van Gelderland met mispel, wapen van Zuid-Holland met roos.</a:t>
            </a:r>
          </a:p>
        </p:txBody>
      </p:sp>
      <p:sp>
        <p:nvSpPr>
          <p:cNvPr id="2" name="Tekstvak 1">
            <a:extLst>
              <a:ext uri="{FF2B5EF4-FFF2-40B4-BE49-F238E27FC236}">
                <a16:creationId xmlns:a16="http://schemas.microsoft.com/office/drawing/2014/main" id="{0B0F728E-088A-2C5D-C8D5-5C8988A27175}"/>
              </a:ext>
            </a:extLst>
          </p:cNvPr>
          <p:cNvSpPr txBox="1"/>
          <p:nvPr/>
        </p:nvSpPr>
        <p:spPr>
          <a:xfrm>
            <a:off x="2256251" y="4374278"/>
            <a:ext cx="4102872"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 cent		                  7 ½ cent			  10 cent	</a:t>
            </a:r>
          </a:p>
        </p:txBody>
      </p:sp>
      <p:sp>
        <p:nvSpPr>
          <p:cNvPr id="5" name="Tekstvak 4">
            <a:extLst>
              <a:ext uri="{FF2B5EF4-FFF2-40B4-BE49-F238E27FC236}">
                <a16:creationId xmlns:a16="http://schemas.microsoft.com/office/drawing/2014/main" id="{F082B6CD-168E-2F37-FBB6-7F751B3042A8}"/>
              </a:ext>
            </a:extLst>
          </p:cNvPr>
          <p:cNvSpPr txBox="1"/>
          <p:nvPr/>
        </p:nvSpPr>
        <p:spPr>
          <a:xfrm>
            <a:off x="2267669" y="6282590"/>
            <a:ext cx="4102872"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 cent		                  7 ½ cent			  10 cent	</a:t>
            </a:r>
          </a:p>
        </p:txBody>
      </p:sp>
    </p:spTree>
    <p:extLst>
      <p:ext uri="{BB962C8B-B14F-4D97-AF65-F5344CB8AC3E}">
        <p14:creationId xmlns:p14="http://schemas.microsoft.com/office/powerpoint/2010/main" val="256409949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56427-ED71-9528-AA0F-3BA755EE9D67}"/>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0327241E-E16C-80F2-4579-D197A2E1147B}"/>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6AFDD2BD-0064-C6EC-1C8C-28E395DA1E6F}"/>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8A959989-A180-0E1D-4033-EBE75A8BD9A7}"/>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1974</a:t>
            </a:r>
          </a:p>
        </p:txBody>
      </p:sp>
      <p:sp>
        <p:nvSpPr>
          <p:cNvPr id="10" name="Tekstvak 9">
            <a:extLst>
              <a:ext uri="{FF2B5EF4-FFF2-40B4-BE49-F238E27FC236}">
                <a16:creationId xmlns:a16="http://schemas.microsoft.com/office/drawing/2014/main" id="{40A61C3C-A4BB-3694-A6D8-4F37EECBCD46}"/>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1974</a:t>
            </a:r>
          </a:p>
        </p:txBody>
      </p:sp>
      <p:cxnSp>
        <p:nvCxnSpPr>
          <p:cNvPr id="12" name="Rechte verbindingslijn 11">
            <a:extLst>
              <a:ext uri="{FF2B5EF4-FFF2-40B4-BE49-F238E27FC236}">
                <a16:creationId xmlns:a16="http://schemas.microsoft.com/office/drawing/2014/main" id="{C941D905-49C3-F5E7-2D64-41A9D0C62B38}"/>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Tekstvak 7">
            <a:extLst>
              <a:ext uri="{FF2B5EF4-FFF2-40B4-BE49-F238E27FC236}">
                <a16:creationId xmlns:a16="http://schemas.microsoft.com/office/drawing/2014/main" id="{7A50646A-E766-66F3-4B42-9091C238FB0B}"/>
              </a:ext>
            </a:extLst>
          </p:cNvPr>
          <p:cNvSpPr txBox="1"/>
          <p:nvPr/>
        </p:nvSpPr>
        <p:spPr>
          <a:xfrm>
            <a:off x="967297" y="2507397"/>
            <a:ext cx="5926701" cy="400110"/>
          </a:xfrm>
          <a:prstGeom prst="rect">
            <a:avLst/>
          </a:prstGeom>
          <a:noFill/>
        </p:spPr>
        <p:txBody>
          <a:bodyPr wrap="square" rtlCol="0">
            <a:spAutoFit/>
          </a:bodyPr>
          <a:lstStyle/>
          <a:p>
            <a:pPr algn="just"/>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 serie kinderzegels met oude kinderfoto’s is ontworpen door Antoinette Lucassen-van </a:t>
            </a:r>
            <a:r>
              <a:rPr lang="nl-NL" sz="1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Oeffel</a:t>
            </a:r>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We zien van </a:t>
            </a:r>
            <a:r>
              <a:rPr lang="nl-NL" sz="1000"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boven</a:t>
            </a:r>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naar onder een jongen met een hoepel, een meisje met een baby, twee meisjes en een zittend meisje.</a:t>
            </a:r>
            <a:endParaRPr lang="nl-NL" sz="1000" dirty="0">
              <a:latin typeface="Times New Roman" panose="02020603050405020304" pitchFamily="18" charset="0"/>
              <a:cs typeface="Times New Roman" panose="02020603050405020304" pitchFamily="18" charset="0"/>
            </a:endParaRPr>
          </a:p>
        </p:txBody>
      </p:sp>
      <p:sp>
        <p:nvSpPr>
          <p:cNvPr id="15" name="Tekstvak 14">
            <a:extLst>
              <a:ext uri="{FF2B5EF4-FFF2-40B4-BE49-F238E27FC236}">
                <a16:creationId xmlns:a16="http://schemas.microsoft.com/office/drawing/2014/main" id="{5DC45DB6-F72C-EB8D-1E60-37C9AD52C1DB}"/>
              </a:ext>
            </a:extLst>
          </p:cNvPr>
          <p:cNvSpPr txBox="1"/>
          <p:nvPr/>
        </p:nvSpPr>
        <p:spPr>
          <a:xfrm>
            <a:off x="827836" y="8622270"/>
            <a:ext cx="3312041"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a:t>
            </a:r>
            <a:r>
              <a:rPr lang="nl-NL" sz="9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Antoinette Lucassen-van </a:t>
            </a:r>
            <a:r>
              <a:rPr lang="nl-NL" sz="9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Oeffel</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12 ¾ : 14</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fosforescerend</a:t>
            </a:r>
          </a:p>
          <a:p>
            <a:r>
              <a:rPr lang="nl-NL" sz="900" dirty="0">
                <a:latin typeface="Times New Roman" panose="02020603050405020304" pitchFamily="18" charset="0"/>
                <a:cs typeface="Times New Roman" panose="02020603050405020304" pitchFamily="18" charset="0"/>
              </a:rPr>
              <a:t>Oplage:	30 cent 		  2.361.576</a:t>
            </a:r>
          </a:p>
          <a:p>
            <a:r>
              <a:rPr lang="nl-NL" sz="900" dirty="0">
                <a:latin typeface="Times New Roman" panose="02020603050405020304" pitchFamily="18" charset="0"/>
                <a:cs typeface="Times New Roman" panose="02020603050405020304" pitchFamily="18" charset="0"/>
              </a:rPr>
              <a:t>	35 cent 		  1.309.030</a:t>
            </a:r>
          </a:p>
          <a:p>
            <a:r>
              <a:rPr lang="nl-NL" sz="900" dirty="0">
                <a:latin typeface="Times New Roman" panose="02020603050405020304" pitchFamily="18" charset="0"/>
                <a:cs typeface="Times New Roman" panose="02020603050405020304" pitchFamily="18" charset="0"/>
              </a:rPr>
              <a:t>	45 cent		  2.111.752</a:t>
            </a:r>
          </a:p>
          <a:p>
            <a:r>
              <a:rPr lang="nl-NL" sz="900" dirty="0">
                <a:latin typeface="Times New Roman" panose="02020603050405020304" pitchFamily="18" charset="0"/>
                <a:cs typeface="Times New Roman" panose="02020603050405020304" pitchFamily="18" charset="0"/>
              </a:rPr>
              <a:t>	60 cent		  1.290.151</a:t>
            </a:r>
          </a:p>
          <a:p>
            <a:r>
              <a:rPr lang="nl-NL" sz="900" dirty="0">
                <a:latin typeface="Times New Roman" panose="02020603050405020304" pitchFamily="18" charset="0"/>
                <a:cs typeface="Times New Roman" panose="02020603050405020304" pitchFamily="18" charset="0"/>
              </a:rPr>
              <a:t>	Blok		  2.974.991</a:t>
            </a:r>
          </a:p>
        </p:txBody>
      </p:sp>
      <p:sp>
        <p:nvSpPr>
          <p:cNvPr id="51" name="Rechthoek 50">
            <a:extLst>
              <a:ext uri="{FF2B5EF4-FFF2-40B4-BE49-F238E27FC236}">
                <a16:creationId xmlns:a16="http://schemas.microsoft.com/office/drawing/2014/main" id="{FA577CC5-88F5-A397-9EC5-6296C1FAB886}"/>
              </a:ext>
            </a:extLst>
          </p:cNvPr>
          <p:cNvSpPr/>
          <p:nvPr/>
        </p:nvSpPr>
        <p:spPr>
          <a:xfrm>
            <a:off x="2663597" y="664205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52" name="Rechthoek 51">
            <a:extLst>
              <a:ext uri="{FF2B5EF4-FFF2-40B4-BE49-F238E27FC236}">
                <a16:creationId xmlns:a16="http://schemas.microsoft.com/office/drawing/2014/main" id="{7E9F2602-096B-39C0-CA2F-608AFA5E29F0}"/>
              </a:ext>
            </a:extLst>
          </p:cNvPr>
          <p:cNvSpPr/>
          <p:nvPr/>
        </p:nvSpPr>
        <p:spPr>
          <a:xfrm>
            <a:off x="1547589" y="664205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53" name="Rechthoek 52">
            <a:extLst>
              <a:ext uri="{FF2B5EF4-FFF2-40B4-BE49-F238E27FC236}">
                <a16:creationId xmlns:a16="http://schemas.microsoft.com/office/drawing/2014/main" id="{333A61C4-59A9-18B7-9C24-E549EBCB7DC6}"/>
              </a:ext>
            </a:extLst>
          </p:cNvPr>
          <p:cNvSpPr/>
          <p:nvPr/>
        </p:nvSpPr>
        <p:spPr>
          <a:xfrm>
            <a:off x="1547589" y="512988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54" name="Rechthoek 53">
            <a:extLst>
              <a:ext uri="{FF2B5EF4-FFF2-40B4-BE49-F238E27FC236}">
                <a16:creationId xmlns:a16="http://schemas.microsoft.com/office/drawing/2014/main" id="{5FE6BAC5-EE86-87F5-6DD4-A9C0941B0C49}"/>
              </a:ext>
            </a:extLst>
          </p:cNvPr>
          <p:cNvSpPr/>
          <p:nvPr/>
        </p:nvSpPr>
        <p:spPr>
          <a:xfrm>
            <a:off x="2663597" y="512988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55" name="Rechthoek 54">
            <a:extLst>
              <a:ext uri="{FF2B5EF4-FFF2-40B4-BE49-F238E27FC236}">
                <a16:creationId xmlns:a16="http://schemas.microsoft.com/office/drawing/2014/main" id="{232BDD81-9803-4C49-26E6-C3DD6EE2A28F}"/>
              </a:ext>
            </a:extLst>
          </p:cNvPr>
          <p:cNvSpPr/>
          <p:nvPr/>
        </p:nvSpPr>
        <p:spPr>
          <a:xfrm>
            <a:off x="2663597" y="362248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56" name="Rechthoek 55">
            <a:extLst>
              <a:ext uri="{FF2B5EF4-FFF2-40B4-BE49-F238E27FC236}">
                <a16:creationId xmlns:a16="http://schemas.microsoft.com/office/drawing/2014/main" id="{90DB44F2-4146-56F2-D132-16F6B4F1F92F}"/>
              </a:ext>
            </a:extLst>
          </p:cNvPr>
          <p:cNvSpPr/>
          <p:nvPr/>
        </p:nvSpPr>
        <p:spPr>
          <a:xfrm>
            <a:off x="1547589" y="3617874"/>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57" name="Rechthoek 56">
            <a:extLst>
              <a:ext uri="{FF2B5EF4-FFF2-40B4-BE49-F238E27FC236}">
                <a16:creationId xmlns:a16="http://schemas.microsoft.com/office/drawing/2014/main" id="{29A5DEF7-DF99-7E6A-75DA-0EEFAFD64F4D}"/>
              </a:ext>
            </a:extLst>
          </p:cNvPr>
          <p:cNvSpPr/>
          <p:nvPr/>
        </p:nvSpPr>
        <p:spPr>
          <a:xfrm rot="16200000">
            <a:off x="34977" y="4353178"/>
            <a:ext cx="5436000" cy="2880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8" name="Tekstvak 57">
            <a:extLst>
              <a:ext uri="{FF2B5EF4-FFF2-40B4-BE49-F238E27FC236}">
                <a16:creationId xmlns:a16="http://schemas.microsoft.com/office/drawing/2014/main" id="{D0F5C247-A9C9-EC31-A835-DACE2AFE9521}"/>
              </a:ext>
            </a:extLst>
          </p:cNvPr>
          <p:cNvSpPr txBox="1"/>
          <p:nvPr/>
        </p:nvSpPr>
        <p:spPr>
          <a:xfrm>
            <a:off x="1907629" y="4626406"/>
            <a:ext cx="1636996"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30 cent 		     30 cent</a:t>
            </a:r>
          </a:p>
        </p:txBody>
      </p:sp>
      <p:sp>
        <p:nvSpPr>
          <p:cNvPr id="59" name="Rechthoek 58">
            <a:extLst>
              <a:ext uri="{FF2B5EF4-FFF2-40B4-BE49-F238E27FC236}">
                <a16:creationId xmlns:a16="http://schemas.microsoft.com/office/drawing/2014/main" id="{6F580F1E-A92C-E2B8-323B-15D56BF3AB72}"/>
              </a:ext>
            </a:extLst>
          </p:cNvPr>
          <p:cNvSpPr/>
          <p:nvPr/>
        </p:nvSpPr>
        <p:spPr>
          <a:xfrm>
            <a:off x="5544033" y="664773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60" name="Rechthoek 59">
            <a:extLst>
              <a:ext uri="{FF2B5EF4-FFF2-40B4-BE49-F238E27FC236}">
                <a16:creationId xmlns:a16="http://schemas.microsoft.com/office/drawing/2014/main" id="{40E93F10-7248-2E45-2A37-DF1A8ECDEBF1}"/>
              </a:ext>
            </a:extLst>
          </p:cNvPr>
          <p:cNvSpPr/>
          <p:nvPr/>
        </p:nvSpPr>
        <p:spPr>
          <a:xfrm>
            <a:off x="5544033" y="837877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61" name="Rechthoek 60">
            <a:extLst>
              <a:ext uri="{FF2B5EF4-FFF2-40B4-BE49-F238E27FC236}">
                <a16:creationId xmlns:a16="http://schemas.microsoft.com/office/drawing/2014/main" id="{487F5F52-F0C3-55B3-90DC-81925C99028E}"/>
              </a:ext>
            </a:extLst>
          </p:cNvPr>
          <p:cNvSpPr/>
          <p:nvPr/>
        </p:nvSpPr>
        <p:spPr>
          <a:xfrm>
            <a:off x="5544033" y="318566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62" name="Rechthoek 61">
            <a:extLst>
              <a:ext uri="{FF2B5EF4-FFF2-40B4-BE49-F238E27FC236}">
                <a16:creationId xmlns:a16="http://schemas.microsoft.com/office/drawing/2014/main" id="{28CC1C79-BDE0-1105-9F07-0D3733BAF4CA}"/>
              </a:ext>
            </a:extLst>
          </p:cNvPr>
          <p:cNvSpPr/>
          <p:nvPr/>
        </p:nvSpPr>
        <p:spPr>
          <a:xfrm>
            <a:off x="5544033" y="491670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63" name="Tekstvak 62">
            <a:extLst>
              <a:ext uri="{FF2B5EF4-FFF2-40B4-BE49-F238E27FC236}">
                <a16:creationId xmlns:a16="http://schemas.microsoft.com/office/drawing/2014/main" id="{F4337EBB-5D06-AFB9-E9DD-9F31B60965B6}"/>
              </a:ext>
            </a:extLst>
          </p:cNvPr>
          <p:cNvSpPr txBox="1"/>
          <p:nvPr/>
        </p:nvSpPr>
        <p:spPr>
          <a:xfrm>
            <a:off x="5831207" y="3905666"/>
            <a:ext cx="576320" cy="5509200"/>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30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35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45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 60 cent</a:t>
            </a:r>
          </a:p>
        </p:txBody>
      </p:sp>
      <p:sp>
        <p:nvSpPr>
          <p:cNvPr id="64" name="Tekstvak 63">
            <a:extLst>
              <a:ext uri="{FF2B5EF4-FFF2-40B4-BE49-F238E27FC236}">
                <a16:creationId xmlns:a16="http://schemas.microsoft.com/office/drawing/2014/main" id="{2D0CF683-4E15-4ACB-4A4F-99B341F38CC8}"/>
              </a:ext>
            </a:extLst>
          </p:cNvPr>
          <p:cNvSpPr txBox="1"/>
          <p:nvPr/>
        </p:nvSpPr>
        <p:spPr>
          <a:xfrm>
            <a:off x="1923394" y="6205016"/>
            <a:ext cx="2036463"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30 cent		      30 cent	</a:t>
            </a:r>
          </a:p>
        </p:txBody>
      </p:sp>
      <p:sp>
        <p:nvSpPr>
          <p:cNvPr id="65" name="Tekstvak 64">
            <a:extLst>
              <a:ext uri="{FF2B5EF4-FFF2-40B4-BE49-F238E27FC236}">
                <a16:creationId xmlns:a16="http://schemas.microsoft.com/office/drawing/2014/main" id="{6771C3BF-9E90-A635-9399-5A8C46F11D1D}"/>
              </a:ext>
            </a:extLst>
          </p:cNvPr>
          <p:cNvSpPr txBox="1"/>
          <p:nvPr/>
        </p:nvSpPr>
        <p:spPr>
          <a:xfrm>
            <a:off x="1923394" y="7604696"/>
            <a:ext cx="2036463"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35 cent		      45 cent	</a:t>
            </a:r>
          </a:p>
        </p:txBody>
      </p:sp>
    </p:spTree>
    <p:extLst>
      <p:ext uri="{BB962C8B-B14F-4D97-AF65-F5344CB8AC3E}">
        <p14:creationId xmlns:p14="http://schemas.microsoft.com/office/powerpoint/2010/main" val="264309235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75147F-3F0C-839F-55A0-E949A83716E1}"/>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9038A12C-288B-0CFB-93D8-CB546D53D862}"/>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369C43EF-E599-B037-8CFB-194BEB20E8C1}"/>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A7DBBDE9-9A1D-885D-778E-AF92233CC8A2}"/>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1975</a:t>
            </a:r>
          </a:p>
        </p:txBody>
      </p:sp>
      <p:sp>
        <p:nvSpPr>
          <p:cNvPr id="10" name="Tekstvak 9">
            <a:extLst>
              <a:ext uri="{FF2B5EF4-FFF2-40B4-BE49-F238E27FC236}">
                <a16:creationId xmlns:a16="http://schemas.microsoft.com/office/drawing/2014/main" id="{0D4FB42D-0336-85B3-170E-6DC283054078}"/>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1975</a:t>
            </a:r>
          </a:p>
        </p:txBody>
      </p:sp>
      <p:cxnSp>
        <p:nvCxnSpPr>
          <p:cNvPr id="12" name="Rechte verbindingslijn 11">
            <a:extLst>
              <a:ext uri="{FF2B5EF4-FFF2-40B4-BE49-F238E27FC236}">
                <a16:creationId xmlns:a16="http://schemas.microsoft.com/office/drawing/2014/main" id="{9F37CFD5-1B66-6343-3892-9E000407DE01}"/>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Tekstvak 7">
            <a:extLst>
              <a:ext uri="{FF2B5EF4-FFF2-40B4-BE49-F238E27FC236}">
                <a16:creationId xmlns:a16="http://schemas.microsoft.com/office/drawing/2014/main" id="{2BECD442-4AC8-8119-F87B-D4AC0D257C07}"/>
              </a:ext>
            </a:extLst>
          </p:cNvPr>
          <p:cNvSpPr txBox="1"/>
          <p:nvPr/>
        </p:nvSpPr>
        <p:spPr>
          <a:xfrm>
            <a:off x="967297" y="2507397"/>
            <a:ext cx="5926701" cy="400110"/>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Zegels met afbeeldingen van gevelstenen ontworpen door André </a:t>
            </a:r>
            <a:r>
              <a:rPr lang="nl-NL" sz="1000" kern="0" dirty="0" err="1">
                <a:solidFill>
                  <a:srgbClr val="000000"/>
                </a:solidFill>
                <a:latin typeface="Times New Roman" panose="02020603050405020304" pitchFamily="18" charset="0"/>
                <a:cs typeface="Times New Roman" panose="02020603050405020304" pitchFamily="18" charset="0"/>
              </a:rPr>
              <a:t>Leenes</a:t>
            </a:r>
            <a:r>
              <a:rPr lang="nl-NL" sz="1000" kern="0" dirty="0">
                <a:solidFill>
                  <a:srgbClr val="000000"/>
                </a:solidFill>
                <a:latin typeface="Times New Roman" panose="02020603050405020304" pitchFamily="18" charset="0"/>
                <a:cs typeface="Times New Roman" panose="02020603050405020304" pitchFamily="18" charset="0"/>
              </a:rPr>
              <a:t> en </a:t>
            </a:r>
            <a:r>
              <a:rPr lang="nl-NL" sz="1000" kern="0" dirty="0" err="1">
                <a:solidFill>
                  <a:srgbClr val="000000"/>
                </a:solidFill>
                <a:latin typeface="Times New Roman" panose="02020603050405020304" pitchFamily="18" charset="0"/>
                <a:cs typeface="Times New Roman" panose="02020603050405020304" pitchFamily="18" charset="0"/>
              </a:rPr>
              <a:t>Camilla</a:t>
            </a:r>
            <a:r>
              <a:rPr lang="nl-NL" sz="1000" kern="0" dirty="0">
                <a:solidFill>
                  <a:srgbClr val="000000"/>
                </a:solidFill>
                <a:latin typeface="Times New Roman" panose="02020603050405020304" pitchFamily="18" charset="0"/>
                <a:cs typeface="Times New Roman" panose="02020603050405020304" pitchFamily="18" charset="0"/>
              </a:rPr>
              <a:t> </a:t>
            </a:r>
            <a:r>
              <a:rPr lang="nl-NL" sz="1000" kern="0" dirty="0" err="1">
                <a:solidFill>
                  <a:srgbClr val="000000"/>
                </a:solidFill>
                <a:latin typeface="Times New Roman" panose="02020603050405020304" pitchFamily="18" charset="0"/>
                <a:cs typeface="Times New Roman" panose="02020603050405020304" pitchFamily="18" charset="0"/>
              </a:rPr>
              <a:t>Zeguers</a:t>
            </a:r>
            <a:r>
              <a:rPr lang="nl-NL" sz="1000" kern="0" dirty="0">
                <a:solidFill>
                  <a:srgbClr val="000000"/>
                </a:solidFill>
                <a:latin typeface="Times New Roman" panose="02020603050405020304" pitchFamily="18" charset="0"/>
                <a:cs typeface="Times New Roman" panose="02020603050405020304" pitchFamily="18" charset="0"/>
              </a:rPr>
              <a:t>. Van links naar rechts: weeskinderen, melkmeisje, de vier Heemskinderen en opvoeding.</a:t>
            </a:r>
            <a:endParaRPr lang="nl-NL" sz="1000" dirty="0">
              <a:latin typeface="Times New Roman" panose="02020603050405020304" pitchFamily="18" charset="0"/>
              <a:cs typeface="Times New Roman" panose="02020603050405020304" pitchFamily="18" charset="0"/>
            </a:endParaRPr>
          </a:p>
        </p:txBody>
      </p:sp>
      <p:sp>
        <p:nvSpPr>
          <p:cNvPr id="15" name="Tekstvak 14">
            <a:extLst>
              <a:ext uri="{FF2B5EF4-FFF2-40B4-BE49-F238E27FC236}">
                <a16:creationId xmlns:a16="http://schemas.microsoft.com/office/drawing/2014/main" id="{3D23064A-9475-39A5-E63B-0FCDD4B23BD8}"/>
              </a:ext>
            </a:extLst>
          </p:cNvPr>
          <p:cNvSpPr txBox="1"/>
          <p:nvPr/>
        </p:nvSpPr>
        <p:spPr>
          <a:xfrm>
            <a:off x="827836" y="8622270"/>
            <a:ext cx="2411941"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André </a:t>
            </a:r>
            <a:r>
              <a:rPr lang="nl-NL" sz="900" dirty="0" err="1">
                <a:latin typeface="Times New Roman" panose="02020603050405020304" pitchFamily="18" charset="0"/>
                <a:cs typeface="Times New Roman" panose="02020603050405020304" pitchFamily="18" charset="0"/>
              </a:rPr>
              <a:t>Leenes</a:t>
            </a:r>
            <a:r>
              <a:rPr lang="nl-NL" sz="900" dirty="0">
                <a:latin typeface="Times New Roman" panose="02020603050405020304" pitchFamily="18" charset="0"/>
                <a:cs typeface="Times New Roman" panose="02020603050405020304" pitchFamily="18" charset="0"/>
              </a:rPr>
              <a:t> en </a:t>
            </a:r>
            <a:r>
              <a:rPr lang="nl-NL" sz="900" dirty="0" err="1">
                <a:latin typeface="Times New Roman" panose="02020603050405020304" pitchFamily="18" charset="0"/>
                <a:cs typeface="Times New Roman" panose="02020603050405020304" pitchFamily="18" charset="0"/>
              </a:rPr>
              <a:t>Camilla</a:t>
            </a:r>
            <a:r>
              <a:rPr lang="nl-NL" sz="900" dirty="0">
                <a:latin typeface="Times New Roman" panose="02020603050405020304" pitchFamily="18" charset="0"/>
                <a:cs typeface="Times New Roman" panose="02020603050405020304" pitchFamily="18" charset="0"/>
              </a:rPr>
              <a:t> </a:t>
            </a:r>
            <a:r>
              <a:rPr lang="nl-NL" sz="900" dirty="0" err="1">
                <a:latin typeface="Times New Roman" panose="02020603050405020304" pitchFamily="18" charset="0"/>
                <a:cs typeface="Times New Roman" panose="02020603050405020304" pitchFamily="18" charset="0"/>
              </a:rPr>
              <a:t>Zeguers</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14 : 12 ¾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fosforescerend</a:t>
            </a:r>
          </a:p>
          <a:p>
            <a:r>
              <a:rPr lang="nl-NL" sz="900" dirty="0">
                <a:latin typeface="Times New Roman" panose="02020603050405020304" pitchFamily="18" charset="0"/>
                <a:cs typeface="Times New Roman" panose="02020603050405020304" pitchFamily="18" charset="0"/>
              </a:rPr>
              <a:t>Oplage:	35 cent 		  2.785.312</a:t>
            </a:r>
          </a:p>
          <a:p>
            <a:r>
              <a:rPr lang="nl-NL" sz="900" dirty="0">
                <a:latin typeface="Times New Roman" panose="02020603050405020304" pitchFamily="18" charset="0"/>
                <a:cs typeface="Times New Roman" panose="02020603050405020304" pitchFamily="18" charset="0"/>
              </a:rPr>
              <a:t>	40 cent		  1.516.013</a:t>
            </a:r>
          </a:p>
          <a:p>
            <a:r>
              <a:rPr lang="nl-NL" sz="900" dirty="0">
                <a:latin typeface="Times New Roman" panose="02020603050405020304" pitchFamily="18" charset="0"/>
                <a:cs typeface="Times New Roman" panose="02020603050405020304" pitchFamily="18" charset="0"/>
              </a:rPr>
              <a:t>	50 cent		  2.245.134</a:t>
            </a:r>
          </a:p>
          <a:p>
            <a:r>
              <a:rPr lang="nl-NL" sz="900" dirty="0">
                <a:latin typeface="Times New Roman" panose="02020603050405020304" pitchFamily="18" charset="0"/>
                <a:cs typeface="Times New Roman" panose="02020603050405020304" pitchFamily="18" charset="0"/>
              </a:rPr>
              <a:t>	60 cent		  1.526.521</a:t>
            </a:r>
          </a:p>
          <a:p>
            <a:r>
              <a:rPr lang="nl-NL" sz="900" dirty="0">
                <a:latin typeface="Times New Roman" panose="02020603050405020304" pitchFamily="18" charset="0"/>
                <a:cs typeface="Times New Roman" panose="02020603050405020304" pitchFamily="18" charset="0"/>
              </a:rPr>
              <a:t>	blok		  3.313.311</a:t>
            </a:r>
          </a:p>
        </p:txBody>
      </p:sp>
      <p:sp>
        <p:nvSpPr>
          <p:cNvPr id="16" name="Rechthoek 15">
            <a:extLst>
              <a:ext uri="{FF2B5EF4-FFF2-40B4-BE49-F238E27FC236}">
                <a16:creationId xmlns:a16="http://schemas.microsoft.com/office/drawing/2014/main" id="{EB69E2C4-CB4C-E0B9-1EB3-447D3D6AD949}"/>
              </a:ext>
            </a:extLst>
          </p:cNvPr>
          <p:cNvSpPr/>
          <p:nvPr/>
        </p:nvSpPr>
        <p:spPr>
          <a:xfrm rot="16200000">
            <a:off x="4842101" y="6696194"/>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44D5DDF5-F655-F4A2-C4D3-4AFB141F9B96}"/>
              </a:ext>
            </a:extLst>
          </p:cNvPr>
          <p:cNvSpPr/>
          <p:nvPr/>
        </p:nvSpPr>
        <p:spPr>
          <a:xfrm rot="16200000">
            <a:off x="3365833" y="6696193"/>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59743915-9C3F-C3BB-3471-7DC48DD8B26D}"/>
              </a:ext>
            </a:extLst>
          </p:cNvPr>
          <p:cNvSpPr/>
          <p:nvPr/>
        </p:nvSpPr>
        <p:spPr>
          <a:xfrm rot="16200000">
            <a:off x="1889606" y="6696193"/>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84A12AD5-F75F-EBA2-0A11-BB5647B38A63}"/>
              </a:ext>
            </a:extLst>
          </p:cNvPr>
          <p:cNvSpPr/>
          <p:nvPr/>
        </p:nvSpPr>
        <p:spPr>
          <a:xfrm rot="16200000">
            <a:off x="4842102" y="5616073"/>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2B99DD3A-A42C-26A5-0705-5C140FAD0D6F}"/>
              </a:ext>
            </a:extLst>
          </p:cNvPr>
          <p:cNvSpPr/>
          <p:nvPr/>
        </p:nvSpPr>
        <p:spPr>
          <a:xfrm rot="16200000">
            <a:off x="3365834" y="561607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Rechthoek 20">
            <a:extLst>
              <a:ext uri="{FF2B5EF4-FFF2-40B4-BE49-F238E27FC236}">
                <a16:creationId xmlns:a16="http://schemas.microsoft.com/office/drawing/2014/main" id="{C0C753A0-28D6-C36A-B6B7-3CE21AE3615D}"/>
              </a:ext>
            </a:extLst>
          </p:cNvPr>
          <p:cNvSpPr/>
          <p:nvPr/>
        </p:nvSpPr>
        <p:spPr>
          <a:xfrm rot="16200000">
            <a:off x="1889607" y="561607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2" name="Rechthoek 21">
            <a:extLst>
              <a:ext uri="{FF2B5EF4-FFF2-40B4-BE49-F238E27FC236}">
                <a16:creationId xmlns:a16="http://schemas.microsoft.com/office/drawing/2014/main" id="{2AF79110-FDB6-F243-1603-A52212F873E4}"/>
              </a:ext>
            </a:extLst>
          </p:cNvPr>
          <p:cNvSpPr/>
          <p:nvPr/>
        </p:nvSpPr>
        <p:spPr>
          <a:xfrm>
            <a:off x="1187549" y="5526246"/>
            <a:ext cx="5400000" cy="2844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3" name="Tekstvak 22">
            <a:extLst>
              <a:ext uri="{FF2B5EF4-FFF2-40B4-BE49-F238E27FC236}">
                <a16:creationId xmlns:a16="http://schemas.microsoft.com/office/drawing/2014/main" id="{ABBAF902-B6D6-98CE-4322-016F4E288E35}"/>
              </a:ext>
            </a:extLst>
          </p:cNvPr>
          <p:cNvSpPr txBox="1"/>
          <p:nvPr/>
        </p:nvSpPr>
        <p:spPr>
          <a:xfrm>
            <a:off x="2087833" y="6254945"/>
            <a:ext cx="4104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35 cent			      35 cent			            35 cent</a:t>
            </a:r>
          </a:p>
        </p:txBody>
      </p:sp>
      <p:sp>
        <p:nvSpPr>
          <p:cNvPr id="24" name="Tekstvak 23">
            <a:extLst>
              <a:ext uri="{FF2B5EF4-FFF2-40B4-BE49-F238E27FC236}">
                <a16:creationId xmlns:a16="http://schemas.microsoft.com/office/drawing/2014/main" id="{62021AE4-F12A-BECC-5D6C-8370D02F119B}"/>
              </a:ext>
            </a:extLst>
          </p:cNvPr>
          <p:cNvSpPr txBox="1"/>
          <p:nvPr/>
        </p:nvSpPr>
        <p:spPr>
          <a:xfrm>
            <a:off x="3711969" y="7315263"/>
            <a:ext cx="2479863"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50 cent			      50 cent	</a:t>
            </a:r>
          </a:p>
        </p:txBody>
      </p:sp>
      <p:sp>
        <p:nvSpPr>
          <p:cNvPr id="25" name="Rechthoek 24">
            <a:extLst>
              <a:ext uri="{FF2B5EF4-FFF2-40B4-BE49-F238E27FC236}">
                <a16:creationId xmlns:a16="http://schemas.microsoft.com/office/drawing/2014/main" id="{4A7AA88F-3973-A956-257B-680143D6F554}"/>
              </a:ext>
            </a:extLst>
          </p:cNvPr>
          <p:cNvSpPr/>
          <p:nvPr/>
        </p:nvSpPr>
        <p:spPr>
          <a:xfrm rot="5400000">
            <a:off x="2667970" y="3311703"/>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6" name="Rechthoek 25">
            <a:extLst>
              <a:ext uri="{FF2B5EF4-FFF2-40B4-BE49-F238E27FC236}">
                <a16:creationId xmlns:a16="http://schemas.microsoft.com/office/drawing/2014/main" id="{29C7F7B6-76CC-90CB-8504-B31F0C8F08BD}"/>
              </a:ext>
            </a:extLst>
          </p:cNvPr>
          <p:cNvSpPr/>
          <p:nvPr/>
        </p:nvSpPr>
        <p:spPr>
          <a:xfrm rot="5400000">
            <a:off x="4184395" y="3311703"/>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7" name="Rechthoek 26">
            <a:extLst>
              <a:ext uri="{FF2B5EF4-FFF2-40B4-BE49-F238E27FC236}">
                <a16:creationId xmlns:a16="http://schemas.microsoft.com/office/drawing/2014/main" id="{25448F50-529E-C03F-F35F-09478F55FBBA}"/>
              </a:ext>
            </a:extLst>
          </p:cNvPr>
          <p:cNvSpPr/>
          <p:nvPr/>
        </p:nvSpPr>
        <p:spPr>
          <a:xfrm rot="5400000">
            <a:off x="1151545" y="3311703"/>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8" name="Rechthoek 27">
            <a:extLst>
              <a:ext uri="{FF2B5EF4-FFF2-40B4-BE49-F238E27FC236}">
                <a16:creationId xmlns:a16="http://schemas.microsoft.com/office/drawing/2014/main" id="{528B0C27-EB19-94D4-DAE0-9CD19B3FEF91}"/>
              </a:ext>
            </a:extLst>
          </p:cNvPr>
          <p:cNvSpPr/>
          <p:nvPr/>
        </p:nvSpPr>
        <p:spPr>
          <a:xfrm rot="5400000">
            <a:off x="5700821" y="3311703"/>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9" name="Tekstvak 28">
            <a:extLst>
              <a:ext uri="{FF2B5EF4-FFF2-40B4-BE49-F238E27FC236}">
                <a16:creationId xmlns:a16="http://schemas.microsoft.com/office/drawing/2014/main" id="{C82016A7-817B-F1A0-13D2-04CF84A2E13C}"/>
              </a:ext>
            </a:extLst>
          </p:cNvPr>
          <p:cNvSpPr txBox="1"/>
          <p:nvPr/>
        </p:nvSpPr>
        <p:spPr>
          <a:xfrm>
            <a:off x="1439577" y="3923981"/>
            <a:ext cx="545442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35 cent			      40 cent			            50 cent			60 cent</a:t>
            </a:r>
          </a:p>
        </p:txBody>
      </p:sp>
      <p:sp>
        <p:nvSpPr>
          <p:cNvPr id="2" name="Tekstvak 1">
            <a:extLst>
              <a:ext uri="{FF2B5EF4-FFF2-40B4-BE49-F238E27FC236}">
                <a16:creationId xmlns:a16="http://schemas.microsoft.com/office/drawing/2014/main" id="{A1F983D4-DA7E-4033-E168-A5DAFE7EBEBA}"/>
              </a:ext>
            </a:extLst>
          </p:cNvPr>
          <p:cNvSpPr txBox="1"/>
          <p:nvPr/>
        </p:nvSpPr>
        <p:spPr>
          <a:xfrm>
            <a:off x="1691605" y="6966199"/>
            <a:ext cx="1439960" cy="923330"/>
          </a:xfrm>
          <a:prstGeom prst="rect">
            <a:avLst/>
          </a:prstGeom>
          <a:noFill/>
        </p:spPr>
        <p:txBody>
          <a:bodyPr wrap="square" rtlCol="0">
            <a:spAutoFit/>
          </a:bodyPr>
          <a:lstStyle/>
          <a:p>
            <a:r>
              <a:rPr lang="nl-NL" dirty="0"/>
              <a:t>kinderzegels</a:t>
            </a:r>
          </a:p>
          <a:p>
            <a:r>
              <a:rPr lang="nl-NL" dirty="0"/>
              <a:t>op al</a:t>
            </a:r>
          </a:p>
          <a:p>
            <a:r>
              <a:rPr lang="nl-NL" dirty="0"/>
              <a:t>uw post!</a:t>
            </a:r>
          </a:p>
        </p:txBody>
      </p:sp>
    </p:spTree>
    <p:extLst>
      <p:ext uri="{BB962C8B-B14F-4D97-AF65-F5344CB8AC3E}">
        <p14:creationId xmlns:p14="http://schemas.microsoft.com/office/powerpoint/2010/main" val="188135821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A60047-641E-BB94-D5A5-7002509C4B2F}"/>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E44AA10C-FB8E-49CD-F899-2C64BD8FCFE9}"/>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C9D15528-E61C-ADA9-2531-456112361181}"/>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93009DEC-37CD-8777-8B1A-048BE7916EBE}"/>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1976</a:t>
            </a:r>
          </a:p>
        </p:txBody>
      </p:sp>
      <p:sp>
        <p:nvSpPr>
          <p:cNvPr id="10" name="Tekstvak 9">
            <a:extLst>
              <a:ext uri="{FF2B5EF4-FFF2-40B4-BE49-F238E27FC236}">
                <a16:creationId xmlns:a16="http://schemas.microsoft.com/office/drawing/2014/main" id="{2ED3C960-092A-ABCA-A318-BE5B9BA0AB3D}"/>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1976</a:t>
            </a:r>
          </a:p>
        </p:txBody>
      </p:sp>
      <p:cxnSp>
        <p:nvCxnSpPr>
          <p:cNvPr id="12" name="Rechte verbindingslijn 11">
            <a:extLst>
              <a:ext uri="{FF2B5EF4-FFF2-40B4-BE49-F238E27FC236}">
                <a16:creationId xmlns:a16="http://schemas.microsoft.com/office/drawing/2014/main" id="{E7D13428-46C0-5CF4-A337-AA012052D455}"/>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Tekstvak 7">
            <a:extLst>
              <a:ext uri="{FF2B5EF4-FFF2-40B4-BE49-F238E27FC236}">
                <a16:creationId xmlns:a16="http://schemas.microsoft.com/office/drawing/2014/main" id="{FEDF1D5D-B33B-E3F7-0C4D-F74E746A235A}"/>
              </a:ext>
            </a:extLst>
          </p:cNvPr>
          <p:cNvSpPr txBox="1"/>
          <p:nvPr/>
        </p:nvSpPr>
        <p:spPr>
          <a:xfrm>
            <a:off x="1079537" y="2507397"/>
            <a:ext cx="5814461" cy="553998"/>
          </a:xfrm>
          <a:prstGeom prst="rect">
            <a:avLst/>
          </a:prstGeom>
          <a:noFill/>
        </p:spPr>
        <p:txBody>
          <a:bodyPr wrap="square" rtlCol="0">
            <a:spAutoFit/>
          </a:bodyPr>
          <a:lstStyle/>
          <a:p>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 Dienst voor Esthetische Vormgeving van de PTT ontwierp de zegels dit jaar met afbeeldingen van </a:t>
            </a:r>
            <a:r>
              <a:rPr lang="nl-NL" sz="1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kinder-tekeningen</a:t>
            </a:r>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r>
              <a:rPr lang="nl-NL" sz="1000" kern="0" dirty="0">
                <a:solidFill>
                  <a:srgbClr val="000000"/>
                </a:solidFill>
                <a:latin typeface="Times New Roman" panose="02020603050405020304" pitchFamily="18" charset="0"/>
                <a:cs typeface="Times New Roman" panose="02020603050405020304" pitchFamily="18" charset="0"/>
              </a:rPr>
              <a:t>We zien: voetballen, boot, circusolifant en caravan.</a:t>
            </a:r>
            <a:endParaRPr lang="nl-NL" sz="1000" dirty="0">
              <a:latin typeface="Times New Roman" panose="02020603050405020304" pitchFamily="18" charset="0"/>
              <a:cs typeface="Times New Roman" panose="02020603050405020304" pitchFamily="18" charset="0"/>
            </a:endParaRPr>
          </a:p>
        </p:txBody>
      </p:sp>
      <p:sp>
        <p:nvSpPr>
          <p:cNvPr id="15" name="Tekstvak 14">
            <a:extLst>
              <a:ext uri="{FF2B5EF4-FFF2-40B4-BE49-F238E27FC236}">
                <a16:creationId xmlns:a16="http://schemas.microsoft.com/office/drawing/2014/main" id="{B14D82F8-ACFD-D130-454C-86AB27B94963}"/>
              </a:ext>
            </a:extLst>
          </p:cNvPr>
          <p:cNvSpPr txBox="1"/>
          <p:nvPr/>
        </p:nvSpPr>
        <p:spPr>
          <a:xfrm>
            <a:off x="827836" y="8622270"/>
            <a:ext cx="3312041"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a:t>
            </a:r>
            <a:r>
              <a:rPr lang="nl-NL" sz="9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Dienst voor Esthetische Vormgeving van de PTT </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14 : 12 ¾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fosforescerend</a:t>
            </a:r>
          </a:p>
          <a:p>
            <a:r>
              <a:rPr lang="nl-NL" sz="900" dirty="0">
                <a:latin typeface="Times New Roman" panose="02020603050405020304" pitchFamily="18" charset="0"/>
                <a:cs typeface="Times New Roman" panose="02020603050405020304" pitchFamily="18" charset="0"/>
              </a:rPr>
              <a:t>Oplage:	40 cent 		  2.083.562</a:t>
            </a:r>
          </a:p>
          <a:p>
            <a:r>
              <a:rPr lang="nl-NL" sz="900" dirty="0">
                <a:latin typeface="Times New Roman" panose="02020603050405020304" pitchFamily="18" charset="0"/>
                <a:cs typeface="Times New Roman" panose="02020603050405020304" pitchFamily="18" charset="0"/>
              </a:rPr>
              <a:t>	45 cent 		  2.383.079</a:t>
            </a:r>
          </a:p>
          <a:p>
            <a:r>
              <a:rPr lang="nl-NL" sz="900" dirty="0">
                <a:latin typeface="Times New Roman" panose="02020603050405020304" pitchFamily="18" charset="0"/>
                <a:cs typeface="Times New Roman" panose="02020603050405020304" pitchFamily="18" charset="0"/>
              </a:rPr>
              <a:t>	55 cent		  2.421.179</a:t>
            </a:r>
          </a:p>
          <a:p>
            <a:r>
              <a:rPr lang="nl-NL" sz="900" dirty="0">
                <a:latin typeface="Times New Roman" panose="02020603050405020304" pitchFamily="18" charset="0"/>
                <a:cs typeface="Times New Roman" panose="02020603050405020304" pitchFamily="18" charset="0"/>
              </a:rPr>
              <a:t>	75 cent		  1.703.961</a:t>
            </a:r>
          </a:p>
          <a:p>
            <a:r>
              <a:rPr lang="nl-NL" sz="900" dirty="0">
                <a:latin typeface="Times New Roman" panose="02020603050405020304" pitchFamily="18" charset="0"/>
                <a:cs typeface="Times New Roman" panose="02020603050405020304" pitchFamily="18" charset="0"/>
              </a:rPr>
              <a:t>	Blok		  3.359.267</a:t>
            </a:r>
          </a:p>
        </p:txBody>
      </p:sp>
      <p:sp>
        <p:nvSpPr>
          <p:cNvPr id="16" name="Rechthoek 15">
            <a:extLst>
              <a:ext uri="{FF2B5EF4-FFF2-40B4-BE49-F238E27FC236}">
                <a16:creationId xmlns:a16="http://schemas.microsoft.com/office/drawing/2014/main" id="{AA9E1292-CBD9-6576-F7AA-B7A859D05BF1}"/>
              </a:ext>
            </a:extLst>
          </p:cNvPr>
          <p:cNvSpPr/>
          <p:nvPr/>
        </p:nvSpPr>
        <p:spPr>
          <a:xfrm rot="16200000">
            <a:off x="4842101" y="640816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7596617E-64AE-F8E5-9350-7C345510B13C}"/>
              </a:ext>
            </a:extLst>
          </p:cNvPr>
          <p:cNvSpPr/>
          <p:nvPr/>
        </p:nvSpPr>
        <p:spPr>
          <a:xfrm rot="16200000">
            <a:off x="3365833" y="640816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CBA3F0FE-476C-FA59-F4AC-4A10A0E5B0B6}"/>
              </a:ext>
            </a:extLst>
          </p:cNvPr>
          <p:cNvSpPr/>
          <p:nvPr/>
        </p:nvSpPr>
        <p:spPr>
          <a:xfrm rot="16200000">
            <a:off x="1889606" y="640816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75836947-689E-75C0-A4AA-9CC1E3F7EAC3}"/>
              </a:ext>
            </a:extLst>
          </p:cNvPr>
          <p:cNvSpPr/>
          <p:nvPr/>
        </p:nvSpPr>
        <p:spPr>
          <a:xfrm rot="16200000">
            <a:off x="4842102" y="532804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7F0675D1-FA15-6F07-84BE-B348764446D0}"/>
              </a:ext>
            </a:extLst>
          </p:cNvPr>
          <p:cNvSpPr/>
          <p:nvPr/>
        </p:nvSpPr>
        <p:spPr>
          <a:xfrm rot="16200000">
            <a:off x="3365834" y="532804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Rechthoek 20">
            <a:extLst>
              <a:ext uri="{FF2B5EF4-FFF2-40B4-BE49-F238E27FC236}">
                <a16:creationId xmlns:a16="http://schemas.microsoft.com/office/drawing/2014/main" id="{BD6AAC6B-499B-FE10-A37F-09A9097565A0}"/>
              </a:ext>
            </a:extLst>
          </p:cNvPr>
          <p:cNvSpPr/>
          <p:nvPr/>
        </p:nvSpPr>
        <p:spPr>
          <a:xfrm rot="16200000">
            <a:off x="1889607" y="532804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2" name="Rechthoek 21">
            <a:extLst>
              <a:ext uri="{FF2B5EF4-FFF2-40B4-BE49-F238E27FC236}">
                <a16:creationId xmlns:a16="http://schemas.microsoft.com/office/drawing/2014/main" id="{7DF770B9-C237-1527-3FF6-E2FE4660AA94}"/>
              </a:ext>
            </a:extLst>
          </p:cNvPr>
          <p:cNvSpPr/>
          <p:nvPr/>
        </p:nvSpPr>
        <p:spPr>
          <a:xfrm>
            <a:off x="1223553" y="5237894"/>
            <a:ext cx="5400000" cy="2844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3" name="Tekstvak 22">
            <a:extLst>
              <a:ext uri="{FF2B5EF4-FFF2-40B4-BE49-F238E27FC236}">
                <a16:creationId xmlns:a16="http://schemas.microsoft.com/office/drawing/2014/main" id="{FA658DA8-F28A-CE65-EC06-CC4AB8E8ECA6}"/>
              </a:ext>
            </a:extLst>
          </p:cNvPr>
          <p:cNvSpPr txBox="1"/>
          <p:nvPr/>
        </p:nvSpPr>
        <p:spPr>
          <a:xfrm>
            <a:off x="2087833" y="5966913"/>
            <a:ext cx="4104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40 cent			      45 cent			            55 cent</a:t>
            </a:r>
          </a:p>
        </p:txBody>
      </p:sp>
      <p:sp>
        <p:nvSpPr>
          <p:cNvPr id="24" name="Tekstvak 23">
            <a:extLst>
              <a:ext uri="{FF2B5EF4-FFF2-40B4-BE49-F238E27FC236}">
                <a16:creationId xmlns:a16="http://schemas.microsoft.com/office/drawing/2014/main" id="{43876B9C-2CB4-7C47-C0B9-29404ECAAFB2}"/>
              </a:ext>
            </a:extLst>
          </p:cNvPr>
          <p:cNvSpPr txBox="1"/>
          <p:nvPr/>
        </p:nvSpPr>
        <p:spPr>
          <a:xfrm>
            <a:off x="2087833" y="7027231"/>
            <a:ext cx="4104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40 cent			      45 cent			            55 cent</a:t>
            </a:r>
          </a:p>
        </p:txBody>
      </p:sp>
      <p:sp>
        <p:nvSpPr>
          <p:cNvPr id="25" name="Rechthoek 24">
            <a:extLst>
              <a:ext uri="{FF2B5EF4-FFF2-40B4-BE49-F238E27FC236}">
                <a16:creationId xmlns:a16="http://schemas.microsoft.com/office/drawing/2014/main" id="{51E3FFBD-B05A-DE6F-ED01-B26AEF383029}"/>
              </a:ext>
            </a:extLst>
          </p:cNvPr>
          <p:cNvSpPr/>
          <p:nvPr/>
        </p:nvSpPr>
        <p:spPr>
          <a:xfrm rot="5400000">
            <a:off x="2667970" y="336568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6" name="Rechthoek 25">
            <a:extLst>
              <a:ext uri="{FF2B5EF4-FFF2-40B4-BE49-F238E27FC236}">
                <a16:creationId xmlns:a16="http://schemas.microsoft.com/office/drawing/2014/main" id="{A1D6CD98-AEE2-2499-180B-5C6B10B72592}"/>
              </a:ext>
            </a:extLst>
          </p:cNvPr>
          <p:cNvSpPr/>
          <p:nvPr/>
        </p:nvSpPr>
        <p:spPr>
          <a:xfrm rot="5400000">
            <a:off x="4184395" y="336568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7" name="Rechthoek 26">
            <a:extLst>
              <a:ext uri="{FF2B5EF4-FFF2-40B4-BE49-F238E27FC236}">
                <a16:creationId xmlns:a16="http://schemas.microsoft.com/office/drawing/2014/main" id="{E077E0E9-A6F9-6667-FECD-66E23E9CB943}"/>
              </a:ext>
            </a:extLst>
          </p:cNvPr>
          <p:cNvSpPr/>
          <p:nvPr/>
        </p:nvSpPr>
        <p:spPr>
          <a:xfrm rot="5400000">
            <a:off x="1151545" y="336568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8" name="Rechthoek 27">
            <a:extLst>
              <a:ext uri="{FF2B5EF4-FFF2-40B4-BE49-F238E27FC236}">
                <a16:creationId xmlns:a16="http://schemas.microsoft.com/office/drawing/2014/main" id="{A9CE37BD-980D-E6E7-400C-5EF213D1938F}"/>
              </a:ext>
            </a:extLst>
          </p:cNvPr>
          <p:cNvSpPr/>
          <p:nvPr/>
        </p:nvSpPr>
        <p:spPr>
          <a:xfrm rot="5400000">
            <a:off x="5700821" y="336568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9" name="Tekstvak 28">
            <a:extLst>
              <a:ext uri="{FF2B5EF4-FFF2-40B4-BE49-F238E27FC236}">
                <a16:creationId xmlns:a16="http://schemas.microsoft.com/office/drawing/2014/main" id="{E74361DA-2161-9C29-E412-B2CC4EA37F9D}"/>
              </a:ext>
            </a:extLst>
          </p:cNvPr>
          <p:cNvSpPr txBox="1"/>
          <p:nvPr/>
        </p:nvSpPr>
        <p:spPr>
          <a:xfrm>
            <a:off x="1439577" y="4230362"/>
            <a:ext cx="545442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40 cent			      45 cent			            55 cent			75 cent</a:t>
            </a:r>
          </a:p>
        </p:txBody>
      </p:sp>
    </p:spTree>
    <p:extLst>
      <p:ext uri="{BB962C8B-B14F-4D97-AF65-F5344CB8AC3E}">
        <p14:creationId xmlns:p14="http://schemas.microsoft.com/office/powerpoint/2010/main" val="394668148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ED48A-A6FB-B378-49C7-159CEDDE2916}"/>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1FF58D46-C183-B37C-8195-F85CBD305DBA}"/>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DE5484FC-7D8F-4D43-8DD8-2D65779EDC72}"/>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1C7BD2C9-75B0-6FCF-6524-B3E0DAE89C7B}"/>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1977</a:t>
            </a:r>
          </a:p>
        </p:txBody>
      </p:sp>
      <p:sp>
        <p:nvSpPr>
          <p:cNvPr id="10" name="Tekstvak 9">
            <a:extLst>
              <a:ext uri="{FF2B5EF4-FFF2-40B4-BE49-F238E27FC236}">
                <a16:creationId xmlns:a16="http://schemas.microsoft.com/office/drawing/2014/main" id="{5D9A3456-A63A-4957-67B0-8602992D3484}"/>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1977</a:t>
            </a:r>
          </a:p>
        </p:txBody>
      </p:sp>
      <p:cxnSp>
        <p:nvCxnSpPr>
          <p:cNvPr id="12" name="Rechte verbindingslijn 11">
            <a:extLst>
              <a:ext uri="{FF2B5EF4-FFF2-40B4-BE49-F238E27FC236}">
                <a16:creationId xmlns:a16="http://schemas.microsoft.com/office/drawing/2014/main" id="{01221B83-DCB5-C926-92FA-B82C8DA3339E}"/>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Tekstvak 7">
            <a:extLst>
              <a:ext uri="{FF2B5EF4-FFF2-40B4-BE49-F238E27FC236}">
                <a16:creationId xmlns:a16="http://schemas.microsoft.com/office/drawing/2014/main" id="{AE483C2B-240D-7C60-117E-D74158344014}"/>
              </a:ext>
            </a:extLst>
          </p:cNvPr>
          <p:cNvSpPr txBox="1"/>
          <p:nvPr/>
        </p:nvSpPr>
        <p:spPr>
          <a:xfrm>
            <a:off x="1151545" y="2507397"/>
            <a:ext cx="5742453" cy="400110"/>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René van Raalte ontwierp de zegels met het thema veiligheid. Van boven naar beneden: verdrinkingsgevaar, vergiftigingsgevaar, gevaar in het verkeer en brandgevaar.</a:t>
            </a:r>
            <a:endParaRPr lang="nl-NL" sz="1000" dirty="0">
              <a:latin typeface="Times New Roman" panose="02020603050405020304" pitchFamily="18" charset="0"/>
              <a:cs typeface="Times New Roman" panose="02020603050405020304" pitchFamily="18" charset="0"/>
            </a:endParaRPr>
          </a:p>
        </p:txBody>
      </p:sp>
      <p:sp>
        <p:nvSpPr>
          <p:cNvPr id="15" name="Tekstvak 14">
            <a:extLst>
              <a:ext uri="{FF2B5EF4-FFF2-40B4-BE49-F238E27FC236}">
                <a16:creationId xmlns:a16="http://schemas.microsoft.com/office/drawing/2014/main" id="{A4981CCA-5D9A-922B-F067-2668B47C9C78}"/>
              </a:ext>
            </a:extLst>
          </p:cNvPr>
          <p:cNvSpPr txBox="1"/>
          <p:nvPr/>
        </p:nvSpPr>
        <p:spPr>
          <a:xfrm>
            <a:off x="827834" y="8622270"/>
            <a:ext cx="3312041"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René van Raalte</a:t>
            </a: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12 ¾ : 14</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fosforescerend</a:t>
            </a:r>
          </a:p>
          <a:p>
            <a:r>
              <a:rPr lang="nl-NL" sz="900" dirty="0">
                <a:latin typeface="Times New Roman" panose="02020603050405020304" pitchFamily="18" charset="0"/>
                <a:cs typeface="Times New Roman" panose="02020603050405020304" pitchFamily="18" charset="0"/>
              </a:rPr>
              <a:t>Oplage:	40 cent 		  2.586.430</a:t>
            </a:r>
          </a:p>
          <a:p>
            <a:r>
              <a:rPr lang="nl-NL" sz="900" dirty="0">
                <a:latin typeface="Times New Roman" panose="02020603050405020304" pitchFamily="18" charset="0"/>
                <a:cs typeface="Times New Roman" panose="02020603050405020304" pitchFamily="18" charset="0"/>
              </a:rPr>
              <a:t>	45 cent 		  3.048.532</a:t>
            </a:r>
          </a:p>
          <a:p>
            <a:r>
              <a:rPr lang="nl-NL" sz="900" dirty="0">
                <a:latin typeface="Times New Roman" panose="02020603050405020304" pitchFamily="18" charset="0"/>
                <a:cs typeface="Times New Roman" panose="02020603050405020304" pitchFamily="18" charset="0"/>
              </a:rPr>
              <a:t>	55 cent		  2.994.737</a:t>
            </a:r>
          </a:p>
          <a:p>
            <a:r>
              <a:rPr lang="nl-NL" sz="900" dirty="0">
                <a:latin typeface="Times New Roman" panose="02020603050405020304" pitchFamily="18" charset="0"/>
                <a:cs typeface="Times New Roman" panose="02020603050405020304" pitchFamily="18" charset="0"/>
              </a:rPr>
              <a:t>	75 cent		  2.328.520</a:t>
            </a:r>
          </a:p>
          <a:p>
            <a:r>
              <a:rPr lang="nl-NL" sz="900" dirty="0">
                <a:latin typeface="Times New Roman" panose="02020603050405020304" pitchFamily="18" charset="0"/>
                <a:cs typeface="Times New Roman" panose="02020603050405020304" pitchFamily="18" charset="0"/>
              </a:rPr>
              <a:t>	blok		  3.977.673</a:t>
            </a:r>
          </a:p>
        </p:txBody>
      </p:sp>
      <p:sp>
        <p:nvSpPr>
          <p:cNvPr id="22" name="Rechthoek 21">
            <a:extLst>
              <a:ext uri="{FF2B5EF4-FFF2-40B4-BE49-F238E27FC236}">
                <a16:creationId xmlns:a16="http://schemas.microsoft.com/office/drawing/2014/main" id="{11CD1F0A-885B-AB8B-58B4-B58966AE169F}"/>
              </a:ext>
            </a:extLst>
          </p:cNvPr>
          <p:cNvSpPr/>
          <p:nvPr/>
        </p:nvSpPr>
        <p:spPr>
          <a:xfrm rot="16200000">
            <a:off x="-198144" y="4265650"/>
            <a:ext cx="5400000" cy="2880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5" name="Rechthoek 24">
            <a:extLst>
              <a:ext uri="{FF2B5EF4-FFF2-40B4-BE49-F238E27FC236}">
                <a16:creationId xmlns:a16="http://schemas.microsoft.com/office/drawing/2014/main" id="{BE0BC2CA-E41E-F03B-EA1D-45402F41310B}"/>
              </a:ext>
            </a:extLst>
          </p:cNvPr>
          <p:cNvSpPr/>
          <p:nvPr/>
        </p:nvSpPr>
        <p:spPr>
          <a:xfrm>
            <a:off x="5525836" y="827443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6" name="Rechthoek 25">
            <a:extLst>
              <a:ext uri="{FF2B5EF4-FFF2-40B4-BE49-F238E27FC236}">
                <a16:creationId xmlns:a16="http://schemas.microsoft.com/office/drawing/2014/main" id="{E8BC0A9F-AFD8-3432-9AA9-6F6C1AE23EDB}"/>
              </a:ext>
            </a:extLst>
          </p:cNvPr>
          <p:cNvSpPr/>
          <p:nvPr/>
        </p:nvSpPr>
        <p:spPr>
          <a:xfrm>
            <a:off x="5525836" y="488192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7" name="Rechthoek 26">
            <a:extLst>
              <a:ext uri="{FF2B5EF4-FFF2-40B4-BE49-F238E27FC236}">
                <a16:creationId xmlns:a16="http://schemas.microsoft.com/office/drawing/2014/main" id="{FCE01957-C45F-CEF1-4FDD-F915DA33A614}"/>
              </a:ext>
            </a:extLst>
          </p:cNvPr>
          <p:cNvSpPr/>
          <p:nvPr/>
        </p:nvSpPr>
        <p:spPr>
          <a:xfrm>
            <a:off x="5525836" y="657817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8" name="Rechthoek 27">
            <a:extLst>
              <a:ext uri="{FF2B5EF4-FFF2-40B4-BE49-F238E27FC236}">
                <a16:creationId xmlns:a16="http://schemas.microsoft.com/office/drawing/2014/main" id="{8DDE55B6-54DD-9BC0-2ABB-4FCF26C3DE07}"/>
              </a:ext>
            </a:extLst>
          </p:cNvPr>
          <p:cNvSpPr/>
          <p:nvPr/>
        </p:nvSpPr>
        <p:spPr>
          <a:xfrm>
            <a:off x="5525836" y="318566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9" name="Tekstvak 28">
            <a:extLst>
              <a:ext uri="{FF2B5EF4-FFF2-40B4-BE49-F238E27FC236}">
                <a16:creationId xmlns:a16="http://schemas.microsoft.com/office/drawing/2014/main" id="{7676BCA4-6607-9A79-778D-214F91A89E7A}"/>
              </a:ext>
            </a:extLst>
          </p:cNvPr>
          <p:cNvSpPr txBox="1"/>
          <p:nvPr/>
        </p:nvSpPr>
        <p:spPr>
          <a:xfrm>
            <a:off x="5800162" y="4065486"/>
            <a:ext cx="1003448" cy="5386090"/>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40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45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55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75 cent</a:t>
            </a:r>
          </a:p>
        </p:txBody>
      </p:sp>
      <p:sp>
        <p:nvSpPr>
          <p:cNvPr id="2" name="Rechthoek 1">
            <a:extLst>
              <a:ext uri="{FF2B5EF4-FFF2-40B4-BE49-F238E27FC236}">
                <a16:creationId xmlns:a16="http://schemas.microsoft.com/office/drawing/2014/main" id="{D27B5995-6FBC-5FB0-786B-0FA1EC1A9936}"/>
              </a:ext>
            </a:extLst>
          </p:cNvPr>
          <p:cNvSpPr/>
          <p:nvPr/>
        </p:nvSpPr>
        <p:spPr>
          <a:xfrm rot="10800000">
            <a:off x="2627710" y="646203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 name="Rechthoek 2">
            <a:extLst>
              <a:ext uri="{FF2B5EF4-FFF2-40B4-BE49-F238E27FC236}">
                <a16:creationId xmlns:a16="http://schemas.microsoft.com/office/drawing/2014/main" id="{975E09F8-319A-36A8-2A2C-54E8DE19DC2F}"/>
              </a:ext>
            </a:extLst>
          </p:cNvPr>
          <p:cNvSpPr/>
          <p:nvPr/>
        </p:nvSpPr>
        <p:spPr>
          <a:xfrm rot="10800000">
            <a:off x="2627710" y="496280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5" name="Rechthoek 4">
            <a:extLst>
              <a:ext uri="{FF2B5EF4-FFF2-40B4-BE49-F238E27FC236}">
                <a16:creationId xmlns:a16="http://schemas.microsoft.com/office/drawing/2014/main" id="{6B7E1923-9D44-C42E-4462-886E7D7D94CD}"/>
              </a:ext>
            </a:extLst>
          </p:cNvPr>
          <p:cNvSpPr/>
          <p:nvPr/>
        </p:nvSpPr>
        <p:spPr>
          <a:xfrm rot="10800000">
            <a:off x="2627710" y="347385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9" name="Rechthoek 8">
            <a:extLst>
              <a:ext uri="{FF2B5EF4-FFF2-40B4-BE49-F238E27FC236}">
                <a16:creationId xmlns:a16="http://schemas.microsoft.com/office/drawing/2014/main" id="{75BA717E-3845-44E8-6AC7-8F5618ECFD5D}"/>
              </a:ext>
            </a:extLst>
          </p:cNvPr>
          <p:cNvSpPr/>
          <p:nvPr/>
        </p:nvSpPr>
        <p:spPr>
          <a:xfrm rot="10800000">
            <a:off x="1511585" y="646203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1" name="Rechthoek 10">
            <a:extLst>
              <a:ext uri="{FF2B5EF4-FFF2-40B4-BE49-F238E27FC236}">
                <a16:creationId xmlns:a16="http://schemas.microsoft.com/office/drawing/2014/main" id="{46889191-4E52-FB97-1C12-64B33B02B780}"/>
              </a:ext>
            </a:extLst>
          </p:cNvPr>
          <p:cNvSpPr/>
          <p:nvPr/>
        </p:nvSpPr>
        <p:spPr>
          <a:xfrm rot="10800000">
            <a:off x="1511585" y="496280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3" name="Rechthoek 12">
            <a:extLst>
              <a:ext uri="{FF2B5EF4-FFF2-40B4-BE49-F238E27FC236}">
                <a16:creationId xmlns:a16="http://schemas.microsoft.com/office/drawing/2014/main" id="{1A59B243-C77A-0345-52F9-006D16A7C690}"/>
              </a:ext>
            </a:extLst>
          </p:cNvPr>
          <p:cNvSpPr/>
          <p:nvPr/>
        </p:nvSpPr>
        <p:spPr>
          <a:xfrm rot="10800000">
            <a:off x="1511585" y="347385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0" name="Tekstvak 29">
            <a:extLst>
              <a:ext uri="{FF2B5EF4-FFF2-40B4-BE49-F238E27FC236}">
                <a16:creationId xmlns:a16="http://schemas.microsoft.com/office/drawing/2014/main" id="{24DD1FD7-9820-3C3B-84A8-3222FC8CADBA}"/>
              </a:ext>
            </a:extLst>
          </p:cNvPr>
          <p:cNvSpPr txBox="1"/>
          <p:nvPr/>
        </p:nvSpPr>
        <p:spPr>
          <a:xfrm>
            <a:off x="1511584" y="4481810"/>
            <a:ext cx="1044001" cy="3416320"/>
          </a:xfrm>
          <a:prstGeom prst="rect">
            <a:avLst/>
          </a:prstGeom>
          <a:noFill/>
        </p:spPr>
        <p:txBody>
          <a:bodyPr wrap="square" rtlCol="0">
            <a:spAutoFit/>
          </a:bodyPr>
          <a:lstStyle/>
          <a:p>
            <a:pPr algn="ctr"/>
            <a:r>
              <a:rPr lang="nl-NL" sz="800" dirty="0">
                <a:latin typeface="Times New Roman" panose="02020603050405020304" pitchFamily="18" charset="0"/>
                <a:cs typeface="Times New Roman" panose="02020603050405020304" pitchFamily="18" charset="0"/>
              </a:rPr>
              <a:t> 40 cent</a:t>
            </a: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r>
              <a:rPr lang="nl-NL" sz="800" dirty="0">
                <a:latin typeface="Times New Roman" panose="02020603050405020304" pitchFamily="18" charset="0"/>
                <a:cs typeface="Times New Roman" panose="02020603050405020304" pitchFamily="18" charset="0"/>
              </a:rPr>
              <a:t>45 cent</a:t>
            </a: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r>
              <a:rPr lang="nl-NL" sz="800" dirty="0">
                <a:latin typeface="Times New Roman" panose="02020603050405020304" pitchFamily="18" charset="0"/>
                <a:cs typeface="Times New Roman" panose="02020603050405020304" pitchFamily="18" charset="0"/>
              </a:rPr>
              <a:t>55 cent</a:t>
            </a:r>
          </a:p>
          <a:p>
            <a:pPr algn="ctr"/>
            <a:endParaRPr lang="nl-NL" sz="800" dirty="0">
              <a:latin typeface="Times New Roman" panose="02020603050405020304" pitchFamily="18" charset="0"/>
              <a:cs typeface="Times New Roman" panose="02020603050405020304" pitchFamily="18" charset="0"/>
            </a:endParaRPr>
          </a:p>
        </p:txBody>
      </p:sp>
      <p:sp>
        <p:nvSpPr>
          <p:cNvPr id="31" name="Tekstvak 30">
            <a:extLst>
              <a:ext uri="{FF2B5EF4-FFF2-40B4-BE49-F238E27FC236}">
                <a16:creationId xmlns:a16="http://schemas.microsoft.com/office/drawing/2014/main" id="{9B3C159D-3A4C-DAB8-69AD-5B635825C4CF}"/>
              </a:ext>
            </a:extLst>
          </p:cNvPr>
          <p:cNvSpPr txBox="1"/>
          <p:nvPr/>
        </p:nvSpPr>
        <p:spPr>
          <a:xfrm>
            <a:off x="2627709" y="4485870"/>
            <a:ext cx="1044001" cy="3416320"/>
          </a:xfrm>
          <a:prstGeom prst="rect">
            <a:avLst/>
          </a:prstGeom>
          <a:noFill/>
        </p:spPr>
        <p:txBody>
          <a:bodyPr wrap="square" rtlCol="0">
            <a:spAutoFit/>
          </a:bodyPr>
          <a:lstStyle/>
          <a:p>
            <a:pPr algn="ctr"/>
            <a:r>
              <a:rPr lang="nl-NL" sz="800" dirty="0">
                <a:latin typeface="Times New Roman" panose="02020603050405020304" pitchFamily="18" charset="0"/>
                <a:cs typeface="Times New Roman" panose="02020603050405020304" pitchFamily="18" charset="0"/>
              </a:rPr>
              <a:t> 40 cent</a:t>
            </a: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r>
              <a:rPr lang="nl-NL" sz="800" dirty="0">
                <a:latin typeface="Times New Roman" panose="02020603050405020304" pitchFamily="18" charset="0"/>
                <a:cs typeface="Times New Roman" panose="02020603050405020304" pitchFamily="18" charset="0"/>
              </a:rPr>
              <a:t>45 cent</a:t>
            </a: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r>
              <a:rPr lang="nl-NL" sz="800" dirty="0">
                <a:latin typeface="Times New Roman" panose="02020603050405020304" pitchFamily="18" charset="0"/>
                <a:cs typeface="Times New Roman" panose="02020603050405020304" pitchFamily="18" charset="0"/>
              </a:rPr>
              <a:t>55 cent</a:t>
            </a:r>
          </a:p>
          <a:p>
            <a:pPr algn="ctr"/>
            <a:endParaRPr lang="nl-NL" sz="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949540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B09403-EFE2-365C-A220-3E1969E86959}"/>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1AE2FCE7-215E-FCFC-8B5A-81490B79D731}"/>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62A75E30-7520-2FAC-3178-AC6BE3AA6FB6}"/>
              </a:ext>
            </a:extLst>
          </p:cNvPr>
          <p:cNvSpPr txBox="1"/>
          <p:nvPr/>
        </p:nvSpPr>
        <p:spPr>
          <a:xfrm>
            <a:off x="775023" y="1186282"/>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2CE137AF-65B0-F0BC-82ED-4735CE6DF837}"/>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1978</a:t>
            </a:r>
          </a:p>
        </p:txBody>
      </p:sp>
      <p:sp>
        <p:nvSpPr>
          <p:cNvPr id="10" name="Tekstvak 9">
            <a:extLst>
              <a:ext uri="{FF2B5EF4-FFF2-40B4-BE49-F238E27FC236}">
                <a16:creationId xmlns:a16="http://schemas.microsoft.com/office/drawing/2014/main" id="{C7029558-71F9-D0FB-80AF-1865D5E1B20C}"/>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1978</a:t>
            </a:r>
          </a:p>
        </p:txBody>
      </p:sp>
      <p:cxnSp>
        <p:nvCxnSpPr>
          <p:cNvPr id="12" name="Rechte verbindingslijn 11">
            <a:extLst>
              <a:ext uri="{FF2B5EF4-FFF2-40B4-BE49-F238E27FC236}">
                <a16:creationId xmlns:a16="http://schemas.microsoft.com/office/drawing/2014/main" id="{31F8E786-DBFC-34AE-88CB-7D753955B8D0}"/>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Rechthoek 1">
            <a:extLst>
              <a:ext uri="{FF2B5EF4-FFF2-40B4-BE49-F238E27FC236}">
                <a16:creationId xmlns:a16="http://schemas.microsoft.com/office/drawing/2014/main" id="{DAEB788C-8F94-A699-3519-F531E53FF251}"/>
              </a:ext>
            </a:extLst>
          </p:cNvPr>
          <p:cNvSpPr/>
          <p:nvPr/>
        </p:nvSpPr>
        <p:spPr>
          <a:xfrm>
            <a:off x="4222912" y="3221830"/>
            <a:ext cx="1080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5" name="Rechthoek 4">
            <a:extLst>
              <a:ext uri="{FF2B5EF4-FFF2-40B4-BE49-F238E27FC236}">
                <a16:creationId xmlns:a16="http://schemas.microsoft.com/office/drawing/2014/main" id="{E57D1454-1E94-BB50-365D-7D6B0EE67CE1}"/>
              </a:ext>
            </a:extLst>
          </p:cNvPr>
          <p:cNvSpPr/>
          <p:nvPr/>
        </p:nvSpPr>
        <p:spPr>
          <a:xfrm rot="5400000">
            <a:off x="2755215" y="341983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1" name="Rechthoek 10">
            <a:extLst>
              <a:ext uri="{FF2B5EF4-FFF2-40B4-BE49-F238E27FC236}">
                <a16:creationId xmlns:a16="http://schemas.microsoft.com/office/drawing/2014/main" id="{751278AD-96C2-3CBB-D48D-3984ED85155B}"/>
              </a:ext>
            </a:extLst>
          </p:cNvPr>
          <p:cNvSpPr/>
          <p:nvPr/>
        </p:nvSpPr>
        <p:spPr>
          <a:xfrm rot="5400000">
            <a:off x="5726610" y="341983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3" name="Rechthoek 12">
            <a:extLst>
              <a:ext uri="{FF2B5EF4-FFF2-40B4-BE49-F238E27FC236}">
                <a16:creationId xmlns:a16="http://schemas.microsoft.com/office/drawing/2014/main" id="{A8BF5856-3F8A-F2DC-4BCC-26EABFE00D70}"/>
              </a:ext>
            </a:extLst>
          </p:cNvPr>
          <p:cNvSpPr/>
          <p:nvPr/>
        </p:nvSpPr>
        <p:spPr>
          <a:xfrm rot="5400000">
            <a:off x="1089518" y="341983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8" name="Tekstvak 7">
            <a:extLst>
              <a:ext uri="{FF2B5EF4-FFF2-40B4-BE49-F238E27FC236}">
                <a16:creationId xmlns:a16="http://schemas.microsoft.com/office/drawing/2014/main" id="{3219B88E-8B2A-46BD-6C1C-CE2F8D83E05A}"/>
              </a:ext>
            </a:extLst>
          </p:cNvPr>
          <p:cNvSpPr txBox="1"/>
          <p:nvPr/>
        </p:nvSpPr>
        <p:spPr>
          <a:xfrm>
            <a:off x="1331565" y="2507397"/>
            <a:ext cx="5562433" cy="400110"/>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Opnieuw mocht Babs van </a:t>
            </a:r>
            <a:r>
              <a:rPr lang="nl-NL" sz="1000" kern="0" dirty="0" err="1">
                <a:solidFill>
                  <a:srgbClr val="000000"/>
                </a:solidFill>
                <a:latin typeface="Times New Roman" panose="02020603050405020304" pitchFamily="18" charset="0"/>
                <a:cs typeface="Times New Roman" panose="02020603050405020304" pitchFamily="18" charset="0"/>
              </a:rPr>
              <a:t>Wely</a:t>
            </a:r>
            <a:r>
              <a:rPr lang="nl-NL" sz="1000" kern="0" dirty="0">
                <a:solidFill>
                  <a:srgbClr val="000000"/>
                </a:solidFill>
                <a:latin typeface="Times New Roman" panose="02020603050405020304" pitchFamily="18" charset="0"/>
                <a:cs typeface="Times New Roman" panose="02020603050405020304" pitchFamily="18" charset="0"/>
              </a:rPr>
              <a:t> de kinderzegels ontwerpen. (zie 1971)  Het thema Kind en Educatie werd in beeld gebracht met vier zegels met: verkoop van kinderzegels, lezen, schrijven en rekenen.</a:t>
            </a:r>
            <a:endParaRPr lang="nl-NL" sz="1000" dirty="0">
              <a:latin typeface="Times New Roman" panose="02020603050405020304" pitchFamily="18" charset="0"/>
              <a:cs typeface="Times New Roman" panose="02020603050405020304" pitchFamily="18" charset="0"/>
            </a:endParaRPr>
          </a:p>
        </p:txBody>
      </p:sp>
      <p:sp>
        <p:nvSpPr>
          <p:cNvPr id="17" name="Tekstvak 16">
            <a:extLst>
              <a:ext uri="{FF2B5EF4-FFF2-40B4-BE49-F238E27FC236}">
                <a16:creationId xmlns:a16="http://schemas.microsoft.com/office/drawing/2014/main" id="{873B5591-261E-95EE-5836-CF19CE7C17A0}"/>
              </a:ext>
            </a:extLst>
          </p:cNvPr>
          <p:cNvSpPr txBox="1"/>
          <p:nvPr/>
        </p:nvSpPr>
        <p:spPr>
          <a:xfrm>
            <a:off x="827836" y="8622270"/>
            <a:ext cx="5220253"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Babs van </a:t>
            </a:r>
            <a:r>
              <a:rPr lang="nl-NL" sz="900" dirty="0" err="1">
                <a:latin typeface="Times New Roman" panose="02020603050405020304" pitchFamily="18" charset="0"/>
                <a:cs typeface="Times New Roman" panose="02020603050405020304" pitchFamily="18" charset="0"/>
              </a:rPr>
              <a:t>Wely</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zegel van 55 cent 12 ¾ : 14 en de overige 14 : 12 ¾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fosforescerend</a:t>
            </a:r>
          </a:p>
          <a:p>
            <a:r>
              <a:rPr lang="nl-NL" sz="900" dirty="0">
                <a:latin typeface="Times New Roman" panose="02020603050405020304" pitchFamily="18" charset="0"/>
                <a:cs typeface="Times New Roman" panose="02020603050405020304" pitchFamily="18" charset="0"/>
              </a:rPr>
              <a:t>Oplage:	45 cent 		  2.825.040</a:t>
            </a:r>
          </a:p>
          <a:p>
            <a:r>
              <a:rPr lang="nl-NL" sz="900" dirty="0">
                <a:latin typeface="Times New Roman" panose="02020603050405020304" pitchFamily="18" charset="0"/>
                <a:cs typeface="Times New Roman" panose="02020603050405020304" pitchFamily="18" charset="0"/>
              </a:rPr>
              <a:t>	45 cent 		  3.437.553</a:t>
            </a:r>
          </a:p>
          <a:p>
            <a:r>
              <a:rPr lang="nl-NL" sz="900" dirty="0">
                <a:latin typeface="Times New Roman" panose="02020603050405020304" pitchFamily="18" charset="0"/>
                <a:cs typeface="Times New Roman" panose="02020603050405020304" pitchFamily="18" charset="0"/>
              </a:rPr>
              <a:t>	55 cent		  3.232.540</a:t>
            </a:r>
          </a:p>
          <a:p>
            <a:r>
              <a:rPr lang="nl-NL" sz="900" dirty="0">
                <a:latin typeface="Times New Roman" panose="02020603050405020304" pitchFamily="18" charset="0"/>
                <a:cs typeface="Times New Roman" panose="02020603050405020304" pitchFamily="18" charset="0"/>
              </a:rPr>
              <a:t>	75 cent		  2.650.696</a:t>
            </a:r>
          </a:p>
          <a:p>
            <a:r>
              <a:rPr lang="nl-NL" sz="900" dirty="0">
                <a:latin typeface="Times New Roman" panose="02020603050405020304" pitchFamily="18" charset="0"/>
                <a:cs typeface="Times New Roman" panose="02020603050405020304" pitchFamily="18" charset="0"/>
              </a:rPr>
              <a:t>	Blok		  4.203.696</a:t>
            </a:r>
          </a:p>
        </p:txBody>
      </p:sp>
      <p:sp>
        <p:nvSpPr>
          <p:cNvPr id="18" name="Rechthoek 17">
            <a:extLst>
              <a:ext uri="{FF2B5EF4-FFF2-40B4-BE49-F238E27FC236}">
                <a16:creationId xmlns:a16="http://schemas.microsoft.com/office/drawing/2014/main" id="{85937239-2802-E3AE-C36E-537EF14DB337}"/>
              </a:ext>
            </a:extLst>
          </p:cNvPr>
          <p:cNvSpPr/>
          <p:nvPr/>
        </p:nvSpPr>
        <p:spPr>
          <a:xfrm rot="16200000">
            <a:off x="4842101" y="679529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B9DDAFFD-AB53-EE7E-46F7-2F63ECCBB5B5}"/>
              </a:ext>
            </a:extLst>
          </p:cNvPr>
          <p:cNvSpPr/>
          <p:nvPr/>
        </p:nvSpPr>
        <p:spPr>
          <a:xfrm rot="16200000">
            <a:off x="3365833" y="679529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A0EA365E-3C12-15FF-FE04-CC479E2811CE}"/>
              </a:ext>
            </a:extLst>
          </p:cNvPr>
          <p:cNvSpPr/>
          <p:nvPr/>
        </p:nvSpPr>
        <p:spPr>
          <a:xfrm rot="16200000">
            <a:off x="1889606" y="679529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Rechthoek 20">
            <a:extLst>
              <a:ext uri="{FF2B5EF4-FFF2-40B4-BE49-F238E27FC236}">
                <a16:creationId xmlns:a16="http://schemas.microsoft.com/office/drawing/2014/main" id="{94BDF4DA-CBB2-6222-7E95-960327B26BA8}"/>
              </a:ext>
            </a:extLst>
          </p:cNvPr>
          <p:cNvSpPr/>
          <p:nvPr/>
        </p:nvSpPr>
        <p:spPr>
          <a:xfrm rot="16200000">
            <a:off x="4842102" y="571517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2" name="Rechthoek 21">
            <a:extLst>
              <a:ext uri="{FF2B5EF4-FFF2-40B4-BE49-F238E27FC236}">
                <a16:creationId xmlns:a16="http://schemas.microsoft.com/office/drawing/2014/main" id="{1A07F94F-6B73-8C5B-4F59-4CBEC48672E9}"/>
              </a:ext>
            </a:extLst>
          </p:cNvPr>
          <p:cNvSpPr/>
          <p:nvPr/>
        </p:nvSpPr>
        <p:spPr>
          <a:xfrm rot="16200000">
            <a:off x="3365834" y="57151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3" name="Rechthoek 22">
            <a:extLst>
              <a:ext uri="{FF2B5EF4-FFF2-40B4-BE49-F238E27FC236}">
                <a16:creationId xmlns:a16="http://schemas.microsoft.com/office/drawing/2014/main" id="{BBDDD655-1B26-0814-4C47-50EDE342AC19}"/>
              </a:ext>
            </a:extLst>
          </p:cNvPr>
          <p:cNvSpPr/>
          <p:nvPr/>
        </p:nvSpPr>
        <p:spPr>
          <a:xfrm rot="16200000">
            <a:off x="1889607" y="57151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4" name="Rechthoek 23">
            <a:extLst>
              <a:ext uri="{FF2B5EF4-FFF2-40B4-BE49-F238E27FC236}">
                <a16:creationId xmlns:a16="http://schemas.microsoft.com/office/drawing/2014/main" id="{AFBC952B-DC70-1232-B380-92859D355659}"/>
              </a:ext>
            </a:extLst>
          </p:cNvPr>
          <p:cNvSpPr/>
          <p:nvPr/>
        </p:nvSpPr>
        <p:spPr>
          <a:xfrm>
            <a:off x="1223553" y="5418230"/>
            <a:ext cx="5400000" cy="2880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Tekstvak 25">
            <a:extLst>
              <a:ext uri="{FF2B5EF4-FFF2-40B4-BE49-F238E27FC236}">
                <a16:creationId xmlns:a16="http://schemas.microsoft.com/office/drawing/2014/main" id="{8452BAAA-9F71-55CF-ACB5-F62E640F0D93}"/>
              </a:ext>
            </a:extLst>
          </p:cNvPr>
          <p:cNvSpPr txBox="1"/>
          <p:nvPr/>
        </p:nvSpPr>
        <p:spPr>
          <a:xfrm>
            <a:off x="2087833" y="7414368"/>
            <a:ext cx="4104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40 cent			      45 cent			            55 cent</a:t>
            </a:r>
          </a:p>
        </p:txBody>
      </p:sp>
      <p:sp>
        <p:nvSpPr>
          <p:cNvPr id="27" name="Tekstvak 26">
            <a:extLst>
              <a:ext uri="{FF2B5EF4-FFF2-40B4-BE49-F238E27FC236}">
                <a16:creationId xmlns:a16="http://schemas.microsoft.com/office/drawing/2014/main" id="{E649BD7F-C53A-BA21-62D0-1FA03FDC77E2}"/>
              </a:ext>
            </a:extLst>
          </p:cNvPr>
          <p:cNvSpPr txBox="1"/>
          <p:nvPr/>
        </p:nvSpPr>
        <p:spPr>
          <a:xfrm>
            <a:off x="2087833" y="6354050"/>
            <a:ext cx="4104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40 cent			      45 cent			            55 cent</a:t>
            </a:r>
          </a:p>
        </p:txBody>
      </p:sp>
      <p:sp>
        <p:nvSpPr>
          <p:cNvPr id="28" name="Tekstvak 27">
            <a:extLst>
              <a:ext uri="{FF2B5EF4-FFF2-40B4-BE49-F238E27FC236}">
                <a16:creationId xmlns:a16="http://schemas.microsoft.com/office/drawing/2014/main" id="{2F4F2BC3-BA57-01DE-6003-A95D7D96D0FF}"/>
              </a:ext>
            </a:extLst>
          </p:cNvPr>
          <p:cNvSpPr txBox="1"/>
          <p:nvPr/>
        </p:nvSpPr>
        <p:spPr>
          <a:xfrm>
            <a:off x="1424610" y="4050342"/>
            <a:ext cx="5667224"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40 cent			       45 cent		                55 cent			75 cent</a:t>
            </a:r>
          </a:p>
        </p:txBody>
      </p:sp>
    </p:spTree>
    <p:extLst>
      <p:ext uri="{BB962C8B-B14F-4D97-AF65-F5344CB8AC3E}">
        <p14:creationId xmlns:p14="http://schemas.microsoft.com/office/powerpoint/2010/main" val="314939818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08D20C-C6D5-0835-B363-6BF175090294}"/>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D44993C0-CAE4-1CC7-6E9D-0D205734EADC}"/>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AA86F27A-32DD-9483-360E-B47629C8218A}"/>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8D759863-0E13-C41E-2CB9-85EABFEF0F25}"/>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1979</a:t>
            </a:r>
          </a:p>
        </p:txBody>
      </p:sp>
      <p:sp>
        <p:nvSpPr>
          <p:cNvPr id="10" name="Tekstvak 9">
            <a:extLst>
              <a:ext uri="{FF2B5EF4-FFF2-40B4-BE49-F238E27FC236}">
                <a16:creationId xmlns:a16="http://schemas.microsoft.com/office/drawing/2014/main" id="{475B3701-71FB-D1E8-8690-DC4EE6CCCB5F}"/>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1979</a:t>
            </a:r>
          </a:p>
        </p:txBody>
      </p:sp>
      <p:cxnSp>
        <p:nvCxnSpPr>
          <p:cNvPr id="12" name="Rechte verbindingslijn 11">
            <a:extLst>
              <a:ext uri="{FF2B5EF4-FFF2-40B4-BE49-F238E27FC236}">
                <a16:creationId xmlns:a16="http://schemas.microsoft.com/office/drawing/2014/main" id="{4E8A4CE5-C651-87B4-3EFE-57E39CDCE866}"/>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Tekstvak 7">
            <a:extLst>
              <a:ext uri="{FF2B5EF4-FFF2-40B4-BE49-F238E27FC236}">
                <a16:creationId xmlns:a16="http://schemas.microsoft.com/office/drawing/2014/main" id="{8A6AEA89-9D9C-7326-8774-10AF6EC0A2EF}"/>
              </a:ext>
            </a:extLst>
          </p:cNvPr>
          <p:cNvSpPr txBox="1"/>
          <p:nvPr/>
        </p:nvSpPr>
        <p:spPr>
          <a:xfrm>
            <a:off x="1331566" y="2507397"/>
            <a:ext cx="5454420" cy="553998"/>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Willem Diepraam ontwierp, in samenwerking met Jan van Toorn, vier kinderzegels met als thema, kinderrechten. Van links naar rechts zien we:  afbeeldingen van liefde en bescherming, medische verzorging, voeding en onderwijs.</a:t>
            </a:r>
            <a:endParaRPr lang="nl-NL" sz="1000" dirty="0">
              <a:latin typeface="Times New Roman" panose="02020603050405020304" pitchFamily="18" charset="0"/>
              <a:cs typeface="Times New Roman" panose="02020603050405020304" pitchFamily="18" charset="0"/>
            </a:endParaRPr>
          </a:p>
        </p:txBody>
      </p:sp>
      <p:sp>
        <p:nvSpPr>
          <p:cNvPr id="25" name="Rechthoek 24">
            <a:extLst>
              <a:ext uri="{FF2B5EF4-FFF2-40B4-BE49-F238E27FC236}">
                <a16:creationId xmlns:a16="http://schemas.microsoft.com/office/drawing/2014/main" id="{DC5B7231-9E3A-7946-338C-C9E73B225C00}"/>
              </a:ext>
            </a:extLst>
          </p:cNvPr>
          <p:cNvSpPr/>
          <p:nvPr/>
        </p:nvSpPr>
        <p:spPr>
          <a:xfrm>
            <a:off x="2733970" y="336568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6" name="Rechthoek 25">
            <a:extLst>
              <a:ext uri="{FF2B5EF4-FFF2-40B4-BE49-F238E27FC236}">
                <a16:creationId xmlns:a16="http://schemas.microsoft.com/office/drawing/2014/main" id="{FA1BA900-C6EE-AE40-848A-59550DFC813D}"/>
              </a:ext>
            </a:extLst>
          </p:cNvPr>
          <p:cNvSpPr/>
          <p:nvPr/>
        </p:nvSpPr>
        <p:spPr>
          <a:xfrm>
            <a:off x="4118395" y="336568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7" name="Rechthoek 26">
            <a:extLst>
              <a:ext uri="{FF2B5EF4-FFF2-40B4-BE49-F238E27FC236}">
                <a16:creationId xmlns:a16="http://schemas.microsoft.com/office/drawing/2014/main" id="{3C752484-C364-96F6-30EA-38BC585EF7DC}"/>
              </a:ext>
            </a:extLst>
          </p:cNvPr>
          <p:cNvSpPr/>
          <p:nvPr/>
        </p:nvSpPr>
        <p:spPr>
          <a:xfrm rot="5400000">
            <a:off x="1151545" y="356368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8" name="Rechthoek 27">
            <a:extLst>
              <a:ext uri="{FF2B5EF4-FFF2-40B4-BE49-F238E27FC236}">
                <a16:creationId xmlns:a16="http://schemas.microsoft.com/office/drawing/2014/main" id="{DE298E47-97D3-9E7C-3CF3-2952520F55A0}"/>
              </a:ext>
            </a:extLst>
          </p:cNvPr>
          <p:cNvSpPr/>
          <p:nvPr/>
        </p:nvSpPr>
        <p:spPr>
          <a:xfrm rot="16200000">
            <a:off x="5700821" y="356368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9" name="Tekstvak 28">
            <a:extLst>
              <a:ext uri="{FF2B5EF4-FFF2-40B4-BE49-F238E27FC236}">
                <a16:creationId xmlns:a16="http://schemas.microsoft.com/office/drawing/2014/main" id="{62B074ED-6ECA-C349-5476-136A945CBA62}"/>
              </a:ext>
            </a:extLst>
          </p:cNvPr>
          <p:cNvSpPr txBox="1"/>
          <p:nvPr/>
        </p:nvSpPr>
        <p:spPr>
          <a:xfrm>
            <a:off x="1488401" y="4243817"/>
            <a:ext cx="545442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40 cent			      55 cent			          75 cent			45 cent</a:t>
            </a:r>
          </a:p>
        </p:txBody>
      </p:sp>
      <p:sp>
        <p:nvSpPr>
          <p:cNvPr id="2" name="Tekstvak 1">
            <a:extLst>
              <a:ext uri="{FF2B5EF4-FFF2-40B4-BE49-F238E27FC236}">
                <a16:creationId xmlns:a16="http://schemas.microsoft.com/office/drawing/2014/main" id="{89DB37D6-E153-D218-97CA-58DAE2F5091C}"/>
              </a:ext>
            </a:extLst>
          </p:cNvPr>
          <p:cNvSpPr txBox="1"/>
          <p:nvPr/>
        </p:nvSpPr>
        <p:spPr>
          <a:xfrm>
            <a:off x="827836" y="8622270"/>
            <a:ext cx="5220253"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Willemdiepraam en Jan van Toorn</a:t>
            </a: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zegels van 55 en 75 cent 12,75: 14 overige 14 : 12,75</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fosforescerend</a:t>
            </a:r>
          </a:p>
          <a:p>
            <a:r>
              <a:rPr lang="nl-NL" sz="900" dirty="0">
                <a:latin typeface="Times New Roman" panose="02020603050405020304" pitchFamily="18" charset="0"/>
                <a:cs typeface="Times New Roman" panose="02020603050405020304" pitchFamily="18" charset="0"/>
              </a:rPr>
              <a:t>Oplage:	40 cent 		  3.460.897</a:t>
            </a:r>
          </a:p>
          <a:p>
            <a:r>
              <a:rPr lang="nl-NL" sz="900" dirty="0">
                <a:latin typeface="Times New Roman" panose="02020603050405020304" pitchFamily="18" charset="0"/>
                <a:cs typeface="Times New Roman" panose="02020603050405020304" pitchFamily="18" charset="0"/>
              </a:rPr>
              <a:t>	45 cent 		  4.232.939</a:t>
            </a:r>
          </a:p>
          <a:p>
            <a:r>
              <a:rPr lang="nl-NL" sz="900" dirty="0">
                <a:latin typeface="Times New Roman" panose="02020603050405020304" pitchFamily="18" charset="0"/>
                <a:cs typeface="Times New Roman" panose="02020603050405020304" pitchFamily="18" charset="0"/>
              </a:rPr>
              <a:t>	55 cent		  3.850.590</a:t>
            </a:r>
          </a:p>
          <a:p>
            <a:r>
              <a:rPr lang="nl-NL" sz="900" dirty="0">
                <a:latin typeface="Times New Roman" panose="02020603050405020304" pitchFamily="18" charset="0"/>
                <a:cs typeface="Times New Roman" panose="02020603050405020304" pitchFamily="18" charset="0"/>
              </a:rPr>
              <a:t>	75 cent		  3.177.641</a:t>
            </a:r>
          </a:p>
          <a:p>
            <a:r>
              <a:rPr lang="nl-NL" sz="900" dirty="0">
                <a:latin typeface="Times New Roman" panose="02020603050405020304" pitchFamily="18" charset="0"/>
                <a:cs typeface="Times New Roman" panose="02020603050405020304" pitchFamily="18" charset="0"/>
              </a:rPr>
              <a:t>	Blok		  4.867.939</a:t>
            </a:r>
          </a:p>
        </p:txBody>
      </p:sp>
      <p:sp>
        <p:nvSpPr>
          <p:cNvPr id="5" name="Rechthoek 4">
            <a:extLst>
              <a:ext uri="{FF2B5EF4-FFF2-40B4-BE49-F238E27FC236}">
                <a16:creationId xmlns:a16="http://schemas.microsoft.com/office/drawing/2014/main" id="{3C6330CE-CBD4-B43A-9AA2-429998A71FA2}"/>
              </a:ext>
            </a:extLst>
          </p:cNvPr>
          <p:cNvSpPr/>
          <p:nvPr/>
        </p:nvSpPr>
        <p:spPr>
          <a:xfrm rot="16200000">
            <a:off x="4842101" y="679529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1" name="Rechthoek 10">
            <a:extLst>
              <a:ext uri="{FF2B5EF4-FFF2-40B4-BE49-F238E27FC236}">
                <a16:creationId xmlns:a16="http://schemas.microsoft.com/office/drawing/2014/main" id="{F030310A-2BD0-1392-005A-5BD91529E25D}"/>
              </a:ext>
            </a:extLst>
          </p:cNvPr>
          <p:cNvSpPr/>
          <p:nvPr/>
        </p:nvSpPr>
        <p:spPr>
          <a:xfrm rot="16200000">
            <a:off x="3365833" y="679529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3" name="Rechthoek 12">
            <a:extLst>
              <a:ext uri="{FF2B5EF4-FFF2-40B4-BE49-F238E27FC236}">
                <a16:creationId xmlns:a16="http://schemas.microsoft.com/office/drawing/2014/main" id="{EAD64D50-2CDA-40CF-F051-6FDCAE78EBA8}"/>
              </a:ext>
            </a:extLst>
          </p:cNvPr>
          <p:cNvSpPr/>
          <p:nvPr/>
        </p:nvSpPr>
        <p:spPr>
          <a:xfrm rot="16200000">
            <a:off x="1889606" y="679529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Rechthoek 13">
            <a:extLst>
              <a:ext uri="{FF2B5EF4-FFF2-40B4-BE49-F238E27FC236}">
                <a16:creationId xmlns:a16="http://schemas.microsoft.com/office/drawing/2014/main" id="{E90A89DE-F6FD-1027-2029-88545C4D3651}"/>
              </a:ext>
            </a:extLst>
          </p:cNvPr>
          <p:cNvSpPr/>
          <p:nvPr/>
        </p:nvSpPr>
        <p:spPr>
          <a:xfrm rot="16200000">
            <a:off x="4842102" y="571517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0" name="Rechthoek 29">
            <a:extLst>
              <a:ext uri="{FF2B5EF4-FFF2-40B4-BE49-F238E27FC236}">
                <a16:creationId xmlns:a16="http://schemas.microsoft.com/office/drawing/2014/main" id="{6741E742-01DF-F57C-277F-23E183E71559}"/>
              </a:ext>
            </a:extLst>
          </p:cNvPr>
          <p:cNvSpPr/>
          <p:nvPr/>
        </p:nvSpPr>
        <p:spPr>
          <a:xfrm rot="16200000">
            <a:off x="3365834" y="57151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1" name="Rechthoek 30">
            <a:extLst>
              <a:ext uri="{FF2B5EF4-FFF2-40B4-BE49-F238E27FC236}">
                <a16:creationId xmlns:a16="http://schemas.microsoft.com/office/drawing/2014/main" id="{8EFAAD9A-4DEB-3D6E-5C57-EC4A1AD953B5}"/>
              </a:ext>
            </a:extLst>
          </p:cNvPr>
          <p:cNvSpPr/>
          <p:nvPr/>
        </p:nvSpPr>
        <p:spPr>
          <a:xfrm rot="16200000">
            <a:off x="1889607" y="57151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2" name="Rechthoek 31">
            <a:extLst>
              <a:ext uri="{FF2B5EF4-FFF2-40B4-BE49-F238E27FC236}">
                <a16:creationId xmlns:a16="http://schemas.microsoft.com/office/drawing/2014/main" id="{AF2DB42C-7A95-634C-D5E9-1A407D27884C}"/>
              </a:ext>
            </a:extLst>
          </p:cNvPr>
          <p:cNvSpPr/>
          <p:nvPr/>
        </p:nvSpPr>
        <p:spPr>
          <a:xfrm>
            <a:off x="1223553" y="5381910"/>
            <a:ext cx="5400000" cy="2880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3" name="Tekstvak 32">
            <a:extLst>
              <a:ext uri="{FF2B5EF4-FFF2-40B4-BE49-F238E27FC236}">
                <a16:creationId xmlns:a16="http://schemas.microsoft.com/office/drawing/2014/main" id="{3CFE7892-C1B2-8A94-D054-DA191142E61A}"/>
              </a:ext>
            </a:extLst>
          </p:cNvPr>
          <p:cNvSpPr txBox="1"/>
          <p:nvPr/>
        </p:nvSpPr>
        <p:spPr>
          <a:xfrm>
            <a:off x="2087833" y="6354050"/>
            <a:ext cx="4104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40 cent			      45 cent			            55 cent</a:t>
            </a:r>
          </a:p>
        </p:txBody>
      </p:sp>
      <p:sp>
        <p:nvSpPr>
          <p:cNvPr id="34" name="Tekstvak 33">
            <a:extLst>
              <a:ext uri="{FF2B5EF4-FFF2-40B4-BE49-F238E27FC236}">
                <a16:creationId xmlns:a16="http://schemas.microsoft.com/office/drawing/2014/main" id="{33DA175A-7DEF-0A24-6665-C175E2DEE77A}"/>
              </a:ext>
            </a:extLst>
          </p:cNvPr>
          <p:cNvSpPr txBox="1"/>
          <p:nvPr/>
        </p:nvSpPr>
        <p:spPr>
          <a:xfrm>
            <a:off x="2087833" y="7414368"/>
            <a:ext cx="4104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40 cent			      45 cent			            55 cent</a:t>
            </a:r>
          </a:p>
        </p:txBody>
      </p:sp>
      <p:sp>
        <p:nvSpPr>
          <p:cNvPr id="3" name="Tekstvak 2">
            <a:extLst>
              <a:ext uri="{FF2B5EF4-FFF2-40B4-BE49-F238E27FC236}">
                <a16:creationId xmlns:a16="http://schemas.microsoft.com/office/drawing/2014/main" id="{5BBD5797-3F25-2A6B-5D2A-DE009353C2DC}"/>
              </a:ext>
            </a:extLst>
          </p:cNvPr>
          <p:cNvSpPr txBox="1"/>
          <p:nvPr/>
        </p:nvSpPr>
        <p:spPr>
          <a:xfrm rot="16200000">
            <a:off x="137257" y="6459456"/>
            <a:ext cx="2471456" cy="230832"/>
          </a:xfrm>
          <a:prstGeom prst="rect">
            <a:avLst/>
          </a:prstGeom>
          <a:noFill/>
        </p:spPr>
        <p:txBody>
          <a:bodyPr wrap="square" rtlCol="0">
            <a:spAutoFit/>
          </a:bodyPr>
          <a:lstStyle/>
          <a:p>
            <a:r>
              <a:rPr lang="nl-NL" sz="900" dirty="0"/>
              <a:t>Internationaal jaar van het kind 1979</a:t>
            </a:r>
          </a:p>
        </p:txBody>
      </p:sp>
    </p:spTree>
    <p:extLst>
      <p:ext uri="{BB962C8B-B14F-4D97-AF65-F5344CB8AC3E}">
        <p14:creationId xmlns:p14="http://schemas.microsoft.com/office/powerpoint/2010/main" val="270514884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01C68D-4FAB-F513-AF35-01C6E2B3743F}"/>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A2118F11-684C-38FF-B849-8778028E3D60}"/>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CB1C8766-0928-49CC-6B20-40F5F5643848}"/>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33152D7B-6072-E348-E066-0347A3499A64}"/>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1980</a:t>
            </a:r>
          </a:p>
        </p:txBody>
      </p:sp>
      <p:sp>
        <p:nvSpPr>
          <p:cNvPr id="10" name="Tekstvak 9">
            <a:extLst>
              <a:ext uri="{FF2B5EF4-FFF2-40B4-BE49-F238E27FC236}">
                <a16:creationId xmlns:a16="http://schemas.microsoft.com/office/drawing/2014/main" id="{00A4EEA9-CB0C-1FFA-41FA-8D7EB338F956}"/>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1980</a:t>
            </a:r>
          </a:p>
        </p:txBody>
      </p:sp>
      <p:cxnSp>
        <p:nvCxnSpPr>
          <p:cNvPr id="12" name="Rechte verbindingslijn 11">
            <a:extLst>
              <a:ext uri="{FF2B5EF4-FFF2-40B4-BE49-F238E27FC236}">
                <a16:creationId xmlns:a16="http://schemas.microsoft.com/office/drawing/2014/main" id="{87067E98-FC0F-0218-C5BF-1D72B486D446}"/>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Tekstvak 7">
            <a:extLst>
              <a:ext uri="{FF2B5EF4-FFF2-40B4-BE49-F238E27FC236}">
                <a16:creationId xmlns:a16="http://schemas.microsoft.com/office/drawing/2014/main" id="{2CF4E552-0F17-4AFB-3AF3-5209EAA2C2EC}"/>
              </a:ext>
            </a:extLst>
          </p:cNvPr>
          <p:cNvSpPr txBox="1"/>
          <p:nvPr/>
        </p:nvSpPr>
        <p:spPr>
          <a:xfrm>
            <a:off x="967297" y="2501590"/>
            <a:ext cx="5926701" cy="861774"/>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Vier zegels en vier ontwerpers. Het thema is kinderen en boeken.</a:t>
            </a:r>
          </a:p>
          <a:p>
            <a:r>
              <a:rPr lang="nl-NL" sz="1000" kern="0" dirty="0">
                <a:solidFill>
                  <a:srgbClr val="000000"/>
                </a:solidFill>
                <a:latin typeface="Times New Roman" panose="02020603050405020304" pitchFamily="18" charset="0"/>
                <a:cs typeface="Times New Roman" panose="02020603050405020304" pitchFamily="18" charset="0"/>
              </a:rPr>
              <a:t>De zegel van 45 cent is ontworpen door Lidia Postma met een afbeelding pop-up boek.</a:t>
            </a:r>
          </a:p>
          <a:p>
            <a:r>
              <a:rPr lang="nl-NL" sz="1000" kern="0" dirty="0">
                <a:solidFill>
                  <a:srgbClr val="000000"/>
                </a:solidFill>
                <a:latin typeface="Times New Roman" panose="02020603050405020304" pitchFamily="18" charset="0"/>
                <a:cs typeface="Times New Roman" panose="02020603050405020304" pitchFamily="18" charset="0"/>
              </a:rPr>
              <a:t>De zegel van 50 cent door Annet </a:t>
            </a:r>
            <a:r>
              <a:rPr lang="nl-NL" sz="1000" kern="0" dirty="0" err="1">
                <a:solidFill>
                  <a:srgbClr val="000000"/>
                </a:solidFill>
                <a:latin typeface="Times New Roman" panose="02020603050405020304" pitchFamily="18" charset="0"/>
                <a:cs typeface="Times New Roman" panose="02020603050405020304" pitchFamily="18" charset="0"/>
              </a:rPr>
              <a:t>Kossen</a:t>
            </a:r>
            <a:r>
              <a:rPr lang="nl-NL" sz="1000" kern="0" dirty="0">
                <a:solidFill>
                  <a:srgbClr val="000000"/>
                </a:solidFill>
                <a:latin typeface="Times New Roman" panose="02020603050405020304" pitchFamily="18" charset="0"/>
                <a:cs typeface="Times New Roman" panose="02020603050405020304" pitchFamily="18" charset="0"/>
              </a:rPr>
              <a:t> met een afbeelding fantasiereis.</a:t>
            </a:r>
          </a:p>
          <a:p>
            <a:r>
              <a:rPr lang="nl-NL" sz="1000" kern="0" dirty="0">
                <a:solidFill>
                  <a:srgbClr val="000000"/>
                </a:solidFill>
                <a:latin typeface="Times New Roman" panose="02020603050405020304" pitchFamily="18" charset="0"/>
                <a:cs typeface="Times New Roman" panose="02020603050405020304" pitchFamily="18" charset="0"/>
              </a:rPr>
              <a:t>De zegel van 60 cent door Peter Vos met de kikkerkoning.</a:t>
            </a:r>
          </a:p>
          <a:p>
            <a:r>
              <a:rPr lang="nl-NL" sz="1000" kern="0" dirty="0">
                <a:solidFill>
                  <a:srgbClr val="000000"/>
                </a:solidFill>
                <a:latin typeface="Times New Roman" panose="02020603050405020304" pitchFamily="18" charset="0"/>
                <a:cs typeface="Times New Roman" panose="02020603050405020304" pitchFamily="18" charset="0"/>
              </a:rPr>
              <a:t>De zegel van 80 cent door Tom </a:t>
            </a:r>
            <a:r>
              <a:rPr lang="nl-NL" sz="1000" kern="0" dirty="0" err="1">
                <a:solidFill>
                  <a:srgbClr val="000000"/>
                </a:solidFill>
                <a:latin typeface="Times New Roman" panose="02020603050405020304" pitchFamily="18" charset="0"/>
                <a:cs typeface="Times New Roman" panose="02020603050405020304" pitchFamily="18" charset="0"/>
              </a:rPr>
              <a:t>Eyzenbach</a:t>
            </a:r>
            <a:r>
              <a:rPr lang="nl-NL" sz="1000" kern="0" dirty="0">
                <a:solidFill>
                  <a:srgbClr val="000000"/>
                </a:solidFill>
                <a:latin typeface="Times New Roman" panose="02020603050405020304" pitchFamily="18" charset="0"/>
                <a:cs typeface="Times New Roman" panose="02020603050405020304" pitchFamily="18" charset="0"/>
              </a:rPr>
              <a:t> met wegdromen.</a:t>
            </a:r>
            <a:endParaRPr lang="nl-NL" sz="1000" dirty="0">
              <a:latin typeface="Times New Roman" panose="02020603050405020304" pitchFamily="18" charset="0"/>
              <a:cs typeface="Times New Roman" panose="02020603050405020304" pitchFamily="18" charset="0"/>
            </a:endParaRPr>
          </a:p>
        </p:txBody>
      </p:sp>
      <p:sp>
        <p:nvSpPr>
          <p:cNvPr id="16" name="Tekstvak 15">
            <a:extLst>
              <a:ext uri="{FF2B5EF4-FFF2-40B4-BE49-F238E27FC236}">
                <a16:creationId xmlns:a16="http://schemas.microsoft.com/office/drawing/2014/main" id="{342B6DEE-2F76-B85D-04AB-9DA005C38437}"/>
              </a:ext>
            </a:extLst>
          </p:cNvPr>
          <p:cNvSpPr txBox="1"/>
          <p:nvPr/>
        </p:nvSpPr>
        <p:spPr>
          <a:xfrm>
            <a:off x="827836" y="8622270"/>
            <a:ext cx="3852101"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a:t>
            </a:r>
            <a:r>
              <a:rPr lang="nl-NL" sz="900" dirty="0" err="1">
                <a:latin typeface="Times New Roman" panose="02020603050405020304" pitchFamily="18" charset="0"/>
                <a:cs typeface="Times New Roman" panose="02020603050405020304" pitchFamily="18" charset="0"/>
              </a:rPr>
              <a:t>Lindia</a:t>
            </a:r>
            <a:r>
              <a:rPr lang="nl-NL" sz="900" dirty="0">
                <a:latin typeface="Times New Roman" panose="02020603050405020304" pitchFamily="18" charset="0"/>
                <a:cs typeface="Times New Roman" panose="02020603050405020304" pitchFamily="18" charset="0"/>
              </a:rPr>
              <a:t> Postma, Annet </a:t>
            </a:r>
            <a:r>
              <a:rPr lang="nl-NL" sz="900" dirty="0" err="1">
                <a:latin typeface="Times New Roman" panose="02020603050405020304" pitchFamily="18" charset="0"/>
                <a:cs typeface="Times New Roman" panose="02020603050405020304" pitchFamily="18" charset="0"/>
              </a:rPr>
              <a:t>Kossen</a:t>
            </a:r>
            <a:r>
              <a:rPr lang="nl-NL" sz="900" dirty="0">
                <a:latin typeface="Times New Roman" panose="02020603050405020304" pitchFamily="18" charset="0"/>
                <a:cs typeface="Times New Roman" panose="02020603050405020304" pitchFamily="18" charset="0"/>
              </a:rPr>
              <a:t>, Peter Vos en Ton </a:t>
            </a:r>
            <a:r>
              <a:rPr lang="nl-NL" sz="900" dirty="0" err="1">
                <a:latin typeface="Times New Roman" panose="02020603050405020304" pitchFamily="18" charset="0"/>
                <a:cs typeface="Times New Roman" panose="02020603050405020304" pitchFamily="18" charset="0"/>
              </a:rPr>
              <a:t>Eyzenbach</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zegels van 50 en 60 cent 12 ¾ : 14 overige 14 : 12 ¾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fosforescerend</a:t>
            </a:r>
          </a:p>
          <a:p>
            <a:r>
              <a:rPr lang="nl-NL" sz="900" dirty="0">
                <a:latin typeface="Times New Roman" panose="02020603050405020304" pitchFamily="18" charset="0"/>
                <a:cs typeface="Times New Roman" panose="02020603050405020304" pitchFamily="18" charset="0"/>
              </a:rPr>
              <a:t>Oplage:	40 cent 		  4.144.083</a:t>
            </a:r>
          </a:p>
          <a:p>
            <a:r>
              <a:rPr lang="nl-NL" sz="900" dirty="0">
                <a:latin typeface="Times New Roman" panose="02020603050405020304" pitchFamily="18" charset="0"/>
                <a:cs typeface="Times New Roman" panose="02020603050405020304" pitchFamily="18" charset="0"/>
              </a:rPr>
              <a:t>	50 cent 		  4.852.947</a:t>
            </a:r>
          </a:p>
          <a:p>
            <a:r>
              <a:rPr lang="nl-NL" sz="900" dirty="0">
                <a:latin typeface="Times New Roman" panose="02020603050405020304" pitchFamily="18" charset="0"/>
                <a:cs typeface="Times New Roman" panose="02020603050405020304" pitchFamily="18" charset="0"/>
              </a:rPr>
              <a:t>	60 cent		  4.302.966</a:t>
            </a:r>
          </a:p>
          <a:p>
            <a:r>
              <a:rPr lang="nl-NL" sz="900" dirty="0">
                <a:latin typeface="Times New Roman" panose="02020603050405020304" pitchFamily="18" charset="0"/>
                <a:cs typeface="Times New Roman" panose="02020603050405020304" pitchFamily="18" charset="0"/>
              </a:rPr>
              <a:t>	80 cent		  3.771.775</a:t>
            </a:r>
          </a:p>
          <a:p>
            <a:r>
              <a:rPr lang="nl-NL" sz="900" dirty="0">
                <a:latin typeface="Times New Roman" panose="02020603050405020304" pitchFamily="18" charset="0"/>
                <a:cs typeface="Times New Roman" panose="02020603050405020304" pitchFamily="18" charset="0"/>
              </a:rPr>
              <a:t>	Blok		  5.427.259</a:t>
            </a:r>
          </a:p>
        </p:txBody>
      </p:sp>
      <p:sp>
        <p:nvSpPr>
          <p:cNvPr id="17" name="Rechthoek 16">
            <a:extLst>
              <a:ext uri="{FF2B5EF4-FFF2-40B4-BE49-F238E27FC236}">
                <a16:creationId xmlns:a16="http://schemas.microsoft.com/office/drawing/2014/main" id="{3B462854-71CD-DABE-8FCE-891B65C3B9AB}"/>
              </a:ext>
            </a:extLst>
          </p:cNvPr>
          <p:cNvSpPr/>
          <p:nvPr/>
        </p:nvSpPr>
        <p:spPr>
          <a:xfrm rot="16200000">
            <a:off x="4842101" y="683161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141F762D-5D69-A508-47C3-6500999F540B}"/>
              </a:ext>
            </a:extLst>
          </p:cNvPr>
          <p:cNvSpPr/>
          <p:nvPr/>
        </p:nvSpPr>
        <p:spPr>
          <a:xfrm rot="16200000">
            <a:off x="3365833" y="683161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6EB8D2AD-9CF5-803C-4A38-5159CDE58118}"/>
              </a:ext>
            </a:extLst>
          </p:cNvPr>
          <p:cNvSpPr/>
          <p:nvPr/>
        </p:nvSpPr>
        <p:spPr>
          <a:xfrm rot="16200000">
            <a:off x="1889606" y="683161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A2B5C196-30F7-0E36-91BD-0BBBE021AC4F}"/>
              </a:ext>
            </a:extLst>
          </p:cNvPr>
          <p:cNvSpPr/>
          <p:nvPr/>
        </p:nvSpPr>
        <p:spPr>
          <a:xfrm rot="16200000">
            <a:off x="4842102" y="572396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Rechthoek 20">
            <a:extLst>
              <a:ext uri="{FF2B5EF4-FFF2-40B4-BE49-F238E27FC236}">
                <a16:creationId xmlns:a16="http://schemas.microsoft.com/office/drawing/2014/main" id="{D16AD352-F457-540F-C29E-6EE6E8B0B9F2}"/>
              </a:ext>
            </a:extLst>
          </p:cNvPr>
          <p:cNvSpPr/>
          <p:nvPr/>
        </p:nvSpPr>
        <p:spPr>
          <a:xfrm rot="16200000">
            <a:off x="3365834" y="572396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2" name="Rechthoek 21">
            <a:extLst>
              <a:ext uri="{FF2B5EF4-FFF2-40B4-BE49-F238E27FC236}">
                <a16:creationId xmlns:a16="http://schemas.microsoft.com/office/drawing/2014/main" id="{A753052A-68A9-B65A-78EB-3F45675D540C}"/>
              </a:ext>
            </a:extLst>
          </p:cNvPr>
          <p:cNvSpPr/>
          <p:nvPr/>
        </p:nvSpPr>
        <p:spPr>
          <a:xfrm rot="16200000">
            <a:off x="1889607" y="572396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3" name="Rechthoek 22">
            <a:extLst>
              <a:ext uri="{FF2B5EF4-FFF2-40B4-BE49-F238E27FC236}">
                <a16:creationId xmlns:a16="http://schemas.microsoft.com/office/drawing/2014/main" id="{6F4E7E29-92AB-B550-EAF7-40153356901B}"/>
              </a:ext>
            </a:extLst>
          </p:cNvPr>
          <p:cNvSpPr/>
          <p:nvPr/>
        </p:nvSpPr>
        <p:spPr>
          <a:xfrm>
            <a:off x="1223553" y="5418230"/>
            <a:ext cx="5400000" cy="2880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4" name="Tekstvak 23">
            <a:extLst>
              <a:ext uri="{FF2B5EF4-FFF2-40B4-BE49-F238E27FC236}">
                <a16:creationId xmlns:a16="http://schemas.microsoft.com/office/drawing/2014/main" id="{7B500BE4-71D7-1936-EC50-DDAD729AE347}"/>
              </a:ext>
            </a:extLst>
          </p:cNvPr>
          <p:cNvSpPr txBox="1"/>
          <p:nvPr/>
        </p:nvSpPr>
        <p:spPr>
          <a:xfrm>
            <a:off x="2087833" y="6390370"/>
            <a:ext cx="2412084"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45 cent			          45 cent</a:t>
            </a:r>
          </a:p>
        </p:txBody>
      </p:sp>
      <p:sp>
        <p:nvSpPr>
          <p:cNvPr id="25" name="Tekstvak 24">
            <a:extLst>
              <a:ext uri="{FF2B5EF4-FFF2-40B4-BE49-F238E27FC236}">
                <a16:creationId xmlns:a16="http://schemas.microsoft.com/office/drawing/2014/main" id="{B6A4712D-DFEE-CA85-82B9-0D195F436420}"/>
              </a:ext>
            </a:extLst>
          </p:cNvPr>
          <p:cNvSpPr txBox="1"/>
          <p:nvPr/>
        </p:nvSpPr>
        <p:spPr>
          <a:xfrm>
            <a:off x="2087833" y="7450688"/>
            <a:ext cx="4104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60 cent			      60 cent			            60 cent</a:t>
            </a:r>
          </a:p>
        </p:txBody>
      </p:sp>
      <p:sp>
        <p:nvSpPr>
          <p:cNvPr id="27" name="Tekstvak 26">
            <a:extLst>
              <a:ext uri="{FF2B5EF4-FFF2-40B4-BE49-F238E27FC236}">
                <a16:creationId xmlns:a16="http://schemas.microsoft.com/office/drawing/2014/main" id="{C1EDE896-BCEC-E99D-3083-E1A8D344A316}"/>
              </a:ext>
            </a:extLst>
          </p:cNvPr>
          <p:cNvSpPr txBox="1"/>
          <p:nvPr/>
        </p:nvSpPr>
        <p:spPr>
          <a:xfrm>
            <a:off x="4644101" y="6443182"/>
            <a:ext cx="1440000" cy="523220"/>
          </a:xfrm>
          <a:prstGeom prst="rect">
            <a:avLst/>
          </a:prstGeom>
          <a:noFill/>
        </p:spPr>
        <p:txBody>
          <a:bodyPr wrap="square" rtlCol="0">
            <a:spAutoFit/>
          </a:bodyPr>
          <a:lstStyle/>
          <a:p>
            <a:r>
              <a:rPr lang="nl-NL" sz="1400" dirty="0">
                <a:latin typeface="Avenir Next LT Pro Light" panose="020B0304020202020204" pitchFamily="34" charset="0"/>
              </a:rPr>
              <a:t>kinderzegels</a:t>
            </a:r>
          </a:p>
          <a:p>
            <a:r>
              <a:rPr lang="nl-NL" sz="1400" dirty="0">
                <a:latin typeface="Avenir Next LT Pro Light" panose="020B0304020202020204" pitchFamily="34" charset="0"/>
              </a:rPr>
              <a:t>op al uw post !</a:t>
            </a:r>
          </a:p>
        </p:txBody>
      </p:sp>
      <p:sp>
        <p:nvSpPr>
          <p:cNvPr id="28" name="Rechthoek 27">
            <a:extLst>
              <a:ext uri="{FF2B5EF4-FFF2-40B4-BE49-F238E27FC236}">
                <a16:creationId xmlns:a16="http://schemas.microsoft.com/office/drawing/2014/main" id="{54F478E4-0063-1796-3743-0E01A488F559}"/>
              </a:ext>
            </a:extLst>
          </p:cNvPr>
          <p:cNvSpPr/>
          <p:nvPr/>
        </p:nvSpPr>
        <p:spPr>
          <a:xfrm>
            <a:off x="2703091" y="372576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9" name="Rechthoek 28">
            <a:extLst>
              <a:ext uri="{FF2B5EF4-FFF2-40B4-BE49-F238E27FC236}">
                <a16:creationId xmlns:a16="http://schemas.microsoft.com/office/drawing/2014/main" id="{EE47767C-C551-D3A0-18E2-3DD1FB4957DA}"/>
              </a:ext>
            </a:extLst>
          </p:cNvPr>
          <p:cNvSpPr/>
          <p:nvPr/>
        </p:nvSpPr>
        <p:spPr>
          <a:xfrm rot="5400000">
            <a:off x="5716239" y="388776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0" name="Rechthoek 29">
            <a:extLst>
              <a:ext uri="{FF2B5EF4-FFF2-40B4-BE49-F238E27FC236}">
                <a16:creationId xmlns:a16="http://schemas.microsoft.com/office/drawing/2014/main" id="{22D1D7CC-8A82-BBB5-4F41-C01B1DC1F255}"/>
              </a:ext>
            </a:extLst>
          </p:cNvPr>
          <p:cNvSpPr/>
          <p:nvPr/>
        </p:nvSpPr>
        <p:spPr>
          <a:xfrm>
            <a:off x="4110665" y="372576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1" name="Rechthoek 30">
            <a:extLst>
              <a:ext uri="{FF2B5EF4-FFF2-40B4-BE49-F238E27FC236}">
                <a16:creationId xmlns:a16="http://schemas.microsoft.com/office/drawing/2014/main" id="{C14C3B30-5797-408C-57EE-90169E7A8DCC}"/>
              </a:ext>
            </a:extLst>
          </p:cNvPr>
          <p:cNvSpPr/>
          <p:nvPr/>
        </p:nvSpPr>
        <p:spPr>
          <a:xfrm rot="5400000">
            <a:off x="1097517" y="388776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2" name="Tekstvak 31">
            <a:extLst>
              <a:ext uri="{FF2B5EF4-FFF2-40B4-BE49-F238E27FC236}">
                <a16:creationId xmlns:a16="http://schemas.microsoft.com/office/drawing/2014/main" id="{890AB524-015C-3DC7-549E-71BBBBC30CB9}"/>
              </a:ext>
            </a:extLst>
          </p:cNvPr>
          <p:cNvSpPr txBox="1"/>
          <p:nvPr/>
        </p:nvSpPr>
        <p:spPr>
          <a:xfrm>
            <a:off x="1325198" y="4590718"/>
            <a:ext cx="5629269"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45 cent			              50 cent		             60 cent			     80 cent</a:t>
            </a:r>
          </a:p>
        </p:txBody>
      </p:sp>
      <p:cxnSp>
        <p:nvCxnSpPr>
          <p:cNvPr id="3" name="Rechte verbindingslijn 2">
            <a:extLst>
              <a:ext uri="{FF2B5EF4-FFF2-40B4-BE49-F238E27FC236}">
                <a16:creationId xmlns:a16="http://schemas.microsoft.com/office/drawing/2014/main" id="{EF173F97-87BC-2E0A-88DD-9B1CA321C4C1}"/>
              </a:ext>
            </a:extLst>
          </p:cNvPr>
          <p:cNvCxnSpPr/>
          <p:nvPr/>
        </p:nvCxnSpPr>
        <p:spPr>
          <a:xfrm>
            <a:off x="4679937" y="6930082"/>
            <a:ext cx="133214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941845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48958B-5D12-C2B3-8DEF-ED9EFE5DA004}"/>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1B6F5528-6BDC-65E9-0FC2-FED12C32F410}"/>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448DC1A2-B188-FD76-E51C-536D0E5DAFD6}"/>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327653C2-34A3-6D1A-90E3-6EE40EAFCDA1}"/>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1981</a:t>
            </a:r>
          </a:p>
        </p:txBody>
      </p:sp>
      <p:sp>
        <p:nvSpPr>
          <p:cNvPr id="10" name="Tekstvak 9">
            <a:extLst>
              <a:ext uri="{FF2B5EF4-FFF2-40B4-BE49-F238E27FC236}">
                <a16:creationId xmlns:a16="http://schemas.microsoft.com/office/drawing/2014/main" id="{F7204E8E-238F-2954-515E-05EDB52E8B78}"/>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1981</a:t>
            </a:r>
          </a:p>
        </p:txBody>
      </p:sp>
      <p:cxnSp>
        <p:nvCxnSpPr>
          <p:cNvPr id="12" name="Rechte verbindingslijn 11">
            <a:extLst>
              <a:ext uri="{FF2B5EF4-FFF2-40B4-BE49-F238E27FC236}">
                <a16:creationId xmlns:a16="http://schemas.microsoft.com/office/drawing/2014/main" id="{7E95BA1A-8C1C-4DDD-3227-CCC07DC48DE0}"/>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Tekstvak 7">
            <a:extLst>
              <a:ext uri="{FF2B5EF4-FFF2-40B4-BE49-F238E27FC236}">
                <a16:creationId xmlns:a16="http://schemas.microsoft.com/office/drawing/2014/main" id="{A46A12C4-F4A5-29A4-A3F7-E5496FCC3C5A}"/>
              </a:ext>
            </a:extLst>
          </p:cNvPr>
          <p:cNvSpPr txBox="1"/>
          <p:nvPr/>
        </p:nvSpPr>
        <p:spPr>
          <a:xfrm>
            <a:off x="1129500" y="2494039"/>
            <a:ext cx="5926701" cy="553998"/>
          </a:xfrm>
          <a:prstGeom prst="rect">
            <a:avLst/>
          </a:prstGeom>
          <a:noFill/>
        </p:spPr>
        <p:txBody>
          <a:bodyPr wrap="square" rtlCol="0">
            <a:spAutoFit/>
          </a:bodyPr>
          <a:lstStyle/>
          <a:p>
            <a:r>
              <a:rPr lang="nl-NL" sz="1000" kern="0" dirty="0" err="1">
                <a:solidFill>
                  <a:srgbClr val="000000"/>
                </a:solidFill>
                <a:latin typeface="Times New Roman" panose="02020603050405020304" pitchFamily="18" charset="0"/>
                <a:cs typeface="Times New Roman" panose="02020603050405020304" pitchFamily="18" charset="0"/>
              </a:rPr>
              <a:t>Swip</a:t>
            </a:r>
            <a:r>
              <a:rPr lang="nl-NL" sz="1000" kern="0" dirty="0">
                <a:solidFill>
                  <a:srgbClr val="000000"/>
                </a:solidFill>
                <a:latin typeface="Times New Roman" panose="02020603050405020304" pitchFamily="18" charset="0"/>
                <a:cs typeface="Times New Roman" panose="02020603050405020304" pitchFamily="18" charset="0"/>
              </a:rPr>
              <a:t> Stolk ontwierp de kinderzegels naar aanleiding van het Internationaal jaar van </a:t>
            </a:r>
            <a:r>
              <a:rPr lang="nl-NL" sz="1000" kern="0" dirty="0" err="1">
                <a:solidFill>
                  <a:srgbClr val="000000"/>
                </a:solidFill>
                <a:latin typeface="Times New Roman" panose="02020603050405020304" pitchFamily="18" charset="0"/>
                <a:cs typeface="Times New Roman" panose="02020603050405020304" pitchFamily="18" charset="0"/>
              </a:rPr>
              <a:t>gehandicapten.We</a:t>
            </a:r>
            <a:r>
              <a:rPr lang="nl-NL" sz="1000" kern="0" dirty="0">
                <a:solidFill>
                  <a:srgbClr val="000000"/>
                </a:solidFill>
                <a:latin typeface="Times New Roman" panose="02020603050405020304" pitchFamily="18" charset="0"/>
                <a:cs typeface="Times New Roman" panose="02020603050405020304" pitchFamily="18" charset="0"/>
              </a:rPr>
              <a:t> zien op de zegel van: 45 cent Integratie in de maatschappij, 55 cent Integratie in het gezin, 60 cent Preventieve inenting tegen kinderverlamming en op 65 cent Integratie onder vrienden.</a:t>
            </a:r>
            <a:endParaRPr lang="nl-NL" sz="1000" dirty="0">
              <a:latin typeface="Times New Roman" panose="02020603050405020304" pitchFamily="18" charset="0"/>
              <a:cs typeface="Times New Roman" panose="02020603050405020304" pitchFamily="18" charset="0"/>
            </a:endParaRPr>
          </a:p>
        </p:txBody>
      </p:sp>
      <p:sp>
        <p:nvSpPr>
          <p:cNvPr id="15" name="Tekstvak 14">
            <a:extLst>
              <a:ext uri="{FF2B5EF4-FFF2-40B4-BE49-F238E27FC236}">
                <a16:creationId xmlns:a16="http://schemas.microsoft.com/office/drawing/2014/main" id="{02104622-4CB5-8D1E-7F8F-06E9DFA4FA77}"/>
              </a:ext>
            </a:extLst>
          </p:cNvPr>
          <p:cNvSpPr txBox="1"/>
          <p:nvPr/>
        </p:nvSpPr>
        <p:spPr>
          <a:xfrm>
            <a:off x="827836" y="8622270"/>
            <a:ext cx="3888105"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a:t>
            </a:r>
            <a:r>
              <a:rPr lang="nl-NL" sz="900" dirty="0" err="1">
                <a:latin typeface="Times New Roman" panose="02020603050405020304" pitchFamily="18" charset="0"/>
                <a:cs typeface="Times New Roman" panose="02020603050405020304" pitchFamily="18" charset="0"/>
              </a:rPr>
              <a:t>Swip</a:t>
            </a:r>
            <a:r>
              <a:rPr lang="nl-NL" sz="900" dirty="0">
                <a:latin typeface="Times New Roman" panose="02020603050405020304" pitchFamily="18" charset="0"/>
                <a:cs typeface="Times New Roman" panose="02020603050405020304" pitchFamily="18" charset="0"/>
              </a:rPr>
              <a:t> Stolk</a:t>
            </a: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zegels van 55 en 60 cent 12 ¾ : 14 overige 14 : 12 ¾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fosforescerend</a:t>
            </a:r>
          </a:p>
          <a:p>
            <a:r>
              <a:rPr lang="nl-NL" sz="900" dirty="0">
                <a:latin typeface="Times New Roman" panose="02020603050405020304" pitchFamily="18" charset="0"/>
                <a:cs typeface="Times New Roman" panose="02020603050405020304" pitchFamily="18" charset="0"/>
              </a:rPr>
              <a:t>Oplage:	45 cent 		  3.946.047</a:t>
            </a:r>
          </a:p>
          <a:p>
            <a:r>
              <a:rPr lang="nl-NL" sz="900" dirty="0">
                <a:latin typeface="Times New Roman" panose="02020603050405020304" pitchFamily="18" charset="0"/>
                <a:cs typeface="Times New Roman" panose="02020603050405020304" pitchFamily="18" charset="0"/>
              </a:rPr>
              <a:t>	55 cent 		  4.539.364</a:t>
            </a:r>
          </a:p>
          <a:p>
            <a:r>
              <a:rPr lang="nl-NL" sz="900" dirty="0">
                <a:latin typeface="Times New Roman" panose="02020603050405020304" pitchFamily="18" charset="0"/>
                <a:cs typeface="Times New Roman" panose="02020603050405020304" pitchFamily="18" charset="0"/>
              </a:rPr>
              <a:t>	60 cent		  3.533.647</a:t>
            </a:r>
          </a:p>
          <a:p>
            <a:r>
              <a:rPr lang="nl-NL" sz="900" dirty="0">
                <a:latin typeface="Times New Roman" panose="02020603050405020304" pitchFamily="18" charset="0"/>
                <a:cs typeface="Times New Roman" panose="02020603050405020304" pitchFamily="18" charset="0"/>
              </a:rPr>
              <a:t>	65 cent		  4.148.351</a:t>
            </a:r>
          </a:p>
          <a:p>
            <a:r>
              <a:rPr lang="nl-NL" sz="900" dirty="0">
                <a:latin typeface="Times New Roman" panose="02020603050405020304" pitchFamily="18" charset="0"/>
                <a:cs typeface="Times New Roman" panose="02020603050405020304" pitchFamily="18" charset="0"/>
              </a:rPr>
              <a:t>	Blok		  5.292.873</a:t>
            </a:r>
          </a:p>
        </p:txBody>
      </p:sp>
      <p:sp>
        <p:nvSpPr>
          <p:cNvPr id="16" name="Rechthoek 15">
            <a:extLst>
              <a:ext uri="{FF2B5EF4-FFF2-40B4-BE49-F238E27FC236}">
                <a16:creationId xmlns:a16="http://schemas.microsoft.com/office/drawing/2014/main" id="{F48AD131-556A-6808-D718-FE5433BB9467}"/>
              </a:ext>
            </a:extLst>
          </p:cNvPr>
          <p:cNvSpPr/>
          <p:nvPr/>
        </p:nvSpPr>
        <p:spPr>
          <a:xfrm rot="16200000">
            <a:off x="4842101" y="679529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23532272-30A4-4B2E-7A85-D9A187B0CB01}"/>
              </a:ext>
            </a:extLst>
          </p:cNvPr>
          <p:cNvSpPr/>
          <p:nvPr/>
        </p:nvSpPr>
        <p:spPr>
          <a:xfrm rot="16200000">
            <a:off x="3365833" y="679529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077D9DB7-989D-00DE-E8E0-322FF64279D9}"/>
              </a:ext>
            </a:extLst>
          </p:cNvPr>
          <p:cNvSpPr/>
          <p:nvPr/>
        </p:nvSpPr>
        <p:spPr>
          <a:xfrm rot="16200000">
            <a:off x="1889606" y="679529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604A22F4-82D7-1189-4333-0080C7B44131}"/>
              </a:ext>
            </a:extLst>
          </p:cNvPr>
          <p:cNvSpPr/>
          <p:nvPr/>
        </p:nvSpPr>
        <p:spPr>
          <a:xfrm rot="16200000">
            <a:off x="4842102" y="5687963"/>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1317C10C-7757-154D-7FCF-F73AC4785777}"/>
              </a:ext>
            </a:extLst>
          </p:cNvPr>
          <p:cNvSpPr/>
          <p:nvPr/>
        </p:nvSpPr>
        <p:spPr>
          <a:xfrm rot="16200000">
            <a:off x="3365834" y="568796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Rechthoek 20">
            <a:extLst>
              <a:ext uri="{FF2B5EF4-FFF2-40B4-BE49-F238E27FC236}">
                <a16:creationId xmlns:a16="http://schemas.microsoft.com/office/drawing/2014/main" id="{2941E683-932C-B928-9A4A-5C869ACC2A7A}"/>
              </a:ext>
            </a:extLst>
          </p:cNvPr>
          <p:cNvSpPr/>
          <p:nvPr/>
        </p:nvSpPr>
        <p:spPr>
          <a:xfrm rot="16200000">
            <a:off x="1889607" y="568796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2" name="Rechthoek 21">
            <a:extLst>
              <a:ext uri="{FF2B5EF4-FFF2-40B4-BE49-F238E27FC236}">
                <a16:creationId xmlns:a16="http://schemas.microsoft.com/office/drawing/2014/main" id="{CA378616-B707-1E33-6008-90E1F72A829F}"/>
              </a:ext>
            </a:extLst>
          </p:cNvPr>
          <p:cNvSpPr/>
          <p:nvPr/>
        </p:nvSpPr>
        <p:spPr>
          <a:xfrm>
            <a:off x="1223553" y="5381910"/>
            <a:ext cx="5400000" cy="2880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3" name="Tekstvak 22">
            <a:extLst>
              <a:ext uri="{FF2B5EF4-FFF2-40B4-BE49-F238E27FC236}">
                <a16:creationId xmlns:a16="http://schemas.microsoft.com/office/drawing/2014/main" id="{CBDA9C3A-6D4A-F20E-75A7-31298E42CE3B}"/>
              </a:ext>
            </a:extLst>
          </p:cNvPr>
          <p:cNvSpPr txBox="1"/>
          <p:nvPr/>
        </p:nvSpPr>
        <p:spPr>
          <a:xfrm>
            <a:off x="2087833" y="6354050"/>
            <a:ext cx="4104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45 cent			      45 cent			            45 cent</a:t>
            </a:r>
          </a:p>
        </p:txBody>
      </p:sp>
      <p:sp>
        <p:nvSpPr>
          <p:cNvPr id="24" name="Tekstvak 23">
            <a:extLst>
              <a:ext uri="{FF2B5EF4-FFF2-40B4-BE49-F238E27FC236}">
                <a16:creationId xmlns:a16="http://schemas.microsoft.com/office/drawing/2014/main" id="{5A3C23CA-7A81-BE1B-80C1-C50D4738DADF}"/>
              </a:ext>
            </a:extLst>
          </p:cNvPr>
          <p:cNvSpPr txBox="1"/>
          <p:nvPr/>
        </p:nvSpPr>
        <p:spPr>
          <a:xfrm>
            <a:off x="2087833" y="7414368"/>
            <a:ext cx="2520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65 cent			        65 cent</a:t>
            </a:r>
          </a:p>
        </p:txBody>
      </p:sp>
      <p:sp>
        <p:nvSpPr>
          <p:cNvPr id="25" name="Rechthoek 24">
            <a:extLst>
              <a:ext uri="{FF2B5EF4-FFF2-40B4-BE49-F238E27FC236}">
                <a16:creationId xmlns:a16="http://schemas.microsoft.com/office/drawing/2014/main" id="{85333876-FBA2-1ACE-10C1-9541FFB90236}"/>
              </a:ext>
            </a:extLst>
          </p:cNvPr>
          <p:cNvSpPr/>
          <p:nvPr/>
        </p:nvSpPr>
        <p:spPr>
          <a:xfrm>
            <a:off x="2691091" y="372576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6" name="Rechthoek 25">
            <a:extLst>
              <a:ext uri="{FF2B5EF4-FFF2-40B4-BE49-F238E27FC236}">
                <a16:creationId xmlns:a16="http://schemas.microsoft.com/office/drawing/2014/main" id="{E20C983E-7EE7-A1A1-266D-B87A6D1B7C47}"/>
              </a:ext>
            </a:extLst>
          </p:cNvPr>
          <p:cNvSpPr/>
          <p:nvPr/>
        </p:nvSpPr>
        <p:spPr>
          <a:xfrm rot="5400000">
            <a:off x="5716239" y="388776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7" name="Rechthoek 26">
            <a:extLst>
              <a:ext uri="{FF2B5EF4-FFF2-40B4-BE49-F238E27FC236}">
                <a16:creationId xmlns:a16="http://schemas.microsoft.com/office/drawing/2014/main" id="{FC94BA48-497E-417E-6F2E-AC33439BABEB}"/>
              </a:ext>
            </a:extLst>
          </p:cNvPr>
          <p:cNvSpPr/>
          <p:nvPr/>
        </p:nvSpPr>
        <p:spPr>
          <a:xfrm>
            <a:off x="4086665" y="372576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8" name="Rechthoek 27">
            <a:extLst>
              <a:ext uri="{FF2B5EF4-FFF2-40B4-BE49-F238E27FC236}">
                <a16:creationId xmlns:a16="http://schemas.microsoft.com/office/drawing/2014/main" id="{5BC70A3A-B20D-2827-89AF-B8338D2FB82D}"/>
              </a:ext>
            </a:extLst>
          </p:cNvPr>
          <p:cNvSpPr/>
          <p:nvPr/>
        </p:nvSpPr>
        <p:spPr>
          <a:xfrm rot="5400000">
            <a:off x="1097517" y="388776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9" name="Tekstvak 28">
            <a:extLst>
              <a:ext uri="{FF2B5EF4-FFF2-40B4-BE49-F238E27FC236}">
                <a16:creationId xmlns:a16="http://schemas.microsoft.com/office/drawing/2014/main" id="{71E15549-AC32-C809-0466-56A6A7512145}"/>
              </a:ext>
            </a:extLst>
          </p:cNvPr>
          <p:cNvSpPr txBox="1"/>
          <p:nvPr/>
        </p:nvSpPr>
        <p:spPr>
          <a:xfrm>
            <a:off x="1325198" y="4590718"/>
            <a:ext cx="5629269"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45 cent			              55 cent		             60 cent			     65 cent</a:t>
            </a:r>
          </a:p>
        </p:txBody>
      </p:sp>
      <p:sp>
        <p:nvSpPr>
          <p:cNvPr id="30" name="Tekstvak 29">
            <a:extLst>
              <a:ext uri="{FF2B5EF4-FFF2-40B4-BE49-F238E27FC236}">
                <a16:creationId xmlns:a16="http://schemas.microsoft.com/office/drawing/2014/main" id="{81F2D4D1-5695-EF5C-3A7E-CBE5829ED87D}"/>
              </a:ext>
            </a:extLst>
          </p:cNvPr>
          <p:cNvSpPr txBox="1"/>
          <p:nvPr/>
        </p:nvSpPr>
        <p:spPr>
          <a:xfrm>
            <a:off x="4607833" y="7074098"/>
            <a:ext cx="1548268" cy="900246"/>
          </a:xfrm>
          <a:prstGeom prst="rect">
            <a:avLst/>
          </a:prstGeom>
          <a:noFill/>
        </p:spPr>
        <p:txBody>
          <a:bodyPr wrap="square" rtlCol="0">
            <a:spAutoFit/>
          </a:bodyPr>
          <a:lstStyle/>
          <a:p>
            <a:r>
              <a:rPr lang="nl-NL" sz="1050" dirty="0">
                <a:latin typeface="Arial Narrow" panose="020B0606020202030204" pitchFamily="34" charset="0"/>
              </a:rPr>
              <a:t>kinderzegels </a:t>
            </a:r>
            <a:r>
              <a:rPr lang="nl-NL" sz="1050" dirty="0">
                <a:solidFill>
                  <a:schemeClr val="bg1">
                    <a:lumMod val="50000"/>
                  </a:schemeClr>
                </a:solidFill>
                <a:latin typeface="Arial Narrow" panose="020B0606020202030204" pitchFamily="34" charset="0"/>
              </a:rPr>
              <a:t>op al uw post!</a:t>
            </a:r>
          </a:p>
          <a:p>
            <a:endParaRPr lang="nl-NL" sz="1050" dirty="0">
              <a:latin typeface="Arial Narrow" panose="020B0606020202030204" pitchFamily="34" charset="0"/>
            </a:endParaRPr>
          </a:p>
          <a:p>
            <a:r>
              <a:rPr lang="nl-NL" sz="1050" dirty="0">
                <a:solidFill>
                  <a:schemeClr val="bg1">
                    <a:lumMod val="50000"/>
                  </a:schemeClr>
                </a:solidFill>
                <a:latin typeface="Arial Narrow" panose="020B0606020202030204" pitchFamily="34" charset="0"/>
              </a:rPr>
              <a:t>op al uw post </a:t>
            </a:r>
            <a:r>
              <a:rPr lang="nl-NL" sz="1050" dirty="0">
                <a:latin typeface="Arial Narrow" panose="020B0606020202030204" pitchFamily="34" charset="0"/>
              </a:rPr>
              <a:t>kinderzegels!</a:t>
            </a:r>
          </a:p>
          <a:p>
            <a:endParaRPr lang="nl-NL" sz="1050" dirty="0">
              <a:latin typeface="Arial Narrow" panose="020B0606020202030204" pitchFamily="34" charset="0"/>
            </a:endParaRPr>
          </a:p>
          <a:p>
            <a:r>
              <a:rPr lang="nl-NL" sz="1050" dirty="0">
                <a:latin typeface="Arial Narrow" panose="020B0606020202030204" pitchFamily="34" charset="0"/>
              </a:rPr>
              <a:t>kinderzegels </a:t>
            </a:r>
            <a:r>
              <a:rPr lang="nl-NL" sz="1050" dirty="0">
                <a:solidFill>
                  <a:schemeClr val="bg1">
                    <a:lumMod val="50000"/>
                  </a:schemeClr>
                </a:solidFill>
                <a:latin typeface="Arial Narrow" panose="020B0606020202030204" pitchFamily="34" charset="0"/>
              </a:rPr>
              <a:t>op al uw post!</a:t>
            </a:r>
          </a:p>
        </p:txBody>
      </p:sp>
      <p:cxnSp>
        <p:nvCxnSpPr>
          <p:cNvPr id="34" name="Rechte verbindingslijn 33">
            <a:extLst>
              <a:ext uri="{FF2B5EF4-FFF2-40B4-BE49-F238E27FC236}">
                <a16:creationId xmlns:a16="http://schemas.microsoft.com/office/drawing/2014/main" id="{623521AA-8AA3-77D4-B2CD-520CB32020CE}"/>
              </a:ext>
            </a:extLst>
          </p:cNvPr>
          <p:cNvCxnSpPr>
            <a:cxnSpLocks/>
          </p:cNvCxnSpPr>
          <p:nvPr/>
        </p:nvCxnSpPr>
        <p:spPr>
          <a:xfrm>
            <a:off x="4715941" y="7038094"/>
            <a:ext cx="129614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Rechte verbindingslijn 34">
            <a:extLst>
              <a:ext uri="{FF2B5EF4-FFF2-40B4-BE49-F238E27FC236}">
                <a16:creationId xmlns:a16="http://schemas.microsoft.com/office/drawing/2014/main" id="{88170F18-2065-8A15-1B1D-CE232F2560E3}"/>
              </a:ext>
            </a:extLst>
          </p:cNvPr>
          <p:cNvCxnSpPr>
            <a:cxnSpLocks/>
          </p:cNvCxnSpPr>
          <p:nvPr/>
        </p:nvCxnSpPr>
        <p:spPr>
          <a:xfrm>
            <a:off x="4715941" y="7362130"/>
            <a:ext cx="129614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Rechte verbindingslijn 35">
            <a:extLst>
              <a:ext uri="{FF2B5EF4-FFF2-40B4-BE49-F238E27FC236}">
                <a16:creationId xmlns:a16="http://schemas.microsoft.com/office/drawing/2014/main" id="{616F6FF1-9FB3-E936-7F7B-4AFF7A943AB6}"/>
              </a:ext>
            </a:extLst>
          </p:cNvPr>
          <p:cNvCxnSpPr>
            <a:cxnSpLocks/>
          </p:cNvCxnSpPr>
          <p:nvPr/>
        </p:nvCxnSpPr>
        <p:spPr>
          <a:xfrm>
            <a:off x="4715941" y="7686166"/>
            <a:ext cx="129614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Rechte verbindingslijn 36">
            <a:extLst>
              <a:ext uri="{FF2B5EF4-FFF2-40B4-BE49-F238E27FC236}">
                <a16:creationId xmlns:a16="http://schemas.microsoft.com/office/drawing/2014/main" id="{1E78F201-0979-DB68-FE2A-0E73F290B962}"/>
              </a:ext>
            </a:extLst>
          </p:cNvPr>
          <p:cNvCxnSpPr>
            <a:cxnSpLocks/>
          </p:cNvCxnSpPr>
          <p:nvPr/>
        </p:nvCxnSpPr>
        <p:spPr>
          <a:xfrm>
            <a:off x="4715941" y="8010202"/>
            <a:ext cx="129614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592702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F24CD4-FCD5-BD80-BB26-01271A212E44}"/>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ADBF388F-7663-1547-EF4D-894F94FC58DE}"/>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07A59436-E297-8777-519E-1D8DCB6022AD}"/>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167BB749-23B3-E56E-17DA-EF31B6AFC9FB}"/>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1982</a:t>
            </a:r>
          </a:p>
        </p:txBody>
      </p:sp>
      <p:sp>
        <p:nvSpPr>
          <p:cNvPr id="10" name="Tekstvak 9">
            <a:extLst>
              <a:ext uri="{FF2B5EF4-FFF2-40B4-BE49-F238E27FC236}">
                <a16:creationId xmlns:a16="http://schemas.microsoft.com/office/drawing/2014/main" id="{251563CD-BCD8-AD17-281A-A1E1166C49E1}"/>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1982</a:t>
            </a:r>
          </a:p>
        </p:txBody>
      </p:sp>
      <p:cxnSp>
        <p:nvCxnSpPr>
          <p:cNvPr id="12" name="Rechte verbindingslijn 11">
            <a:extLst>
              <a:ext uri="{FF2B5EF4-FFF2-40B4-BE49-F238E27FC236}">
                <a16:creationId xmlns:a16="http://schemas.microsoft.com/office/drawing/2014/main" id="{FAF6768F-45B0-5B57-0233-51FA6756D481}"/>
              </a:ext>
            </a:extLst>
          </p:cNvPr>
          <p:cNvCxnSpPr/>
          <p:nvPr/>
        </p:nvCxnSpPr>
        <p:spPr>
          <a:xfrm flipH="1">
            <a:off x="0" y="5259171"/>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Rechthoek 1">
            <a:extLst>
              <a:ext uri="{FF2B5EF4-FFF2-40B4-BE49-F238E27FC236}">
                <a16:creationId xmlns:a16="http://schemas.microsoft.com/office/drawing/2014/main" id="{8B42D39B-2770-6675-2D38-29E2925DE281}"/>
              </a:ext>
            </a:extLst>
          </p:cNvPr>
          <p:cNvSpPr/>
          <p:nvPr/>
        </p:nvSpPr>
        <p:spPr>
          <a:xfrm>
            <a:off x="5407812" y="314966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5" name="Rechthoek 4">
            <a:extLst>
              <a:ext uri="{FF2B5EF4-FFF2-40B4-BE49-F238E27FC236}">
                <a16:creationId xmlns:a16="http://schemas.microsoft.com/office/drawing/2014/main" id="{10397EC2-BC61-22D9-5DDD-98451E968606}"/>
              </a:ext>
            </a:extLst>
          </p:cNvPr>
          <p:cNvSpPr/>
          <p:nvPr/>
        </p:nvSpPr>
        <p:spPr>
          <a:xfrm>
            <a:off x="5407812" y="472841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1" name="Rechthoek 10">
            <a:extLst>
              <a:ext uri="{FF2B5EF4-FFF2-40B4-BE49-F238E27FC236}">
                <a16:creationId xmlns:a16="http://schemas.microsoft.com/office/drawing/2014/main" id="{29060062-E4AD-8174-7576-2B44C5B4BF9F}"/>
              </a:ext>
            </a:extLst>
          </p:cNvPr>
          <p:cNvSpPr/>
          <p:nvPr/>
        </p:nvSpPr>
        <p:spPr>
          <a:xfrm>
            <a:off x="5407812" y="630717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3" name="Rechthoek 12">
            <a:extLst>
              <a:ext uri="{FF2B5EF4-FFF2-40B4-BE49-F238E27FC236}">
                <a16:creationId xmlns:a16="http://schemas.microsoft.com/office/drawing/2014/main" id="{CB29BF57-6EAB-83D1-0498-444A2BE0ECE6}"/>
              </a:ext>
            </a:extLst>
          </p:cNvPr>
          <p:cNvSpPr/>
          <p:nvPr/>
        </p:nvSpPr>
        <p:spPr>
          <a:xfrm>
            <a:off x="5407812" y="7885934"/>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8" name="Tekstvak 7">
            <a:extLst>
              <a:ext uri="{FF2B5EF4-FFF2-40B4-BE49-F238E27FC236}">
                <a16:creationId xmlns:a16="http://schemas.microsoft.com/office/drawing/2014/main" id="{1DE678E2-6047-7F96-F98B-3392DDA9609A}"/>
              </a:ext>
            </a:extLst>
          </p:cNvPr>
          <p:cNvSpPr txBox="1"/>
          <p:nvPr/>
        </p:nvSpPr>
        <p:spPr>
          <a:xfrm>
            <a:off x="967297" y="2507397"/>
            <a:ext cx="5926701" cy="400110"/>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Peter Vos ontwierp de serie op het thema Kind en Dier. Van boven naar beneden een kind met koolmezen, met poes, met konijn en met </a:t>
            </a:r>
            <a:r>
              <a:rPr lang="nl-NL" sz="1000" kern="0" dirty="0" err="1">
                <a:solidFill>
                  <a:srgbClr val="000000"/>
                </a:solidFill>
                <a:latin typeface="Times New Roman" panose="02020603050405020304" pitchFamily="18" charset="0"/>
                <a:cs typeface="Times New Roman" panose="02020603050405020304" pitchFamily="18" charset="0"/>
              </a:rPr>
              <a:t>kakatoe</a:t>
            </a:r>
            <a:r>
              <a:rPr lang="nl-NL" sz="1000" kern="0" dirty="0">
                <a:solidFill>
                  <a:srgbClr val="000000"/>
                </a:solidFill>
                <a:latin typeface="Times New Roman" panose="02020603050405020304" pitchFamily="18" charset="0"/>
                <a:cs typeface="Times New Roman" panose="02020603050405020304" pitchFamily="18" charset="0"/>
              </a:rPr>
              <a:t>.</a:t>
            </a:r>
            <a:endParaRPr lang="nl-NL" sz="1000" dirty="0">
              <a:latin typeface="Times New Roman" panose="02020603050405020304" pitchFamily="18" charset="0"/>
              <a:cs typeface="Times New Roman" panose="02020603050405020304" pitchFamily="18" charset="0"/>
            </a:endParaRPr>
          </a:p>
        </p:txBody>
      </p:sp>
      <p:sp>
        <p:nvSpPr>
          <p:cNvPr id="15" name="Tekstvak 14">
            <a:extLst>
              <a:ext uri="{FF2B5EF4-FFF2-40B4-BE49-F238E27FC236}">
                <a16:creationId xmlns:a16="http://schemas.microsoft.com/office/drawing/2014/main" id="{27EE4374-8788-4683-70F0-9A0552D0A0E6}"/>
              </a:ext>
            </a:extLst>
          </p:cNvPr>
          <p:cNvSpPr txBox="1"/>
          <p:nvPr/>
        </p:nvSpPr>
        <p:spPr>
          <a:xfrm>
            <a:off x="860204" y="8621106"/>
            <a:ext cx="2667606"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Peter Vos</a:t>
            </a: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12 ¾ : 14</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fosforescerend</a:t>
            </a:r>
          </a:p>
          <a:p>
            <a:r>
              <a:rPr lang="nl-NL" sz="900" dirty="0">
                <a:latin typeface="Times New Roman" panose="02020603050405020304" pitchFamily="18" charset="0"/>
                <a:cs typeface="Times New Roman" panose="02020603050405020304" pitchFamily="18" charset="0"/>
              </a:rPr>
              <a:t>Oplage:	50 cent 		  3.415.323</a:t>
            </a:r>
          </a:p>
          <a:p>
            <a:r>
              <a:rPr lang="nl-NL" sz="900" dirty="0">
                <a:latin typeface="Times New Roman" panose="02020603050405020304" pitchFamily="18" charset="0"/>
                <a:cs typeface="Times New Roman" panose="02020603050405020304" pitchFamily="18" charset="0"/>
              </a:rPr>
              <a:t>	60 cent 		  3.931.551</a:t>
            </a:r>
          </a:p>
          <a:p>
            <a:r>
              <a:rPr lang="nl-NL" sz="900" dirty="0">
                <a:latin typeface="Times New Roman" panose="02020603050405020304" pitchFamily="18" charset="0"/>
                <a:cs typeface="Times New Roman" panose="02020603050405020304" pitchFamily="18" charset="0"/>
              </a:rPr>
              <a:t>	65 cent		  3.136.123</a:t>
            </a:r>
          </a:p>
          <a:p>
            <a:r>
              <a:rPr lang="nl-NL" sz="900" dirty="0">
                <a:latin typeface="Times New Roman" panose="02020603050405020304" pitchFamily="18" charset="0"/>
                <a:cs typeface="Times New Roman" panose="02020603050405020304" pitchFamily="18" charset="0"/>
              </a:rPr>
              <a:t>	70 cent		  3.856.685</a:t>
            </a:r>
          </a:p>
          <a:p>
            <a:r>
              <a:rPr lang="nl-NL" sz="900" dirty="0">
                <a:latin typeface="Times New Roman" panose="02020603050405020304" pitchFamily="18" charset="0"/>
                <a:cs typeface="Times New Roman" panose="02020603050405020304" pitchFamily="18" charset="0"/>
              </a:rPr>
              <a:t>	Blok		  5.054.540</a:t>
            </a:r>
          </a:p>
        </p:txBody>
      </p:sp>
      <p:sp>
        <p:nvSpPr>
          <p:cNvPr id="22" name="Rechthoek 21">
            <a:extLst>
              <a:ext uri="{FF2B5EF4-FFF2-40B4-BE49-F238E27FC236}">
                <a16:creationId xmlns:a16="http://schemas.microsoft.com/office/drawing/2014/main" id="{A5DE0A74-30F2-B813-1D9D-B93608EC2881}"/>
              </a:ext>
            </a:extLst>
          </p:cNvPr>
          <p:cNvSpPr/>
          <p:nvPr/>
        </p:nvSpPr>
        <p:spPr>
          <a:xfrm rot="5400000">
            <a:off x="395921" y="4337654"/>
            <a:ext cx="5400000" cy="2880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5" name="Rechthoek 24">
            <a:extLst>
              <a:ext uri="{FF2B5EF4-FFF2-40B4-BE49-F238E27FC236}">
                <a16:creationId xmlns:a16="http://schemas.microsoft.com/office/drawing/2014/main" id="{557187F7-4DBC-B7BA-DD27-A5AE2768F816}"/>
              </a:ext>
            </a:extLst>
          </p:cNvPr>
          <p:cNvSpPr/>
          <p:nvPr/>
        </p:nvSpPr>
        <p:spPr>
          <a:xfrm>
            <a:off x="1913686" y="507931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6" name="Rechthoek 25">
            <a:extLst>
              <a:ext uri="{FF2B5EF4-FFF2-40B4-BE49-F238E27FC236}">
                <a16:creationId xmlns:a16="http://schemas.microsoft.com/office/drawing/2014/main" id="{298C31C0-E01A-852F-4DA5-CD5F75DCEF06}"/>
              </a:ext>
            </a:extLst>
          </p:cNvPr>
          <p:cNvSpPr/>
          <p:nvPr/>
        </p:nvSpPr>
        <p:spPr>
          <a:xfrm>
            <a:off x="1913686" y="6555475"/>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7" name="Rechthoek 26">
            <a:extLst>
              <a:ext uri="{FF2B5EF4-FFF2-40B4-BE49-F238E27FC236}">
                <a16:creationId xmlns:a16="http://schemas.microsoft.com/office/drawing/2014/main" id="{E6E48375-E86A-D924-14B4-1760A63DDF22}"/>
              </a:ext>
            </a:extLst>
          </p:cNvPr>
          <p:cNvSpPr/>
          <p:nvPr/>
        </p:nvSpPr>
        <p:spPr>
          <a:xfrm>
            <a:off x="1913686" y="360330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8" name="Rechthoek 27">
            <a:extLst>
              <a:ext uri="{FF2B5EF4-FFF2-40B4-BE49-F238E27FC236}">
                <a16:creationId xmlns:a16="http://schemas.microsoft.com/office/drawing/2014/main" id="{22D3EAD9-4A9A-FF59-6964-5622354549EB}"/>
              </a:ext>
            </a:extLst>
          </p:cNvPr>
          <p:cNvSpPr/>
          <p:nvPr/>
        </p:nvSpPr>
        <p:spPr>
          <a:xfrm>
            <a:off x="2992233" y="507915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9" name="Rechthoek 28">
            <a:extLst>
              <a:ext uri="{FF2B5EF4-FFF2-40B4-BE49-F238E27FC236}">
                <a16:creationId xmlns:a16="http://schemas.microsoft.com/office/drawing/2014/main" id="{F312099C-DD35-4F56-D9F2-48E121516733}"/>
              </a:ext>
            </a:extLst>
          </p:cNvPr>
          <p:cNvSpPr/>
          <p:nvPr/>
        </p:nvSpPr>
        <p:spPr>
          <a:xfrm>
            <a:off x="2992233" y="6555315"/>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0" name="Rechthoek 29">
            <a:extLst>
              <a:ext uri="{FF2B5EF4-FFF2-40B4-BE49-F238E27FC236}">
                <a16:creationId xmlns:a16="http://schemas.microsoft.com/office/drawing/2014/main" id="{989A2FFE-CB5F-AA3A-DCCF-8472686E7163}"/>
              </a:ext>
            </a:extLst>
          </p:cNvPr>
          <p:cNvSpPr/>
          <p:nvPr/>
        </p:nvSpPr>
        <p:spPr>
          <a:xfrm>
            <a:off x="2992233" y="360314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3" name="Tekstvak 32">
            <a:extLst>
              <a:ext uri="{FF2B5EF4-FFF2-40B4-BE49-F238E27FC236}">
                <a16:creationId xmlns:a16="http://schemas.microsoft.com/office/drawing/2014/main" id="{B3F003CA-A5F2-52E1-3656-38D3894DD406}"/>
              </a:ext>
            </a:extLst>
          </p:cNvPr>
          <p:cNvSpPr txBox="1"/>
          <p:nvPr/>
        </p:nvSpPr>
        <p:spPr>
          <a:xfrm>
            <a:off x="2275090" y="5658529"/>
            <a:ext cx="609520" cy="1692771"/>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50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50 cent</a:t>
            </a:r>
          </a:p>
        </p:txBody>
      </p:sp>
      <p:sp>
        <p:nvSpPr>
          <p:cNvPr id="34" name="Tekstvak 33">
            <a:extLst>
              <a:ext uri="{FF2B5EF4-FFF2-40B4-BE49-F238E27FC236}">
                <a16:creationId xmlns:a16="http://schemas.microsoft.com/office/drawing/2014/main" id="{6DBA5898-5B02-F155-82F8-0293A046B031}"/>
              </a:ext>
            </a:extLst>
          </p:cNvPr>
          <p:cNvSpPr txBox="1"/>
          <p:nvPr/>
        </p:nvSpPr>
        <p:spPr>
          <a:xfrm>
            <a:off x="1943749" y="3653718"/>
            <a:ext cx="1044000" cy="1323439"/>
          </a:xfrm>
          <a:prstGeom prst="rect">
            <a:avLst/>
          </a:prstGeom>
          <a:noFill/>
        </p:spPr>
        <p:txBody>
          <a:bodyPr wrap="square" rtlCol="0">
            <a:spAutoFit/>
          </a:bodyPr>
          <a:lstStyle/>
          <a:p>
            <a:r>
              <a:rPr lang="nl-NL" sz="1600" dirty="0"/>
              <a:t>de</a:t>
            </a:r>
          </a:p>
          <a:p>
            <a:r>
              <a:rPr lang="nl-NL" sz="1600" dirty="0"/>
              <a:t>mooiste</a:t>
            </a:r>
          </a:p>
          <a:p>
            <a:r>
              <a:rPr lang="nl-NL" sz="1600" dirty="0"/>
              <a:t>post</a:t>
            </a:r>
          </a:p>
          <a:p>
            <a:r>
              <a:rPr lang="nl-NL" sz="1600" dirty="0"/>
              <a:t>is voor</a:t>
            </a:r>
          </a:p>
          <a:p>
            <a:r>
              <a:rPr lang="nl-NL" sz="1600" dirty="0"/>
              <a:t>het kind</a:t>
            </a:r>
          </a:p>
        </p:txBody>
      </p:sp>
      <p:sp>
        <p:nvSpPr>
          <p:cNvPr id="35" name="Tekstvak 34">
            <a:extLst>
              <a:ext uri="{FF2B5EF4-FFF2-40B4-BE49-F238E27FC236}">
                <a16:creationId xmlns:a16="http://schemas.microsoft.com/office/drawing/2014/main" id="{3488D70E-D50C-CD71-02DB-64A2C1544880}"/>
              </a:ext>
            </a:extLst>
          </p:cNvPr>
          <p:cNvSpPr txBox="1"/>
          <p:nvPr/>
        </p:nvSpPr>
        <p:spPr>
          <a:xfrm>
            <a:off x="3259310" y="4198321"/>
            <a:ext cx="609520" cy="3170099"/>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60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50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50 cent</a:t>
            </a:r>
          </a:p>
        </p:txBody>
      </p:sp>
      <p:sp>
        <p:nvSpPr>
          <p:cNvPr id="36" name="Tekstvak 35">
            <a:extLst>
              <a:ext uri="{FF2B5EF4-FFF2-40B4-BE49-F238E27FC236}">
                <a16:creationId xmlns:a16="http://schemas.microsoft.com/office/drawing/2014/main" id="{B053C50E-FB7A-6E0E-B7A4-CCBB56A5386D}"/>
              </a:ext>
            </a:extLst>
          </p:cNvPr>
          <p:cNvSpPr txBox="1"/>
          <p:nvPr/>
        </p:nvSpPr>
        <p:spPr>
          <a:xfrm>
            <a:off x="5725342" y="3781437"/>
            <a:ext cx="609520" cy="5016758"/>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50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60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65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70 cent</a:t>
            </a:r>
          </a:p>
        </p:txBody>
      </p:sp>
      <p:sp>
        <p:nvSpPr>
          <p:cNvPr id="3" name="Tekstvak 2">
            <a:extLst>
              <a:ext uri="{FF2B5EF4-FFF2-40B4-BE49-F238E27FC236}">
                <a16:creationId xmlns:a16="http://schemas.microsoft.com/office/drawing/2014/main" id="{F0201916-93E5-5CF0-A77A-E70D73DD4105}"/>
              </a:ext>
            </a:extLst>
          </p:cNvPr>
          <p:cNvSpPr txBox="1"/>
          <p:nvPr/>
        </p:nvSpPr>
        <p:spPr>
          <a:xfrm>
            <a:off x="1975137" y="3291836"/>
            <a:ext cx="2568345" cy="215444"/>
          </a:xfrm>
          <a:prstGeom prst="rect">
            <a:avLst/>
          </a:prstGeom>
          <a:noFill/>
        </p:spPr>
        <p:txBody>
          <a:bodyPr wrap="square" rtlCol="0">
            <a:spAutoFit/>
          </a:bodyPr>
          <a:lstStyle/>
          <a:p>
            <a:r>
              <a:rPr lang="nl-NL" sz="800" dirty="0"/>
              <a:t>KINDERPOSTEZEGELACTIE 1982</a:t>
            </a:r>
          </a:p>
        </p:txBody>
      </p:sp>
    </p:spTree>
    <p:extLst>
      <p:ext uri="{BB962C8B-B14F-4D97-AF65-F5344CB8AC3E}">
        <p14:creationId xmlns:p14="http://schemas.microsoft.com/office/powerpoint/2010/main" val="327045798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9F1C08-4D08-7196-9A27-85DEBE30D629}"/>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E966DB90-3938-EA48-E201-2AEEC12CFF36}"/>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62034D3C-8E7F-60BB-3AE9-7E28E0D8F6BC}"/>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6C8DCF05-DCDC-4134-E422-79B1035921D0}"/>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1983</a:t>
            </a:r>
          </a:p>
        </p:txBody>
      </p:sp>
      <p:sp>
        <p:nvSpPr>
          <p:cNvPr id="10" name="Tekstvak 9">
            <a:extLst>
              <a:ext uri="{FF2B5EF4-FFF2-40B4-BE49-F238E27FC236}">
                <a16:creationId xmlns:a16="http://schemas.microsoft.com/office/drawing/2014/main" id="{BB924078-0D38-5F80-5128-6146D9C91CBC}"/>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1983</a:t>
            </a:r>
          </a:p>
        </p:txBody>
      </p:sp>
      <p:sp>
        <p:nvSpPr>
          <p:cNvPr id="8" name="Tekstvak 7">
            <a:extLst>
              <a:ext uri="{FF2B5EF4-FFF2-40B4-BE49-F238E27FC236}">
                <a16:creationId xmlns:a16="http://schemas.microsoft.com/office/drawing/2014/main" id="{AAABEE1B-7B37-CE57-1E06-E1258193B439}"/>
              </a:ext>
            </a:extLst>
          </p:cNvPr>
          <p:cNvSpPr txBox="1"/>
          <p:nvPr/>
        </p:nvSpPr>
        <p:spPr>
          <a:xfrm>
            <a:off x="967297" y="2507397"/>
            <a:ext cx="5926701" cy="400110"/>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Met het thema Kerst ontwierp Joost Roelofsz vier zegels met daarop de os en ezel, een sneeuwman, sterren en de drie koningen.</a:t>
            </a:r>
            <a:endParaRPr lang="nl-NL" sz="1000" dirty="0">
              <a:latin typeface="Times New Roman" panose="02020603050405020304" pitchFamily="18" charset="0"/>
              <a:cs typeface="Times New Roman" panose="02020603050405020304" pitchFamily="18" charset="0"/>
            </a:endParaRPr>
          </a:p>
        </p:txBody>
      </p:sp>
      <p:sp>
        <p:nvSpPr>
          <p:cNvPr id="15" name="Tekstvak 14">
            <a:extLst>
              <a:ext uri="{FF2B5EF4-FFF2-40B4-BE49-F238E27FC236}">
                <a16:creationId xmlns:a16="http://schemas.microsoft.com/office/drawing/2014/main" id="{BD044232-CCD5-8F77-909E-1648BCF9592B}"/>
              </a:ext>
            </a:extLst>
          </p:cNvPr>
          <p:cNvSpPr txBox="1"/>
          <p:nvPr/>
        </p:nvSpPr>
        <p:spPr>
          <a:xfrm>
            <a:off x="827836" y="8622270"/>
            <a:ext cx="2339997"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Joost Roelofsz</a:t>
            </a: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14 : 12 ¾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fosforescerend</a:t>
            </a:r>
          </a:p>
          <a:p>
            <a:r>
              <a:rPr lang="nl-NL" sz="900" dirty="0">
                <a:latin typeface="Times New Roman" panose="02020603050405020304" pitchFamily="18" charset="0"/>
                <a:cs typeface="Times New Roman" panose="02020603050405020304" pitchFamily="18" charset="0"/>
              </a:rPr>
              <a:t>Oplage:	50 cent 		  3.220.838</a:t>
            </a:r>
          </a:p>
          <a:p>
            <a:r>
              <a:rPr lang="nl-NL" sz="900" dirty="0">
                <a:latin typeface="Times New Roman" panose="02020603050405020304" pitchFamily="18" charset="0"/>
                <a:cs typeface="Times New Roman" panose="02020603050405020304" pitchFamily="18" charset="0"/>
              </a:rPr>
              <a:t>	50 cent 		  2.826.497</a:t>
            </a:r>
          </a:p>
          <a:p>
            <a:r>
              <a:rPr lang="nl-NL" sz="900" dirty="0">
                <a:latin typeface="Times New Roman" panose="02020603050405020304" pitchFamily="18" charset="0"/>
                <a:cs typeface="Times New Roman" panose="02020603050405020304" pitchFamily="18" charset="0"/>
              </a:rPr>
              <a:t>	60 cent		  3.492.485</a:t>
            </a:r>
          </a:p>
          <a:p>
            <a:r>
              <a:rPr lang="nl-NL" sz="900" dirty="0">
                <a:latin typeface="Times New Roman" panose="02020603050405020304" pitchFamily="18" charset="0"/>
                <a:cs typeface="Times New Roman" panose="02020603050405020304" pitchFamily="18" charset="0"/>
              </a:rPr>
              <a:t>	70 cent		  3.376.834</a:t>
            </a:r>
          </a:p>
          <a:p>
            <a:r>
              <a:rPr lang="nl-NL" sz="900" dirty="0">
                <a:latin typeface="Times New Roman" panose="02020603050405020304" pitchFamily="18" charset="0"/>
                <a:cs typeface="Times New Roman" panose="02020603050405020304" pitchFamily="18" charset="0"/>
              </a:rPr>
              <a:t>	Blok		  4.498.933</a:t>
            </a:r>
          </a:p>
        </p:txBody>
      </p:sp>
      <p:cxnSp>
        <p:nvCxnSpPr>
          <p:cNvPr id="3" name="Rechte verbindingslijn 2">
            <a:extLst>
              <a:ext uri="{FF2B5EF4-FFF2-40B4-BE49-F238E27FC236}">
                <a16:creationId xmlns:a16="http://schemas.microsoft.com/office/drawing/2014/main" id="{4D21331B-D540-6632-2C0A-11D5A485533A}"/>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Rechthoek 8">
            <a:extLst>
              <a:ext uri="{FF2B5EF4-FFF2-40B4-BE49-F238E27FC236}">
                <a16:creationId xmlns:a16="http://schemas.microsoft.com/office/drawing/2014/main" id="{7DA734AF-985F-A7DA-5227-0F47F00D374A}"/>
              </a:ext>
            </a:extLst>
          </p:cNvPr>
          <p:cNvSpPr/>
          <p:nvPr/>
        </p:nvSpPr>
        <p:spPr>
          <a:xfrm rot="16200000">
            <a:off x="2652897" y="323981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Rechthoek 13">
            <a:extLst>
              <a:ext uri="{FF2B5EF4-FFF2-40B4-BE49-F238E27FC236}">
                <a16:creationId xmlns:a16="http://schemas.microsoft.com/office/drawing/2014/main" id="{A22166D8-1ADD-28E0-A46C-36D59CB2C3E6}"/>
              </a:ext>
            </a:extLst>
          </p:cNvPr>
          <p:cNvSpPr/>
          <p:nvPr/>
        </p:nvSpPr>
        <p:spPr>
          <a:xfrm rot="16200000">
            <a:off x="4155636" y="323981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3" name="Rechthoek 22">
            <a:extLst>
              <a:ext uri="{FF2B5EF4-FFF2-40B4-BE49-F238E27FC236}">
                <a16:creationId xmlns:a16="http://schemas.microsoft.com/office/drawing/2014/main" id="{A0A180C1-428A-150A-7A92-0BB7C14A9FBC}"/>
              </a:ext>
            </a:extLst>
          </p:cNvPr>
          <p:cNvSpPr/>
          <p:nvPr/>
        </p:nvSpPr>
        <p:spPr>
          <a:xfrm rot="16200000">
            <a:off x="5658374" y="323981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4" name="Rechthoek 23">
            <a:extLst>
              <a:ext uri="{FF2B5EF4-FFF2-40B4-BE49-F238E27FC236}">
                <a16:creationId xmlns:a16="http://schemas.microsoft.com/office/drawing/2014/main" id="{E8D98D9B-5328-A2BA-8382-D00119CA2A9A}"/>
              </a:ext>
            </a:extLst>
          </p:cNvPr>
          <p:cNvSpPr/>
          <p:nvPr/>
        </p:nvSpPr>
        <p:spPr>
          <a:xfrm rot="16200000">
            <a:off x="1150158" y="323980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9" name="Rechthoek 28">
            <a:extLst>
              <a:ext uri="{FF2B5EF4-FFF2-40B4-BE49-F238E27FC236}">
                <a16:creationId xmlns:a16="http://schemas.microsoft.com/office/drawing/2014/main" id="{51FAD669-FA2B-41A0-F050-55687C3D43AC}"/>
              </a:ext>
            </a:extLst>
          </p:cNvPr>
          <p:cNvSpPr/>
          <p:nvPr/>
        </p:nvSpPr>
        <p:spPr>
          <a:xfrm rot="16200000">
            <a:off x="4900156" y="6768083"/>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0" name="Rechthoek 29">
            <a:extLst>
              <a:ext uri="{FF2B5EF4-FFF2-40B4-BE49-F238E27FC236}">
                <a16:creationId xmlns:a16="http://schemas.microsoft.com/office/drawing/2014/main" id="{8987B5C7-F376-EF3E-97D7-4332F5496CB1}"/>
              </a:ext>
            </a:extLst>
          </p:cNvPr>
          <p:cNvSpPr/>
          <p:nvPr/>
        </p:nvSpPr>
        <p:spPr>
          <a:xfrm rot="16200000">
            <a:off x="3423888" y="676808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1" name="Rechthoek 30">
            <a:extLst>
              <a:ext uri="{FF2B5EF4-FFF2-40B4-BE49-F238E27FC236}">
                <a16:creationId xmlns:a16="http://schemas.microsoft.com/office/drawing/2014/main" id="{57BA6F19-7D9C-E27F-8A90-7425AE0A8132}"/>
              </a:ext>
            </a:extLst>
          </p:cNvPr>
          <p:cNvSpPr/>
          <p:nvPr/>
        </p:nvSpPr>
        <p:spPr>
          <a:xfrm rot="16200000">
            <a:off x="1947661" y="676808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2" name="Rechthoek 31">
            <a:extLst>
              <a:ext uri="{FF2B5EF4-FFF2-40B4-BE49-F238E27FC236}">
                <a16:creationId xmlns:a16="http://schemas.microsoft.com/office/drawing/2014/main" id="{B25272C3-2804-34CE-33A5-1EA382BDFC11}"/>
              </a:ext>
            </a:extLst>
          </p:cNvPr>
          <p:cNvSpPr/>
          <p:nvPr/>
        </p:nvSpPr>
        <p:spPr>
          <a:xfrm rot="16200000">
            <a:off x="4900157" y="565195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3" name="Rechthoek 32">
            <a:extLst>
              <a:ext uri="{FF2B5EF4-FFF2-40B4-BE49-F238E27FC236}">
                <a16:creationId xmlns:a16="http://schemas.microsoft.com/office/drawing/2014/main" id="{F51DBCE9-1295-7992-F821-81420D9F8CFD}"/>
              </a:ext>
            </a:extLst>
          </p:cNvPr>
          <p:cNvSpPr/>
          <p:nvPr/>
        </p:nvSpPr>
        <p:spPr>
          <a:xfrm rot="16200000">
            <a:off x="3423889" y="565195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4" name="Rechthoek 33">
            <a:extLst>
              <a:ext uri="{FF2B5EF4-FFF2-40B4-BE49-F238E27FC236}">
                <a16:creationId xmlns:a16="http://schemas.microsoft.com/office/drawing/2014/main" id="{3D0011BE-75A1-F6E1-8A90-343A69D2346C}"/>
              </a:ext>
            </a:extLst>
          </p:cNvPr>
          <p:cNvSpPr/>
          <p:nvPr/>
        </p:nvSpPr>
        <p:spPr>
          <a:xfrm rot="16200000">
            <a:off x="1947662" y="565195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5" name="Rechthoek 34">
            <a:extLst>
              <a:ext uri="{FF2B5EF4-FFF2-40B4-BE49-F238E27FC236}">
                <a16:creationId xmlns:a16="http://schemas.microsoft.com/office/drawing/2014/main" id="{5B4ECB12-3E52-CE0A-D058-9588FD2AD9DB}"/>
              </a:ext>
            </a:extLst>
          </p:cNvPr>
          <p:cNvSpPr/>
          <p:nvPr/>
        </p:nvSpPr>
        <p:spPr>
          <a:xfrm>
            <a:off x="1223553" y="5382226"/>
            <a:ext cx="5400000" cy="2880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6" name="Tekstvak 35">
            <a:extLst>
              <a:ext uri="{FF2B5EF4-FFF2-40B4-BE49-F238E27FC236}">
                <a16:creationId xmlns:a16="http://schemas.microsoft.com/office/drawing/2014/main" id="{B017E669-28CA-ABC9-4943-BF2C7867264B}"/>
              </a:ext>
            </a:extLst>
          </p:cNvPr>
          <p:cNvSpPr txBox="1"/>
          <p:nvPr/>
        </p:nvSpPr>
        <p:spPr>
          <a:xfrm>
            <a:off x="1407306" y="3932450"/>
            <a:ext cx="510066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50 cent			      50 cent			           60 cent		                 70 cent</a:t>
            </a:r>
          </a:p>
        </p:txBody>
      </p:sp>
      <p:sp>
        <p:nvSpPr>
          <p:cNvPr id="37" name="Tekstvak 36">
            <a:extLst>
              <a:ext uri="{FF2B5EF4-FFF2-40B4-BE49-F238E27FC236}">
                <a16:creationId xmlns:a16="http://schemas.microsoft.com/office/drawing/2014/main" id="{1EF66279-0917-A93C-3C88-345379D6826A}"/>
              </a:ext>
            </a:extLst>
          </p:cNvPr>
          <p:cNvSpPr txBox="1"/>
          <p:nvPr/>
        </p:nvSpPr>
        <p:spPr>
          <a:xfrm>
            <a:off x="2145888" y="6354050"/>
            <a:ext cx="4104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50 cent			      50 cent			            70 cent</a:t>
            </a:r>
          </a:p>
        </p:txBody>
      </p:sp>
      <p:sp>
        <p:nvSpPr>
          <p:cNvPr id="38" name="Tekstvak 37">
            <a:extLst>
              <a:ext uri="{FF2B5EF4-FFF2-40B4-BE49-F238E27FC236}">
                <a16:creationId xmlns:a16="http://schemas.microsoft.com/office/drawing/2014/main" id="{645F6EF2-F7A4-1A0D-C683-A1B1DB824A00}"/>
              </a:ext>
            </a:extLst>
          </p:cNvPr>
          <p:cNvSpPr txBox="1"/>
          <p:nvPr/>
        </p:nvSpPr>
        <p:spPr>
          <a:xfrm>
            <a:off x="2160113" y="7433912"/>
            <a:ext cx="4104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50 cent			      50 cent			            70 cent</a:t>
            </a:r>
          </a:p>
        </p:txBody>
      </p:sp>
      <p:sp>
        <p:nvSpPr>
          <p:cNvPr id="39" name="Tekstvak 38">
            <a:extLst>
              <a:ext uri="{FF2B5EF4-FFF2-40B4-BE49-F238E27FC236}">
                <a16:creationId xmlns:a16="http://schemas.microsoft.com/office/drawing/2014/main" id="{9E7BDA71-AE18-8505-C19E-958ED474CCA5}"/>
              </a:ext>
            </a:extLst>
          </p:cNvPr>
          <p:cNvSpPr txBox="1"/>
          <p:nvPr/>
        </p:nvSpPr>
        <p:spPr>
          <a:xfrm rot="16200000">
            <a:off x="376962" y="6690498"/>
            <a:ext cx="2312899" cy="461665"/>
          </a:xfrm>
          <a:prstGeom prst="rect">
            <a:avLst/>
          </a:prstGeom>
          <a:noFill/>
        </p:spPr>
        <p:txBody>
          <a:bodyPr wrap="square" rtlCol="0">
            <a:spAutoFit/>
          </a:bodyPr>
          <a:lstStyle/>
          <a:p>
            <a:r>
              <a:rPr lang="nl-NL" sz="800" dirty="0">
                <a:latin typeface="Leelawadee UI Semilight" panose="020B0402040204020203" pitchFamily="34" charset="-34"/>
                <a:cs typeface="Leelawadee UI Semilight" panose="020B0402040204020203" pitchFamily="34" charset="-34"/>
              </a:rPr>
              <a:t>KINDERPOSTZEGELACTIE 1983</a:t>
            </a:r>
          </a:p>
          <a:p>
            <a:r>
              <a:rPr lang="nl-NL" sz="800" dirty="0">
                <a:latin typeface="Leelawadee UI Semilight" panose="020B0402040204020203" pitchFamily="34" charset="-34"/>
                <a:cs typeface="Leelawadee UI Semilight" panose="020B0402040204020203" pitchFamily="34" charset="-34"/>
              </a:rPr>
              <a:t>ALLE KINDEREN TELLEN MEE</a:t>
            </a:r>
          </a:p>
          <a:p>
            <a:r>
              <a:rPr lang="nl-NL" sz="800" dirty="0">
                <a:latin typeface="Leelawadee UI Semilight" panose="020B0402040204020203" pitchFamily="34" charset="-34"/>
                <a:cs typeface="Leelawadee UI Semilight" panose="020B0402040204020203" pitchFamily="34" charset="-34"/>
              </a:rPr>
              <a:t>VOOR HET KIND</a:t>
            </a:r>
          </a:p>
        </p:txBody>
      </p:sp>
    </p:spTree>
    <p:extLst>
      <p:ext uri="{BB962C8B-B14F-4D97-AF65-F5344CB8AC3E}">
        <p14:creationId xmlns:p14="http://schemas.microsoft.com/office/powerpoint/2010/main" val="15342520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4E386-0861-430F-11E3-C719DE9D6FA9}"/>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3531BEFC-2345-41B5-94A0-58669036A213}"/>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DEFE48A0-3EBC-93FB-7920-E468BEC1B138}"/>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8968D023-15BE-458E-5E6C-E8EA211C72B5}"/>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1926</a:t>
            </a:r>
          </a:p>
        </p:txBody>
      </p:sp>
      <p:sp>
        <p:nvSpPr>
          <p:cNvPr id="10" name="Tekstvak 9">
            <a:extLst>
              <a:ext uri="{FF2B5EF4-FFF2-40B4-BE49-F238E27FC236}">
                <a16:creationId xmlns:a16="http://schemas.microsoft.com/office/drawing/2014/main" id="{24A5AD77-D706-1BFC-2C9E-522ADFC88E1E}"/>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1926</a:t>
            </a:r>
          </a:p>
        </p:txBody>
      </p:sp>
      <p:cxnSp>
        <p:nvCxnSpPr>
          <p:cNvPr id="12" name="Rechte verbindingslijn 11">
            <a:extLst>
              <a:ext uri="{FF2B5EF4-FFF2-40B4-BE49-F238E27FC236}">
                <a16:creationId xmlns:a16="http://schemas.microsoft.com/office/drawing/2014/main" id="{47FB283F-D1A1-9865-A602-A29F2BDF0B26}"/>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27" name="Tekstvak 26">
            <a:extLst>
              <a:ext uri="{FF2B5EF4-FFF2-40B4-BE49-F238E27FC236}">
                <a16:creationId xmlns:a16="http://schemas.microsoft.com/office/drawing/2014/main" id="{4C3ED48B-A9F2-CB1E-B1AC-E61C32C8134B}"/>
              </a:ext>
            </a:extLst>
          </p:cNvPr>
          <p:cNvSpPr txBox="1"/>
          <p:nvPr/>
        </p:nvSpPr>
        <p:spPr>
          <a:xfrm>
            <a:off x="1403573" y="2465586"/>
            <a:ext cx="5040000" cy="553998"/>
          </a:xfrm>
          <a:prstGeom prst="rect">
            <a:avLst/>
          </a:prstGeom>
          <a:noFill/>
        </p:spPr>
        <p:txBody>
          <a:bodyPr wrap="square" rtlCol="0">
            <a:spAutoFit/>
          </a:bodyPr>
          <a:lstStyle/>
          <a:p>
            <a:r>
              <a:rPr lang="nl-NL" sz="1000" dirty="0">
                <a:latin typeface="Times New Roman" panose="02020603050405020304" pitchFamily="18" charset="0"/>
                <a:cs typeface="Times New Roman" panose="02020603050405020304" pitchFamily="18" charset="0"/>
              </a:rPr>
              <a:t>Antoon </a:t>
            </a:r>
            <a:r>
              <a:rPr lang="nl-NL" sz="1000" dirty="0" err="1">
                <a:latin typeface="Times New Roman" panose="02020603050405020304" pitchFamily="18" charset="0"/>
                <a:cs typeface="Times New Roman" panose="02020603050405020304" pitchFamily="18" charset="0"/>
              </a:rPr>
              <a:t>Molkenboer</a:t>
            </a:r>
            <a:r>
              <a:rPr lang="nl-NL" sz="1000" dirty="0">
                <a:latin typeface="Times New Roman" panose="02020603050405020304" pitchFamily="18" charset="0"/>
                <a:cs typeface="Times New Roman" panose="02020603050405020304" pitchFamily="18" charset="0"/>
              </a:rPr>
              <a:t> ontwierp de volgende vier zegels met het thema: de provinciewapens.      Van links naar rechts: wapen van Utrecht met ijskristallen, wapen van Zeeland met zeewier, wapen van Noord-Holland met </a:t>
            </a:r>
            <a:r>
              <a:rPr lang="nl-NL" sz="1000" dirty="0" err="1">
                <a:latin typeface="Times New Roman" panose="02020603050405020304" pitchFamily="18" charset="0"/>
                <a:cs typeface="Times New Roman" panose="02020603050405020304" pitchFamily="18" charset="0"/>
              </a:rPr>
              <a:t>oranje-appels</a:t>
            </a:r>
            <a:r>
              <a:rPr lang="nl-NL" sz="1000" dirty="0">
                <a:latin typeface="Times New Roman" panose="02020603050405020304" pitchFamily="18" charset="0"/>
                <a:cs typeface="Times New Roman" panose="02020603050405020304" pitchFamily="18" charset="0"/>
              </a:rPr>
              <a:t>, wapen van Friesland met waterlelies.</a:t>
            </a:r>
          </a:p>
        </p:txBody>
      </p:sp>
      <p:sp>
        <p:nvSpPr>
          <p:cNvPr id="28" name="Tekstvak 27">
            <a:extLst>
              <a:ext uri="{FF2B5EF4-FFF2-40B4-BE49-F238E27FC236}">
                <a16:creationId xmlns:a16="http://schemas.microsoft.com/office/drawing/2014/main" id="{D39C59DE-B80D-6319-BBFE-4AC6D0FFD22C}"/>
              </a:ext>
            </a:extLst>
          </p:cNvPr>
          <p:cNvSpPr txBox="1"/>
          <p:nvPr/>
        </p:nvSpPr>
        <p:spPr>
          <a:xfrm>
            <a:off x="1441828" y="4157774"/>
            <a:ext cx="4963321" cy="215444"/>
          </a:xfrm>
          <a:prstGeom prst="rect">
            <a:avLst/>
          </a:prstGeom>
          <a:noFill/>
        </p:spPr>
        <p:txBody>
          <a:bodyPr wrap="square" rtlCol="0">
            <a:spAutoFit/>
          </a:bodyPr>
          <a:lstStyle/>
          <a:p>
            <a:pPr algn="ctr"/>
            <a:r>
              <a:rPr lang="nl-NL" sz="800" dirty="0">
                <a:latin typeface="Times New Roman" panose="02020603050405020304" pitchFamily="18" charset="0"/>
                <a:cs typeface="Times New Roman" panose="02020603050405020304" pitchFamily="18" charset="0"/>
              </a:rPr>
              <a:t>kamtanding 12 ½ </a:t>
            </a:r>
          </a:p>
        </p:txBody>
      </p:sp>
      <p:sp>
        <p:nvSpPr>
          <p:cNvPr id="33" name="Tekstvak 32">
            <a:extLst>
              <a:ext uri="{FF2B5EF4-FFF2-40B4-BE49-F238E27FC236}">
                <a16:creationId xmlns:a16="http://schemas.microsoft.com/office/drawing/2014/main" id="{52C82B16-896F-5AC5-ECD7-FFDD28B60F9A}"/>
              </a:ext>
            </a:extLst>
          </p:cNvPr>
          <p:cNvSpPr txBox="1"/>
          <p:nvPr/>
        </p:nvSpPr>
        <p:spPr>
          <a:xfrm>
            <a:off x="1441829" y="6102462"/>
            <a:ext cx="4963321" cy="215444"/>
          </a:xfrm>
          <a:prstGeom prst="rect">
            <a:avLst/>
          </a:prstGeom>
          <a:noFill/>
        </p:spPr>
        <p:txBody>
          <a:bodyPr wrap="square" rtlCol="0">
            <a:spAutoFit/>
          </a:bodyPr>
          <a:lstStyle/>
          <a:p>
            <a:pPr algn="ctr"/>
            <a:r>
              <a:rPr lang="nl-NL" sz="800" dirty="0">
                <a:latin typeface="Times New Roman" panose="02020603050405020304" pitchFamily="18" charset="0"/>
                <a:cs typeface="Times New Roman" panose="02020603050405020304" pitchFamily="18" charset="0"/>
              </a:rPr>
              <a:t>tweezijdige roltanding</a:t>
            </a:r>
          </a:p>
        </p:txBody>
      </p:sp>
      <p:sp>
        <p:nvSpPr>
          <p:cNvPr id="38" name="Tekstvak 37">
            <a:extLst>
              <a:ext uri="{FF2B5EF4-FFF2-40B4-BE49-F238E27FC236}">
                <a16:creationId xmlns:a16="http://schemas.microsoft.com/office/drawing/2014/main" id="{E926147E-D58F-920B-C235-5F921060308D}"/>
              </a:ext>
            </a:extLst>
          </p:cNvPr>
          <p:cNvSpPr txBox="1"/>
          <p:nvPr/>
        </p:nvSpPr>
        <p:spPr>
          <a:xfrm>
            <a:off x="827837" y="8622270"/>
            <a:ext cx="2699972"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Antoon </a:t>
            </a:r>
            <a:r>
              <a:rPr lang="nl-NL" sz="900" dirty="0" err="1">
                <a:latin typeface="Times New Roman" panose="02020603050405020304" pitchFamily="18" charset="0"/>
                <a:cs typeface="Times New Roman" panose="02020603050405020304" pitchFamily="18" charset="0"/>
              </a:rPr>
              <a:t>Molkenboer</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12 ½ en tweezijdige roltanding</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ringen verticaal</a:t>
            </a:r>
          </a:p>
          <a:p>
            <a:r>
              <a:rPr lang="nl-NL" sz="900" dirty="0">
                <a:latin typeface="Times New Roman" panose="02020603050405020304" pitchFamily="18" charset="0"/>
                <a:cs typeface="Times New Roman" panose="02020603050405020304" pitchFamily="18" charset="0"/>
              </a:rPr>
              <a:t>Totale oplage:</a:t>
            </a:r>
          </a:p>
          <a:p>
            <a:r>
              <a:rPr lang="nl-NL" sz="900" dirty="0">
                <a:latin typeface="Times New Roman" panose="02020603050405020304" pitchFamily="18" charset="0"/>
                <a:cs typeface="Times New Roman" panose="02020603050405020304" pitchFamily="18" charset="0"/>
              </a:rPr>
              <a:t>	2 cent 	1.107.003</a:t>
            </a:r>
          </a:p>
          <a:p>
            <a:r>
              <a:rPr lang="nl-NL" sz="900" dirty="0">
                <a:latin typeface="Times New Roman" panose="02020603050405020304" pitchFamily="18" charset="0"/>
                <a:cs typeface="Times New Roman" panose="02020603050405020304" pitchFamily="18" charset="0"/>
              </a:rPr>
              <a:t>	5 cent 	   861.491</a:t>
            </a:r>
          </a:p>
          <a:p>
            <a:r>
              <a:rPr lang="nl-NL" sz="900" dirty="0">
                <a:latin typeface="Times New Roman" panose="02020603050405020304" pitchFamily="18" charset="0"/>
                <a:cs typeface="Times New Roman" panose="02020603050405020304" pitchFamily="18" charset="0"/>
              </a:rPr>
              <a:t>	10 cent	1.423.860</a:t>
            </a:r>
          </a:p>
          <a:p>
            <a:r>
              <a:rPr lang="nl-NL" sz="900" dirty="0">
                <a:latin typeface="Times New Roman" panose="02020603050405020304" pitchFamily="18" charset="0"/>
                <a:cs typeface="Times New Roman" panose="02020603050405020304" pitchFamily="18" charset="0"/>
              </a:rPr>
              <a:t>	15 cent	   579.663</a:t>
            </a:r>
          </a:p>
        </p:txBody>
      </p:sp>
      <p:sp>
        <p:nvSpPr>
          <p:cNvPr id="3" name="Rechthoek 2">
            <a:extLst>
              <a:ext uri="{FF2B5EF4-FFF2-40B4-BE49-F238E27FC236}">
                <a16:creationId xmlns:a16="http://schemas.microsoft.com/office/drawing/2014/main" id="{3AEAE066-B40D-7D14-8491-DA2C17757F52}"/>
              </a:ext>
            </a:extLst>
          </p:cNvPr>
          <p:cNvSpPr/>
          <p:nvPr/>
        </p:nvSpPr>
        <p:spPr>
          <a:xfrm>
            <a:off x="1408517" y="6317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5" name="Rechthoek 4">
            <a:extLst>
              <a:ext uri="{FF2B5EF4-FFF2-40B4-BE49-F238E27FC236}">
                <a16:creationId xmlns:a16="http://schemas.microsoft.com/office/drawing/2014/main" id="{44F352DE-C573-1BB8-3A9A-8769810F64CC}"/>
              </a:ext>
            </a:extLst>
          </p:cNvPr>
          <p:cNvSpPr/>
          <p:nvPr/>
        </p:nvSpPr>
        <p:spPr>
          <a:xfrm>
            <a:off x="2810957" y="6317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8" name="Rechthoek 7">
            <a:extLst>
              <a:ext uri="{FF2B5EF4-FFF2-40B4-BE49-F238E27FC236}">
                <a16:creationId xmlns:a16="http://schemas.microsoft.com/office/drawing/2014/main" id="{931EDC3D-F3D7-A76C-FDFC-316273E74F06}"/>
              </a:ext>
            </a:extLst>
          </p:cNvPr>
          <p:cNvSpPr/>
          <p:nvPr/>
        </p:nvSpPr>
        <p:spPr>
          <a:xfrm>
            <a:off x="4213397" y="6317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9" name="Rechthoek 8">
            <a:extLst>
              <a:ext uri="{FF2B5EF4-FFF2-40B4-BE49-F238E27FC236}">
                <a16:creationId xmlns:a16="http://schemas.microsoft.com/office/drawing/2014/main" id="{10F7448A-746A-BE12-D908-4BC7CAEEA4E5}"/>
              </a:ext>
            </a:extLst>
          </p:cNvPr>
          <p:cNvSpPr/>
          <p:nvPr/>
        </p:nvSpPr>
        <p:spPr>
          <a:xfrm>
            <a:off x="5543837" y="6317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1" name="Rechthoek 10">
            <a:extLst>
              <a:ext uri="{FF2B5EF4-FFF2-40B4-BE49-F238E27FC236}">
                <a16:creationId xmlns:a16="http://schemas.microsoft.com/office/drawing/2014/main" id="{0E427A54-09F7-8DB7-A5BF-1F42AFB1A2A3}"/>
              </a:ext>
            </a:extLst>
          </p:cNvPr>
          <p:cNvSpPr/>
          <p:nvPr/>
        </p:nvSpPr>
        <p:spPr>
          <a:xfrm>
            <a:off x="1408517" y="4373774"/>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3" name="Rechthoek 12">
            <a:extLst>
              <a:ext uri="{FF2B5EF4-FFF2-40B4-BE49-F238E27FC236}">
                <a16:creationId xmlns:a16="http://schemas.microsoft.com/office/drawing/2014/main" id="{979C7C83-B594-833A-D16E-1732CEB14A37}"/>
              </a:ext>
            </a:extLst>
          </p:cNvPr>
          <p:cNvSpPr/>
          <p:nvPr/>
        </p:nvSpPr>
        <p:spPr>
          <a:xfrm>
            <a:off x="2810957" y="4373774"/>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Rechthoek 13">
            <a:extLst>
              <a:ext uri="{FF2B5EF4-FFF2-40B4-BE49-F238E27FC236}">
                <a16:creationId xmlns:a16="http://schemas.microsoft.com/office/drawing/2014/main" id="{55ABD7B3-CAAE-DA57-B98C-6819F8285BAB}"/>
              </a:ext>
            </a:extLst>
          </p:cNvPr>
          <p:cNvSpPr/>
          <p:nvPr/>
        </p:nvSpPr>
        <p:spPr>
          <a:xfrm>
            <a:off x="4213397" y="4373774"/>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5" name="Rechthoek 14">
            <a:extLst>
              <a:ext uri="{FF2B5EF4-FFF2-40B4-BE49-F238E27FC236}">
                <a16:creationId xmlns:a16="http://schemas.microsoft.com/office/drawing/2014/main" id="{CE6EDA03-CE68-2B22-F26E-E628A0D8C7B6}"/>
              </a:ext>
            </a:extLst>
          </p:cNvPr>
          <p:cNvSpPr/>
          <p:nvPr/>
        </p:nvSpPr>
        <p:spPr>
          <a:xfrm>
            <a:off x="5543837" y="4373774"/>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Tekstvak 16">
            <a:extLst>
              <a:ext uri="{FF2B5EF4-FFF2-40B4-BE49-F238E27FC236}">
                <a16:creationId xmlns:a16="http://schemas.microsoft.com/office/drawing/2014/main" id="{5EF41FBD-3984-2D33-10C3-DCCF456E98CB}"/>
              </a:ext>
            </a:extLst>
          </p:cNvPr>
          <p:cNvSpPr txBox="1"/>
          <p:nvPr/>
        </p:nvSpPr>
        <p:spPr>
          <a:xfrm>
            <a:off x="1619837" y="4806330"/>
            <a:ext cx="5112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 cent			 5 cent			  10 cent			15 cent</a:t>
            </a:r>
          </a:p>
        </p:txBody>
      </p:sp>
      <p:sp>
        <p:nvSpPr>
          <p:cNvPr id="18" name="Tekstvak 17">
            <a:extLst>
              <a:ext uri="{FF2B5EF4-FFF2-40B4-BE49-F238E27FC236}">
                <a16:creationId xmlns:a16="http://schemas.microsoft.com/office/drawing/2014/main" id="{5602BB13-4564-BD7C-4BF9-EDDA23B69792}"/>
              </a:ext>
            </a:extLst>
          </p:cNvPr>
          <p:cNvSpPr txBox="1"/>
          <p:nvPr/>
        </p:nvSpPr>
        <p:spPr>
          <a:xfrm>
            <a:off x="1619837" y="6714462"/>
            <a:ext cx="5112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 cent			 5 cent			  10 cent			15 cent</a:t>
            </a:r>
          </a:p>
        </p:txBody>
      </p:sp>
    </p:spTree>
    <p:extLst>
      <p:ext uri="{BB962C8B-B14F-4D97-AF65-F5344CB8AC3E}">
        <p14:creationId xmlns:p14="http://schemas.microsoft.com/office/powerpoint/2010/main" val="135005744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F24CD4-FCD5-BD80-BB26-01271A212E44}"/>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ADBF388F-7663-1547-EF4D-894F94FC58DE}"/>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07A59436-E297-8777-519E-1D8DCB6022AD}"/>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167BB749-23B3-E56E-17DA-EF31B6AFC9FB}"/>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1984</a:t>
            </a:r>
          </a:p>
        </p:txBody>
      </p:sp>
      <p:sp>
        <p:nvSpPr>
          <p:cNvPr id="10" name="Tekstvak 9">
            <a:extLst>
              <a:ext uri="{FF2B5EF4-FFF2-40B4-BE49-F238E27FC236}">
                <a16:creationId xmlns:a16="http://schemas.microsoft.com/office/drawing/2014/main" id="{251563CD-BCD8-AD17-281A-A1E1166C49E1}"/>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1984</a:t>
            </a:r>
          </a:p>
        </p:txBody>
      </p:sp>
      <p:cxnSp>
        <p:nvCxnSpPr>
          <p:cNvPr id="12" name="Rechte verbindingslijn 11">
            <a:extLst>
              <a:ext uri="{FF2B5EF4-FFF2-40B4-BE49-F238E27FC236}">
                <a16:creationId xmlns:a16="http://schemas.microsoft.com/office/drawing/2014/main" id="{FAF6768F-45B0-5B57-0233-51FA6756D481}"/>
              </a:ext>
            </a:extLst>
          </p:cNvPr>
          <p:cNvCxnSpPr/>
          <p:nvPr/>
        </p:nvCxnSpPr>
        <p:spPr>
          <a:xfrm flipH="1">
            <a:off x="0" y="5259171"/>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13" name="Rechthoek 12">
            <a:extLst>
              <a:ext uri="{FF2B5EF4-FFF2-40B4-BE49-F238E27FC236}">
                <a16:creationId xmlns:a16="http://schemas.microsoft.com/office/drawing/2014/main" id="{CB29BF57-6EAB-83D1-0498-444A2BE0ECE6}"/>
              </a:ext>
            </a:extLst>
          </p:cNvPr>
          <p:cNvSpPr/>
          <p:nvPr/>
        </p:nvSpPr>
        <p:spPr>
          <a:xfrm>
            <a:off x="5407812" y="7885934"/>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8" name="Tekstvak 7">
            <a:extLst>
              <a:ext uri="{FF2B5EF4-FFF2-40B4-BE49-F238E27FC236}">
                <a16:creationId xmlns:a16="http://schemas.microsoft.com/office/drawing/2014/main" id="{1DE678E2-6047-7F96-F98B-3392DDA9609A}"/>
              </a:ext>
            </a:extLst>
          </p:cNvPr>
          <p:cNvSpPr txBox="1"/>
          <p:nvPr/>
        </p:nvSpPr>
        <p:spPr>
          <a:xfrm>
            <a:off x="967297" y="2507397"/>
            <a:ext cx="5926701" cy="400110"/>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Met het thema ‘Het kind en het stripverhaal’ ontwierp Joost </a:t>
            </a:r>
            <a:r>
              <a:rPr lang="nl-NL" sz="1000" kern="0" dirty="0" err="1">
                <a:solidFill>
                  <a:srgbClr val="000000"/>
                </a:solidFill>
                <a:latin typeface="Times New Roman" panose="02020603050405020304" pitchFamily="18" charset="0"/>
                <a:cs typeface="Times New Roman" panose="02020603050405020304" pitchFamily="18" charset="0"/>
              </a:rPr>
              <a:t>Swarte</a:t>
            </a:r>
            <a:r>
              <a:rPr lang="nl-NL" sz="1000" kern="0" dirty="0">
                <a:solidFill>
                  <a:srgbClr val="000000"/>
                </a:solidFill>
                <a:latin typeface="Times New Roman" panose="02020603050405020304" pitchFamily="18" charset="0"/>
                <a:cs typeface="Times New Roman" panose="02020603050405020304" pitchFamily="18" charset="0"/>
              </a:rPr>
              <a:t> vier zegels. Van boven naar beneden zien we op de zegels: vioolspelen, tandarts, loodgieter en schatkist. </a:t>
            </a:r>
            <a:endParaRPr lang="nl-NL" sz="1000" dirty="0">
              <a:latin typeface="Times New Roman" panose="02020603050405020304" pitchFamily="18" charset="0"/>
              <a:cs typeface="Times New Roman" panose="02020603050405020304" pitchFamily="18" charset="0"/>
            </a:endParaRPr>
          </a:p>
        </p:txBody>
      </p:sp>
      <p:sp>
        <p:nvSpPr>
          <p:cNvPr id="15" name="Tekstvak 14">
            <a:extLst>
              <a:ext uri="{FF2B5EF4-FFF2-40B4-BE49-F238E27FC236}">
                <a16:creationId xmlns:a16="http://schemas.microsoft.com/office/drawing/2014/main" id="{27EE4374-8788-4683-70F0-9A0552D0A0E6}"/>
              </a:ext>
            </a:extLst>
          </p:cNvPr>
          <p:cNvSpPr txBox="1"/>
          <p:nvPr/>
        </p:nvSpPr>
        <p:spPr>
          <a:xfrm>
            <a:off x="860204" y="8621106"/>
            <a:ext cx="2667606"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Joost </a:t>
            </a:r>
            <a:r>
              <a:rPr lang="nl-NL" sz="900" dirty="0" err="1">
                <a:latin typeface="Times New Roman" panose="02020603050405020304" pitchFamily="18" charset="0"/>
                <a:cs typeface="Times New Roman" panose="02020603050405020304" pitchFamily="18" charset="0"/>
              </a:rPr>
              <a:t>Swarte</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offset</a:t>
            </a:r>
          </a:p>
          <a:p>
            <a:r>
              <a:rPr lang="nl-NL" sz="900" dirty="0">
                <a:latin typeface="Times New Roman" panose="02020603050405020304" pitchFamily="18" charset="0"/>
                <a:cs typeface="Times New Roman" panose="02020603050405020304" pitchFamily="18" charset="0"/>
              </a:rPr>
              <a:t>Tanding: kamtanding 12 ¾ : 13 ¼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fosforescerend</a:t>
            </a:r>
          </a:p>
          <a:p>
            <a:r>
              <a:rPr lang="nl-NL" sz="900" dirty="0">
                <a:latin typeface="Times New Roman" panose="02020603050405020304" pitchFamily="18" charset="0"/>
                <a:cs typeface="Times New Roman" panose="02020603050405020304" pitchFamily="18" charset="0"/>
              </a:rPr>
              <a:t>Oplage:	50 cent 		  3.061.608</a:t>
            </a:r>
          </a:p>
          <a:p>
            <a:r>
              <a:rPr lang="nl-NL" sz="900" dirty="0">
                <a:latin typeface="Times New Roman" panose="02020603050405020304" pitchFamily="18" charset="0"/>
                <a:cs typeface="Times New Roman" panose="02020603050405020304" pitchFamily="18" charset="0"/>
              </a:rPr>
              <a:t>	60 cent 		  2.458.165</a:t>
            </a:r>
          </a:p>
          <a:p>
            <a:r>
              <a:rPr lang="nl-NL" sz="900" dirty="0">
                <a:latin typeface="Times New Roman" panose="02020603050405020304" pitchFamily="18" charset="0"/>
                <a:cs typeface="Times New Roman" panose="02020603050405020304" pitchFamily="18" charset="0"/>
              </a:rPr>
              <a:t>	65 cent		  2.628.824</a:t>
            </a:r>
          </a:p>
          <a:p>
            <a:r>
              <a:rPr lang="nl-NL" sz="900" dirty="0">
                <a:latin typeface="Times New Roman" panose="02020603050405020304" pitchFamily="18" charset="0"/>
                <a:cs typeface="Times New Roman" panose="02020603050405020304" pitchFamily="18" charset="0"/>
              </a:rPr>
              <a:t>	70 cent		  3.299.824</a:t>
            </a:r>
          </a:p>
          <a:p>
            <a:r>
              <a:rPr lang="nl-NL" sz="900" dirty="0">
                <a:latin typeface="Times New Roman" panose="02020603050405020304" pitchFamily="18" charset="0"/>
                <a:cs typeface="Times New Roman" panose="02020603050405020304" pitchFamily="18" charset="0"/>
              </a:rPr>
              <a:t>	Blok		  4.258.856</a:t>
            </a:r>
          </a:p>
        </p:txBody>
      </p:sp>
      <p:sp>
        <p:nvSpPr>
          <p:cNvPr id="14" name="Rechthoek 13">
            <a:extLst>
              <a:ext uri="{FF2B5EF4-FFF2-40B4-BE49-F238E27FC236}">
                <a16:creationId xmlns:a16="http://schemas.microsoft.com/office/drawing/2014/main" id="{8B42D39B-2770-6675-2D38-29E2925DE281}"/>
              </a:ext>
            </a:extLst>
          </p:cNvPr>
          <p:cNvSpPr/>
          <p:nvPr/>
        </p:nvSpPr>
        <p:spPr>
          <a:xfrm>
            <a:off x="5407812" y="314966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10397EC2-BC61-22D9-5DDD-98451E968606}"/>
              </a:ext>
            </a:extLst>
          </p:cNvPr>
          <p:cNvSpPr/>
          <p:nvPr/>
        </p:nvSpPr>
        <p:spPr>
          <a:xfrm>
            <a:off x="5407812" y="472841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29060062-E4AD-8174-7576-2B44C5B4BF9F}"/>
              </a:ext>
            </a:extLst>
          </p:cNvPr>
          <p:cNvSpPr/>
          <p:nvPr/>
        </p:nvSpPr>
        <p:spPr>
          <a:xfrm>
            <a:off x="5407812" y="630717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A5DE0A74-30F2-B813-1D9D-B93608EC2881}"/>
              </a:ext>
            </a:extLst>
          </p:cNvPr>
          <p:cNvSpPr/>
          <p:nvPr/>
        </p:nvSpPr>
        <p:spPr>
          <a:xfrm rot="5400000">
            <a:off x="359601" y="4373658"/>
            <a:ext cx="5400000" cy="2880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9" name="Rechthoek 18">
            <a:extLst>
              <a:ext uri="{FF2B5EF4-FFF2-40B4-BE49-F238E27FC236}">
                <a16:creationId xmlns:a16="http://schemas.microsoft.com/office/drawing/2014/main" id="{557187F7-4DBC-B7BA-DD27-A5AE2768F816}"/>
              </a:ext>
            </a:extLst>
          </p:cNvPr>
          <p:cNvSpPr/>
          <p:nvPr/>
        </p:nvSpPr>
        <p:spPr>
          <a:xfrm>
            <a:off x="1913686" y="507931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298C31C0-E01A-852F-4DA5-CD5F75DCEF06}"/>
              </a:ext>
            </a:extLst>
          </p:cNvPr>
          <p:cNvSpPr/>
          <p:nvPr/>
        </p:nvSpPr>
        <p:spPr>
          <a:xfrm>
            <a:off x="1913686" y="6555475"/>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Rechthoek 20">
            <a:extLst>
              <a:ext uri="{FF2B5EF4-FFF2-40B4-BE49-F238E27FC236}">
                <a16:creationId xmlns:a16="http://schemas.microsoft.com/office/drawing/2014/main" id="{E6E48375-E86A-D924-14B4-1760A63DDF22}"/>
              </a:ext>
            </a:extLst>
          </p:cNvPr>
          <p:cNvSpPr/>
          <p:nvPr/>
        </p:nvSpPr>
        <p:spPr>
          <a:xfrm>
            <a:off x="1913686" y="360330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3" name="Rechthoek 22">
            <a:extLst>
              <a:ext uri="{FF2B5EF4-FFF2-40B4-BE49-F238E27FC236}">
                <a16:creationId xmlns:a16="http://schemas.microsoft.com/office/drawing/2014/main" id="{22D3EAD9-4A9A-FF59-6964-5622354549EB}"/>
              </a:ext>
            </a:extLst>
          </p:cNvPr>
          <p:cNvSpPr/>
          <p:nvPr/>
        </p:nvSpPr>
        <p:spPr>
          <a:xfrm>
            <a:off x="2992233" y="507915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4" name="Rechthoek 23">
            <a:extLst>
              <a:ext uri="{FF2B5EF4-FFF2-40B4-BE49-F238E27FC236}">
                <a16:creationId xmlns:a16="http://schemas.microsoft.com/office/drawing/2014/main" id="{F312099C-DD35-4F56-D9F2-48E121516733}"/>
              </a:ext>
            </a:extLst>
          </p:cNvPr>
          <p:cNvSpPr/>
          <p:nvPr/>
        </p:nvSpPr>
        <p:spPr>
          <a:xfrm>
            <a:off x="2992233" y="6555315"/>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1" name="Rechthoek 30">
            <a:extLst>
              <a:ext uri="{FF2B5EF4-FFF2-40B4-BE49-F238E27FC236}">
                <a16:creationId xmlns:a16="http://schemas.microsoft.com/office/drawing/2014/main" id="{989A2FFE-CB5F-AA3A-DCCF-8472686E7163}"/>
              </a:ext>
            </a:extLst>
          </p:cNvPr>
          <p:cNvSpPr/>
          <p:nvPr/>
        </p:nvSpPr>
        <p:spPr>
          <a:xfrm>
            <a:off x="2992233" y="360314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2" name="Tekstvak 31">
            <a:extLst>
              <a:ext uri="{FF2B5EF4-FFF2-40B4-BE49-F238E27FC236}">
                <a16:creationId xmlns:a16="http://schemas.microsoft.com/office/drawing/2014/main" id="{3488D70E-D50C-CD71-02DB-64A2C1544880}"/>
              </a:ext>
            </a:extLst>
          </p:cNvPr>
          <p:cNvSpPr txBox="1"/>
          <p:nvPr/>
        </p:nvSpPr>
        <p:spPr>
          <a:xfrm>
            <a:off x="2231665" y="4229782"/>
            <a:ext cx="609520" cy="3170099"/>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50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50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50 cent</a:t>
            </a:r>
          </a:p>
        </p:txBody>
      </p:sp>
      <p:sp>
        <p:nvSpPr>
          <p:cNvPr id="33" name="Tekstvak 32">
            <a:extLst>
              <a:ext uri="{FF2B5EF4-FFF2-40B4-BE49-F238E27FC236}">
                <a16:creationId xmlns:a16="http://schemas.microsoft.com/office/drawing/2014/main" id="{C4AA344F-904E-BFF1-21A8-59E7D91C5814}"/>
              </a:ext>
            </a:extLst>
          </p:cNvPr>
          <p:cNvSpPr txBox="1"/>
          <p:nvPr/>
        </p:nvSpPr>
        <p:spPr>
          <a:xfrm>
            <a:off x="3314333" y="4228035"/>
            <a:ext cx="609520" cy="3170099"/>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50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70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70 cent</a:t>
            </a:r>
          </a:p>
        </p:txBody>
      </p:sp>
      <p:sp>
        <p:nvSpPr>
          <p:cNvPr id="34" name="Tekstvak 33">
            <a:extLst>
              <a:ext uri="{FF2B5EF4-FFF2-40B4-BE49-F238E27FC236}">
                <a16:creationId xmlns:a16="http://schemas.microsoft.com/office/drawing/2014/main" id="{B053C50E-FB7A-6E0E-B7A4-CCBB56A5386D}"/>
              </a:ext>
            </a:extLst>
          </p:cNvPr>
          <p:cNvSpPr txBox="1"/>
          <p:nvPr/>
        </p:nvSpPr>
        <p:spPr>
          <a:xfrm>
            <a:off x="5725342" y="3781437"/>
            <a:ext cx="609520" cy="5016758"/>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50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60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65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70 cent</a:t>
            </a:r>
          </a:p>
        </p:txBody>
      </p:sp>
    </p:spTree>
    <p:extLst>
      <p:ext uri="{BB962C8B-B14F-4D97-AF65-F5344CB8AC3E}">
        <p14:creationId xmlns:p14="http://schemas.microsoft.com/office/powerpoint/2010/main" val="104869964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7C9A54-ABCF-DCFC-8FC3-141A3BB0EEE0}"/>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E83988D2-A9D3-667F-3DE0-828EC5EC528D}"/>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AEE006C3-9479-8967-D059-D8AE6029C171}"/>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943C357D-E8DF-6635-4C2F-CCD5E1047943}"/>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1985</a:t>
            </a:r>
          </a:p>
        </p:txBody>
      </p:sp>
      <p:sp>
        <p:nvSpPr>
          <p:cNvPr id="10" name="Tekstvak 9">
            <a:extLst>
              <a:ext uri="{FF2B5EF4-FFF2-40B4-BE49-F238E27FC236}">
                <a16:creationId xmlns:a16="http://schemas.microsoft.com/office/drawing/2014/main" id="{DEAFD641-D895-7B4B-5509-CB3ED8731094}"/>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1985</a:t>
            </a:r>
          </a:p>
        </p:txBody>
      </p:sp>
      <p:cxnSp>
        <p:nvCxnSpPr>
          <p:cNvPr id="12" name="Rechte verbindingslijn 11">
            <a:extLst>
              <a:ext uri="{FF2B5EF4-FFF2-40B4-BE49-F238E27FC236}">
                <a16:creationId xmlns:a16="http://schemas.microsoft.com/office/drawing/2014/main" id="{DB108CA1-D547-A00F-9B72-5B96D4394594}"/>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kstvak 1">
            <a:extLst>
              <a:ext uri="{FF2B5EF4-FFF2-40B4-BE49-F238E27FC236}">
                <a16:creationId xmlns:a16="http://schemas.microsoft.com/office/drawing/2014/main" id="{194E57A4-568D-81E1-DA4F-B37FB5326173}"/>
              </a:ext>
            </a:extLst>
          </p:cNvPr>
          <p:cNvSpPr txBox="1"/>
          <p:nvPr/>
        </p:nvSpPr>
        <p:spPr>
          <a:xfrm>
            <a:off x="967297" y="2507397"/>
            <a:ext cx="5926701" cy="246221"/>
          </a:xfrm>
          <a:prstGeom prst="rect">
            <a:avLst/>
          </a:prstGeom>
          <a:noFill/>
        </p:spPr>
        <p:txBody>
          <a:bodyPr wrap="square" rtlCol="0">
            <a:spAutoFit/>
          </a:bodyPr>
          <a:lstStyle/>
          <a:p>
            <a:pPr algn="ctr"/>
            <a:r>
              <a:rPr lang="nl-NL" sz="1000" kern="0" dirty="0">
                <a:solidFill>
                  <a:srgbClr val="000000"/>
                </a:solidFill>
                <a:latin typeface="Times New Roman" panose="02020603050405020304" pitchFamily="18" charset="0"/>
                <a:cs typeface="Times New Roman" panose="02020603050405020304" pitchFamily="18" charset="0"/>
              </a:rPr>
              <a:t>Frank Beekers, Lies Ros en Rob </a:t>
            </a:r>
            <a:r>
              <a:rPr lang="nl-NL" sz="1000" kern="0" dirty="0" err="1">
                <a:solidFill>
                  <a:srgbClr val="000000"/>
                </a:solidFill>
                <a:latin typeface="Times New Roman" panose="02020603050405020304" pitchFamily="18" charset="0"/>
                <a:cs typeface="Times New Roman" panose="02020603050405020304" pitchFamily="18" charset="0"/>
              </a:rPr>
              <a:t>Schröder</a:t>
            </a:r>
            <a:r>
              <a:rPr lang="nl-NL" sz="1000" kern="0" dirty="0">
                <a:solidFill>
                  <a:srgbClr val="000000"/>
                </a:solidFill>
                <a:latin typeface="Times New Roman" panose="02020603050405020304" pitchFamily="18" charset="0"/>
                <a:cs typeface="Times New Roman" panose="02020603050405020304" pitchFamily="18" charset="0"/>
              </a:rPr>
              <a:t> ontwierpen de zegels met als thema Kind en Verkeer.</a:t>
            </a:r>
            <a:endParaRPr lang="nl-NL" sz="1000" dirty="0">
              <a:latin typeface="Times New Roman" panose="02020603050405020304" pitchFamily="18" charset="0"/>
              <a:cs typeface="Times New Roman" panose="02020603050405020304" pitchFamily="18" charset="0"/>
            </a:endParaRPr>
          </a:p>
        </p:txBody>
      </p:sp>
      <p:sp>
        <p:nvSpPr>
          <p:cNvPr id="5" name="Tekstvak 4">
            <a:extLst>
              <a:ext uri="{FF2B5EF4-FFF2-40B4-BE49-F238E27FC236}">
                <a16:creationId xmlns:a16="http://schemas.microsoft.com/office/drawing/2014/main" id="{ABCB4D83-DD1A-A998-FA2E-0FAC470B5FF6}"/>
              </a:ext>
            </a:extLst>
          </p:cNvPr>
          <p:cNvSpPr txBox="1"/>
          <p:nvPr/>
        </p:nvSpPr>
        <p:spPr>
          <a:xfrm>
            <a:off x="827836" y="8622270"/>
            <a:ext cx="5220253"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a:t>
            </a:r>
            <a:r>
              <a:rPr lang="nl-NL" sz="900" kern="0" dirty="0">
                <a:solidFill>
                  <a:srgbClr val="000000"/>
                </a:solidFill>
                <a:latin typeface="Times New Roman" panose="02020603050405020304" pitchFamily="18" charset="0"/>
                <a:cs typeface="Times New Roman" panose="02020603050405020304" pitchFamily="18" charset="0"/>
              </a:rPr>
              <a:t>Frank Beekers, Lies Ros en Rob </a:t>
            </a:r>
            <a:r>
              <a:rPr lang="nl-NL" sz="900" kern="0" dirty="0" err="1">
                <a:solidFill>
                  <a:srgbClr val="000000"/>
                </a:solidFill>
                <a:latin typeface="Times New Roman" panose="02020603050405020304" pitchFamily="18" charset="0"/>
                <a:cs typeface="Times New Roman" panose="02020603050405020304" pitchFamily="18" charset="0"/>
              </a:rPr>
              <a:t>Schröder</a:t>
            </a:r>
            <a:r>
              <a:rPr lang="nl-NL" sz="900" kern="0" dirty="0">
                <a:solidFill>
                  <a:srgbClr val="000000"/>
                </a:solidFill>
                <a:latin typeface="Times New Roman" panose="02020603050405020304" pitchFamily="18" charset="0"/>
                <a:cs typeface="Times New Roman" panose="02020603050405020304" pitchFamily="18" charset="0"/>
              </a:rPr>
              <a:t> </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rotatiediepdruk</a:t>
            </a:r>
          </a:p>
          <a:p>
            <a:r>
              <a:rPr lang="nl-NL" sz="900" dirty="0">
                <a:latin typeface="Times New Roman" panose="02020603050405020304" pitchFamily="18" charset="0"/>
                <a:cs typeface="Times New Roman" panose="02020603050405020304" pitchFamily="18" charset="0"/>
              </a:rPr>
              <a:t>Tanding: kamtanding 12 ¾ : 14</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fosforescerend</a:t>
            </a:r>
          </a:p>
          <a:p>
            <a:r>
              <a:rPr lang="nl-NL" sz="900" dirty="0">
                <a:latin typeface="Times New Roman" panose="02020603050405020304" pitchFamily="18" charset="0"/>
                <a:cs typeface="Times New Roman" panose="02020603050405020304" pitchFamily="18" charset="0"/>
              </a:rPr>
              <a:t>Oplage:	50 cent 		  2.363.790</a:t>
            </a:r>
          </a:p>
          <a:p>
            <a:r>
              <a:rPr lang="nl-NL" sz="900" dirty="0">
                <a:latin typeface="Times New Roman" panose="02020603050405020304" pitchFamily="18" charset="0"/>
                <a:cs typeface="Times New Roman" panose="02020603050405020304" pitchFamily="18" charset="0"/>
              </a:rPr>
              <a:t>	60 cent 		  2.682.790</a:t>
            </a:r>
          </a:p>
          <a:p>
            <a:r>
              <a:rPr lang="nl-NL" sz="900" dirty="0">
                <a:latin typeface="Times New Roman" panose="02020603050405020304" pitchFamily="18" charset="0"/>
                <a:cs typeface="Times New Roman" panose="02020603050405020304" pitchFamily="18" charset="0"/>
              </a:rPr>
              <a:t>	65 cent		  1.985.519</a:t>
            </a:r>
          </a:p>
          <a:p>
            <a:r>
              <a:rPr lang="nl-NL" sz="900" dirty="0">
                <a:latin typeface="Times New Roman" panose="02020603050405020304" pitchFamily="18" charset="0"/>
                <a:cs typeface="Times New Roman" panose="02020603050405020304" pitchFamily="18" charset="0"/>
              </a:rPr>
              <a:t>	70 cent		  2.641.006</a:t>
            </a:r>
          </a:p>
          <a:p>
            <a:r>
              <a:rPr lang="nl-NL" sz="900" dirty="0">
                <a:latin typeface="Times New Roman" panose="02020603050405020304" pitchFamily="18" charset="0"/>
                <a:cs typeface="Times New Roman" panose="02020603050405020304" pitchFamily="18" charset="0"/>
              </a:rPr>
              <a:t>	Blok		  3.947.762</a:t>
            </a:r>
          </a:p>
        </p:txBody>
      </p:sp>
      <p:sp>
        <p:nvSpPr>
          <p:cNvPr id="13" name="Rechthoek 12">
            <a:extLst>
              <a:ext uri="{FF2B5EF4-FFF2-40B4-BE49-F238E27FC236}">
                <a16:creationId xmlns:a16="http://schemas.microsoft.com/office/drawing/2014/main" id="{1503AD7D-4482-441E-46B6-6E5202EF640B}"/>
              </a:ext>
            </a:extLst>
          </p:cNvPr>
          <p:cNvSpPr/>
          <p:nvPr/>
        </p:nvSpPr>
        <p:spPr>
          <a:xfrm>
            <a:off x="1482647" y="5237894"/>
            <a:ext cx="4932000" cy="306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5AD59E90-CC7D-51F3-07E1-C9037CEF70AB}"/>
              </a:ext>
            </a:extLst>
          </p:cNvPr>
          <p:cNvSpPr/>
          <p:nvPr/>
        </p:nvSpPr>
        <p:spPr>
          <a:xfrm>
            <a:off x="4607929" y="6655959"/>
            <a:ext cx="1332000" cy="1152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22D76AF0-6D07-567A-E94F-ECAC4902A042}"/>
              </a:ext>
            </a:extLst>
          </p:cNvPr>
          <p:cNvSpPr/>
          <p:nvPr/>
        </p:nvSpPr>
        <p:spPr>
          <a:xfrm>
            <a:off x="3239777" y="6655959"/>
            <a:ext cx="1332000" cy="1152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35771528-0BDF-721C-4A7B-7C872D74A764}"/>
              </a:ext>
            </a:extLst>
          </p:cNvPr>
          <p:cNvSpPr/>
          <p:nvPr/>
        </p:nvSpPr>
        <p:spPr>
          <a:xfrm>
            <a:off x="1871625" y="6659415"/>
            <a:ext cx="1332000" cy="1152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C3B170C9-3BD6-4DCD-BA04-67197377032C}"/>
              </a:ext>
            </a:extLst>
          </p:cNvPr>
          <p:cNvSpPr/>
          <p:nvPr/>
        </p:nvSpPr>
        <p:spPr>
          <a:xfrm>
            <a:off x="4607929" y="5428424"/>
            <a:ext cx="1332000" cy="1152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Rechthoek 20">
            <a:extLst>
              <a:ext uri="{FF2B5EF4-FFF2-40B4-BE49-F238E27FC236}">
                <a16:creationId xmlns:a16="http://schemas.microsoft.com/office/drawing/2014/main" id="{1D5B7F9B-B304-165E-72B3-DE5E462500C1}"/>
              </a:ext>
            </a:extLst>
          </p:cNvPr>
          <p:cNvSpPr/>
          <p:nvPr/>
        </p:nvSpPr>
        <p:spPr>
          <a:xfrm>
            <a:off x="3239777" y="5428424"/>
            <a:ext cx="1332000" cy="1152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2" name="Rechthoek 21">
            <a:extLst>
              <a:ext uri="{FF2B5EF4-FFF2-40B4-BE49-F238E27FC236}">
                <a16:creationId xmlns:a16="http://schemas.microsoft.com/office/drawing/2014/main" id="{05F63275-BF70-3DB9-3720-A8BE11BCD9F0}"/>
              </a:ext>
            </a:extLst>
          </p:cNvPr>
          <p:cNvSpPr/>
          <p:nvPr/>
        </p:nvSpPr>
        <p:spPr>
          <a:xfrm>
            <a:off x="1871625" y="5431880"/>
            <a:ext cx="1332000" cy="1152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3" name="Rechthoek 22">
            <a:extLst>
              <a:ext uri="{FF2B5EF4-FFF2-40B4-BE49-F238E27FC236}">
                <a16:creationId xmlns:a16="http://schemas.microsoft.com/office/drawing/2014/main" id="{9A648E16-27FC-646E-DF3A-F86DB4D662FE}"/>
              </a:ext>
            </a:extLst>
          </p:cNvPr>
          <p:cNvSpPr/>
          <p:nvPr/>
        </p:nvSpPr>
        <p:spPr>
          <a:xfrm>
            <a:off x="5606680" y="3492602"/>
            <a:ext cx="1332000" cy="1152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4" name="Rechthoek 23">
            <a:extLst>
              <a:ext uri="{FF2B5EF4-FFF2-40B4-BE49-F238E27FC236}">
                <a16:creationId xmlns:a16="http://schemas.microsoft.com/office/drawing/2014/main" id="{3E2C5678-7B9A-95F5-3867-080D06C50CB0}"/>
              </a:ext>
            </a:extLst>
          </p:cNvPr>
          <p:cNvSpPr/>
          <p:nvPr/>
        </p:nvSpPr>
        <p:spPr>
          <a:xfrm>
            <a:off x="4019889" y="3473698"/>
            <a:ext cx="1332000" cy="1152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5" name="Rechthoek 24">
            <a:extLst>
              <a:ext uri="{FF2B5EF4-FFF2-40B4-BE49-F238E27FC236}">
                <a16:creationId xmlns:a16="http://schemas.microsoft.com/office/drawing/2014/main" id="{5824AF9D-2A1A-42CB-B76A-1D55B1A59FEA}"/>
              </a:ext>
            </a:extLst>
          </p:cNvPr>
          <p:cNvSpPr/>
          <p:nvPr/>
        </p:nvSpPr>
        <p:spPr>
          <a:xfrm>
            <a:off x="2477779" y="3473698"/>
            <a:ext cx="1332000" cy="1152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8" name="Rechthoek 27">
            <a:extLst>
              <a:ext uri="{FF2B5EF4-FFF2-40B4-BE49-F238E27FC236}">
                <a16:creationId xmlns:a16="http://schemas.microsoft.com/office/drawing/2014/main" id="{6799AF56-B396-4F3A-73BB-041909B31538}"/>
              </a:ext>
            </a:extLst>
          </p:cNvPr>
          <p:cNvSpPr/>
          <p:nvPr/>
        </p:nvSpPr>
        <p:spPr>
          <a:xfrm>
            <a:off x="935669" y="3473698"/>
            <a:ext cx="1332000" cy="1152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0" name="Tekstvak 29">
            <a:extLst>
              <a:ext uri="{FF2B5EF4-FFF2-40B4-BE49-F238E27FC236}">
                <a16:creationId xmlns:a16="http://schemas.microsoft.com/office/drawing/2014/main" id="{44428285-A6CA-43C4-1A02-343E4F9468A0}"/>
              </a:ext>
            </a:extLst>
          </p:cNvPr>
          <p:cNvSpPr txBox="1"/>
          <p:nvPr/>
        </p:nvSpPr>
        <p:spPr>
          <a:xfrm>
            <a:off x="1352750" y="3978880"/>
            <a:ext cx="5184576"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50 cent			      60 cent			             65 cent			  70 cent</a:t>
            </a:r>
          </a:p>
        </p:txBody>
      </p:sp>
      <p:sp>
        <p:nvSpPr>
          <p:cNvPr id="32" name="Tekstvak 31">
            <a:extLst>
              <a:ext uri="{FF2B5EF4-FFF2-40B4-BE49-F238E27FC236}">
                <a16:creationId xmlns:a16="http://schemas.microsoft.com/office/drawing/2014/main" id="{61BC10E8-5A20-E797-2627-AECB5080EE25}"/>
              </a:ext>
            </a:extLst>
          </p:cNvPr>
          <p:cNvSpPr txBox="1"/>
          <p:nvPr/>
        </p:nvSpPr>
        <p:spPr>
          <a:xfrm>
            <a:off x="2267669" y="5953009"/>
            <a:ext cx="3600168"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50 cent			     50 cent			  70 cent</a:t>
            </a:r>
          </a:p>
        </p:txBody>
      </p:sp>
      <p:sp>
        <p:nvSpPr>
          <p:cNvPr id="33" name="Tekstvak 32">
            <a:extLst>
              <a:ext uri="{FF2B5EF4-FFF2-40B4-BE49-F238E27FC236}">
                <a16:creationId xmlns:a16="http://schemas.microsoft.com/office/drawing/2014/main" id="{04E0DB98-D325-C813-6FFB-168EF4779174}"/>
              </a:ext>
            </a:extLst>
          </p:cNvPr>
          <p:cNvSpPr txBox="1"/>
          <p:nvPr/>
        </p:nvSpPr>
        <p:spPr>
          <a:xfrm>
            <a:off x="2267669" y="7124011"/>
            <a:ext cx="3600168"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50 cent			     50 cent			  70 cent</a:t>
            </a:r>
          </a:p>
        </p:txBody>
      </p:sp>
      <p:sp>
        <p:nvSpPr>
          <p:cNvPr id="3" name="Tekstvak 2">
            <a:extLst>
              <a:ext uri="{FF2B5EF4-FFF2-40B4-BE49-F238E27FC236}">
                <a16:creationId xmlns:a16="http://schemas.microsoft.com/office/drawing/2014/main" id="{39219114-5A6C-D916-D4F3-A67CF2603B61}"/>
              </a:ext>
            </a:extLst>
          </p:cNvPr>
          <p:cNvSpPr txBox="1"/>
          <p:nvPr/>
        </p:nvSpPr>
        <p:spPr>
          <a:xfrm>
            <a:off x="1619597" y="7938194"/>
            <a:ext cx="4608512" cy="261610"/>
          </a:xfrm>
          <a:prstGeom prst="rect">
            <a:avLst/>
          </a:prstGeom>
          <a:noFill/>
        </p:spPr>
        <p:txBody>
          <a:bodyPr wrap="square" rtlCol="0">
            <a:spAutoFit/>
          </a:bodyPr>
          <a:lstStyle/>
          <a:p>
            <a:r>
              <a:rPr lang="nl-NL" sz="1100" dirty="0">
                <a:latin typeface="Arial Black" panose="020B0A04020102020204" pitchFamily="34" charset="0"/>
                <a:ea typeface="ADLaM Display" panose="020F0502020204030204" pitchFamily="2" charset="0"/>
                <a:cs typeface="ADLaM Display" panose="020F0502020204030204" pitchFamily="2" charset="0"/>
              </a:rPr>
              <a:t>KINDERPOSTZEGEL				ACTIE 1985</a:t>
            </a:r>
          </a:p>
        </p:txBody>
      </p:sp>
      <p:sp>
        <p:nvSpPr>
          <p:cNvPr id="8" name="Tekstvak 7">
            <a:extLst>
              <a:ext uri="{FF2B5EF4-FFF2-40B4-BE49-F238E27FC236}">
                <a16:creationId xmlns:a16="http://schemas.microsoft.com/office/drawing/2014/main" id="{80576A63-2AD5-6A0D-4413-DBED12219254}"/>
              </a:ext>
            </a:extLst>
          </p:cNvPr>
          <p:cNvSpPr txBox="1"/>
          <p:nvPr/>
        </p:nvSpPr>
        <p:spPr>
          <a:xfrm rot="20193566">
            <a:off x="3277458" y="7779678"/>
            <a:ext cx="697764" cy="369332"/>
          </a:xfrm>
          <a:prstGeom prst="rect">
            <a:avLst/>
          </a:prstGeom>
          <a:noFill/>
        </p:spPr>
        <p:txBody>
          <a:bodyPr wrap="square" rtlCol="0">
            <a:spAutoFit/>
          </a:bodyPr>
          <a:lstStyle/>
          <a:p>
            <a:r>
              <a:rPr lang="nl-NL" dirty="0">
                <a:latin typeface="Baguet Script" panose="020F0502020204030204" pitchFamily="2" charset="0"/>
              </a:rPr>
              <a:t>Denk</a:t>
            </a:r>
          </a:p>
        </p:txBody>
      </p:sp>
      <p:sp>
        <p:nvSpPr>
          <p:cNvPr id="9" name="Tekstvak 8">
            <a:extLst>
              <a:ext uri="{FF2B5EF4-FFF2-40B4-BE49-F238E27FC236}">
                <a16:creationId xmlns:a16="http://schemas.microsoft.com/office/drawing/2014/main" id="{8FC6A759-EFB8-BB97-75E5-81B752DCE0F7}"/>
              </a:ext>
            </a:extLst>
          </p:cNvPr>
          <p:cNvSpPr txBox="1"/>
          <p:nvPr/>
        </p:nvSpPr>
        <p:spPr>
          <a:xfrm>
            <a:off x="3701488" y="7897061"/>
            <a:ext cx="1152244" cy="369332"/>
          </a:xfrm>
          <a:prstGeom prst="rect">
            <a:avLst/>
          </a:prstGeom>
          <a:noFill/>
        </p:spPr>
        <p:txBody>
          <a:bodyPr wrap="square" rtlCol="0">
            <a:spAutoFit/>
          </a:bodyPr>
          <a:lstStyle/>
          <a:p>
            <a:r>
              <a:rPr lang="nl-NL" dirty="0">
                <a:latin typeface="Baguet Script" panose="00000500000000000000" pitchFamily="2" charset="0"/>
              </a:rPr>
              <a:t>aan mij</a:t>
            </a:r>
          </a:p>
        </p:txBody>
      </p:sp>
    </p:spTree>
    <p:extLst>
      <p:ext uri="{BB962C8B-B14F-4D97-AF65-F5344CB8AC3E}">
        <p14:creationId xmlns:p14="http://schemas.microsoft.com/office/powerpoint/2010/main" val="83305177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Afbeelding 2" descr="Afbeelding met tekst, poster, Lettertype, Graphics&#10;&#10;Automatisch gegenereerde beschrijving">
            <a:extLst>
              <a:ext uri="{FF2B5EF4-FFF2-40B4-BE49-F238E27FC236}">
                <a16:creationId xmlns:a16="http://schemas.microsoft.com/office/drawing/2014/main" id="{D04C1B64-DA07-C45F-24C3-F43DCEECF5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473" y="510283"/>
            <a:ext cx="6840000" cy="9671246"/>
          </a:xfrm>
          <a:prstGeom prst="rect">
            <a:avLst/>
          </a:prstGeom>
          <a:ln>
            <a:solidFill>
              <a:schemeClr val="tx1"/>
            </a:solidFill>
          </a:ln>
        </p:spPr>
      </p:pic>
    </p:spTree>
    <p:extLst>
      <p:ext uri="{BB962C8B-B14F-4D97-AF65-F5344CB8AC3E}">
        <p14:creationId xmlns:p14="http://schemas.microsoft.com/office/powerpoint/2010/main" val="364869861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14B7FC-98FA-F072-4E76-2B565909F479}"/>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53A9ABE7-22F4-ED1E-ADB9-DAE2DDE88E97}"/>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A5766C0F-4AC7-C375-E26B-AE50328DA982}"/>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05678476-D391-0485-50C1-28E99A0F20CE}"/>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1986</a:t>
            </a:r>
          </a:p>
        </p:txBody>
      </p:sp>
      <p:sp>
        <p:nvSpPr>
          <p:cNvPr id="10" name="Tekstvak 9">
            <a:extLst>
              <a:ext uri="{FF2B5EF4-FFF2-40B4-BE49-F238E27FC236}">
                <a16:creationId xmlns:a16="http://schemas.microsoft.com/office/drawing/2014/main" id="{778250BA-B451-F5C6-B6D2-930AD9114999}"/>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1986</a:t>
            </a:r>
          </a:p>
        </p:txBody>
      </p:sp>
      <p:cxnSp>
        <p:nvCxnSpPr>
          <p:cNvPr id="12" name="Rechte verbindingslijn 11">
            <a:extLst>
              <a:ext uri="{FF2B5EF4-FFF2-40B4-BE49-F238E27FC236}">
                <a16:creationId xmlns:a16="http://schemas.microsoft.com/office/drawing/2014/main" id="{4E5FC271-8374-9D03-B3C9-31EAEB931A49}"/>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kstvak 1">
            <a:extLst>
              <a:ext uri="{FF2B5EF4-FFF2-40B4-BE49-F238E27FC236}">
                <a16:creationId xmlns:a16="http://schemas.microsoft.com/office/drawing/2014/main" id="{5A9BEEE3-563B-2A0A-F047-C9059688B65A}"/>
              </a:ext>
            </a:extLst>
          </p:cNvPr>
          <p:cNvSpPr txBox="1"/>
          <p:nvPr/>
        </p:nvSpPr>
        <p:spPr>
          <a:xfrm>
            <a:off x="1079537" y="2507397"/>
            <a:ext cx="5678517" cy="553998"/>
          </a:xfrm>
          <a:prstGeom prst="rect">
            <a:avLst/>
          </a:prstGeom>
          <a:noFill/>
        </p:spPr>
        <p:txBody>
          <a:bodyPr wrap="square" rtlCol="0">
            <a:spAutoFit/>
          </a:bodyPr>
          <a:lstStyle/>
          <a:p>
            <a:pPr algn="just"/>
            <a:r>
              <a:rPr lang="nl-NL" sz="1000" kern="0" dirty="0">
                <a:solidFill>
                  <a:srgbClr val="000000"/>
                </a:solidFill>
                <a:latin typeface="Times New Roman" panose="02020603050405020304" pitchFamily="18" charset="0"/>
                <a:cs typeface="Times New Roman" panose="02020603050405020304" pitchFamily="18" charset="0"/>
              </a:rPr>
              <a:t>René van Raalte ontwierp drie zegels met het thema Kind en Cultuur. Op de zegel van 55 cent muziek en literatuur (“beleven”), op die van 65 cent beeldende kunsten en bouwkunst (“kunnen”) en op die van 75 cent podiumkunsten (“inzien”).</a:t>
            </a:r>
            <a:endParaRPr lang="nl-NL" sz="1000" dirty="0">
              <a:latin typeface="Times New Roman" panose="02020603050405020304" pitchFamily="18" charset="0"/>
              <a:cs typeface="Times New Roman" panose="02020603050405020304" pitchFamily="18" charset="0"/>
            </a:endParaRPr>
          </a:p>
        </p:txBody>
      </p:sp>
      <p:sp>
        <p:nvSpPr>
          <p:cNvPr id="17" name="Rechthoek 16">
            <a:extLst>
              <a:ext uri="{FF2B5EF4-FFF2-40B4-BE49-F238E27FC236}">
                <a16:creationId xmlns:a16="http://schemas.microsoft.com/office/drawing/2014/main" id="{B0138712-BCC2-C5BC-1B73-967C171F1EEC}"/>
              </a:ext>
            </a:extLst>
          </p:cNvPr>
          <p:cNvSpPr/>
          <p:nvPr/>
        </p:nvSpPr>
        <p:spPr>
          <a:xfrm rot="5400000">
            <a:off x="1709585" y="3437694"/>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D95FF96F-9236-B3BE-02B4-CD405C4FD359}"/>
              </a:ext>
            </a:extLst>
          </p:cNvPr>
          <p:cNvSpPr/>
          <p:nvPr/>
        </p:nvSpPr>
        <p:spPr>
          <a:xfrm rot="5400000">
            <a:off x="3419855" y="3437694"/>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9565D1F1-6506-DF8B-FD1E-955F4B6D955A}"/>
              </a:ext>
            </a:extLst>
          </p:cNvPr>
          <p:cNvSpPr/>
          <p:nvPr/>
        </p:nvSpPr>
        <p:spPr>
          <a:xfrm rot="5400000">
            <a:off x="5130125" y="3437694"/>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4" name="Tekstvak 33">
            <a:extLst>
              <a:ext uri="{FF2B5EF4-FFF2-40B4-BE49-F238E27FC236}">
                <a16:creationId xmlns:a16="http://schemas.microsoft.com/office/drawing/2014/main" id="{947C2D33-30DD-759F-2961-BCE23E0DC10D}"/>
              </a:ext>
            </a:extLst>
          </p:cNvPr>
          <p:cNvSpPr txBox="1"/>
          <p:nvPr/>
        </p:nvSpPr>
        <p:spPr>
          <a:xfrm>
            <a:off x="1981798" y="4035996"/>
            <a:ext cx="4138299"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55 cent			              65 cent			          75 cent</a:t>
            </a:r>
          </a:p>
        </p:txBody>
      </p:sp>
      <p:sp>
        <p:nvSpPr>
          <p:cNvPr id="8" name="Rechthoek 7">
            <a:extLst>
              <a:ext uri="{FF2B5EF4-FFF2-40B4-BE49-F238E27FC236}">
                <a16:creationId xmlns:a16="http://schemas.microsoft.com/office/drawing/2014/main" id="{F827C689-5B07-7601-FA77-FA064CAE71E4}"/>
              </a:ext>
            </a:extLst>
          </p:cNvPr>
          <p:cNvSpPr/>
          <p:nvPr/>
        </p:nvSpPr>
        <p:spPr>
          <a:xfrm>
            <a:off x="1152165" y="5382222"/>
            <a:ext cx="5580000" cy="280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9" name="Rechthoek 8">
            <a:extLst>
              <a:ext uri="{FF2B5EF4-FFF2-40B4-BE49-F238E27FC236}">
                <a16:creationId xmlns:a16="http://schemas.microsoft.com/office/drawing/2014/main" id="{E103814E-4ADC-A097-50CC-F95F9B07C3A4}"/>
              </a:ext>
            </a:extLst>
          </p:cNvPr>
          <p:cNvSpPr/>
          <p:nvPr/>
        </p:nvSpPr>
        <p:spPr>
          <a:xfrm>
            <a:off x="5544149" y="606614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1" name="Rechthoek 10">
            <a:extLst>
              <a:ext uri="{FF2B5EF4-FFF2-40B4-BE49-F238E27FC236}">
                <a16:creationId xmlns:a16="http://schemas.microsoft.com/office/drawing/2014/main" id="{E6BE6D9D-72A6-EF7A-0EEC-3FC5CAE5F985}"/>
              </a:ext>
            </a:extLst>
          </p:cNvPr>
          <p:cNvSpPr/>
          <p:nvPr/>
        </p:nvSpPr>
        <p:spPr>
          <a:xfrm>
            <a:off x="4473030" y="606614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3" name="Rechthoek 12">
            <a:extLst>
              <a:ext uri="{FF2B5EF4-FFF2-40B4-BE49-F238E27FC236}">
                <a16:creationId xmlns:a16="http://schemas.microsoft.com/office/drawing/2014/main" id="{327CE821-3851-B3A7-6B66-8507D2885C38}"/>
              </a:ext>
            </a:extLst>
          </p:cNvPr>
          <p:cNvSpPr/>
          <p:nvPr/>
        </p:nvSpPr>
        <p:spPr>
          <a:xfrm>
            <a:off x="3401911" y="606614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Rechthoek 13">
            <a:extLst>
              <a:ext uri="{FF2B5EF4-FFF2-40B4-BE49-F238E27FC236}">
                <a16:creationId xmlns:a16="http://schemas.microsoft.com/office/drawing/2014/main" id="{41420A04-ECCA-7FAE-A8F4-A2C45309A79B}"/>
              </a:ext>
            </a:extLst>
          </p:cNvPr>
          <p:cNvSpPr/>
          <p:nvPr/>
        </p:nvSpPr>
        <p:spPr>
          <a:xfrm>
            <a:off x="2330792" y="606614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5" name="Rechthoek 14">
            <a:extLst>
              <a:ext uri="{FF2B5EF4-FFF2-40B4-BE49-F238E27FC236}">
                <a16:creationId xmlns:a16="http://schemas.microsoft.com/office/drawing/2014/main" id="{27E1674B-AFE1-431C-3CEF-3EAD9FD54E11}"/>
              </a:ext>
            </a:extLst>
          </p:cNvPr>
          <p:cNvSpPr/>
          <p:nvPr/>
        </p:nvSpPr>
        <p:spPr>
          <a:xfrm>
            <a:off x="1259673" y="606614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9" name="Tekstvak 28">
            <a:extLst>
              <a:ext uri="{FF2B5EF4-FFF2-40B4-BE49-F238E27FC236}">
                <a16:creationId xmlns:a16="http://schemas.microsoft.com/office/drawing/2014/main" id="{6341EFA4-7455-25B2-697F-BA813742A01B}"/>
              </a:ext>
            </a:extLst>
          </p:cNvPr>
          <p:cNvSpPr txBox="1"/>
          <p:nvPr/>
        </p:nvSpPr>
        <p:spPr>
          <a:xfrm>
            <a:off x="1514103" y="6702865"/>
            <a:ext cx="5002038"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75 cent		        75 cent	              65 cent		   65 cent		         55 cent</a:t>
            </a:r>
          </a:p>
        </p:txBody>
      </p:sp>
      <p:sp>
        <p:nvSpPr>
          <p:cNvPr id="36" name="Tekstvak 35">
            <a:extLst>
              <a:ext uri="{FF2B5EF4-FFF2-40B4-BE49-F238E27FC236}">
                <a16:creationId xmlns:a16="http://schemas.microsoft.com/office/drawing/2014/main" id="{25493D76-953E-79D3-591A-B9DB10788A53}"/>
              </a:ext>
            </a:extLst>
          </p:cNvPr>
          <p:cNvSpPr txBox="1"/>
          <p:nvPr/>
        </p:nvSpPr>
        <p:spPr>
          <a:xfrm>
            <a:off x="827836" y="8759606"/>
            <a:ext cx="4716313" cy="13388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René van Raalte</a:t>
            </a:r>
          </a:p>
          <a:p>
            <a:r>
              <a:rPr lang="nl-NL" sz="900" dirty="0">
                <a:latin typeface="Times New Roman" panose="02020603050405020304" pitchFamily="18" charset="0"/>
                <a:cs typeface="Times New Roman" panose="02020603050405020304" pitchFamily="18" charset="0"/>
              </a:rPr>
              <a:t>Drukprocedé: offset</a:t>
            </a:r>
          </a:p>
          <a:p>
            <a:r>
              <a:rPr lang="nl-NL" sz="900" dirty="0">
                <a:latin typeface="Times New Roman" panose="02020603050405020304" pitchFamily="18" charset="0"/>
                <a:cs typeface="Times New Roman" panose="02020603050405020304" pitchFamily="18" charset="0"/>
              </a:rPr>
              <a:t>Tanding: kamtanding zegel van 65 en 75 cent 13 ¼ : 12 ¾  en 55 cent en blok 14 : 12 ¾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fosforescerend</a:t>
            </a:r>
          </a:p>
          <a:p>
            <a:r>
              <a:rPr lang="nl-NL" sz="900" dirty="0">
                <a:latin typeface="Times New Roman" panose="02020603050405020304" pitchFamily="18" charset="0"/>
                <a:cs typeface="Times New Roman" panose="02020603050405020304" pitchFamily="18" charset="0"/>
              </a:rPr>
              <a:t>Oplage:	55 cent 		  2.586.527</a:t>
            </a:r>
          </a:p>
          <a:p>
            <a:r>
              <a:rPr lang="nl-NL" sz="900" dirty="0">
                <a:latin typeface="Times New Roman" panose="02020603050405020304" pitchFamily="18" charset="0"/>
                <a:cs typeface="Times New Roman" panose="02020603050405020304" pitchFamily="18" charset="0"/>
              </a:rPr>
              <a:t>	65 cent 		  2.761.904</a:t>
            </a:r>
          </a:p>
          <a:p>
            <a:r>
              <a:rPr lang="nl-NL" sz="900" dirty="0">
                <a:latin typeface="Times New Roman" panose="02020603050405020304" pitchFamily="18" charset="0"/>
                <a:cs typeface="Times New Roman" panose="02020603050405020304" pitchFamily="18" charset="0"/>
              </a:rPr>
              <a:t>	75 cent		  2.727.178</a:t>
            </a:r>
          </a:p>
          <a:p>
            <a:r>
              <a:rPr lang="nl-NL" sz="900" dirty="0">
                <a:latin typeface="Times New Roman" panose="02020603050405020304" pitchFamily="18" charset="0"/>
                <a:cs typeface="Times New Roman" panose="02020603050405020304" pitchFamily="18" charset="0"/>
              </a:rPr>
              <a:t>	Blok		  4.212.146</a:t>
            </a:r>
          </a:p>
        </p:txBody>
      </p:sp>
      <p:sp>
        <p:nvSpPr>
          <p:cNvPr id="21" name="Tekstvak 20">
            <a:extLst>
              <a:ext uri="{FF2B5EF4-FFF2-40B4-BE49-F238E27FC236}">
                <a16:creationId xmlns:a16="http://schemas.microsoft.com/office/drawing/2014/main" id="{EC6D00CA-0B7D-CB6E-9D53-3CCB89863B95}"/>
              </a:ext>
            </a:extLst>
          </p:cNvPr>
          <p:cNvSpPr txBox="1"/>
          <p:nvPr/>
        </p:nvSpPr>
        <p:spPr>
          <a:xfrm>
            <a:off x="1151545" y="5567737"/>
            <a:ext cx="5514956" cy="246221"/>
          </a:xfrm>
          <a:prstGeom prst="rect">
            <a:avLst/>
          </a:prstGeom>
          <a:noFill/>
        </p:spPr>
        <p:txBody>
          <a:bodyPr wrap="square" rtlCol="0">
            <a:spAutoFit/>
          </a:bodyPr>
          <a:lstStyle/>
          <a:p>
            <a:r>
              <a:rPr lang="nl-NL" sz="1000" dirty="0">
                <a:solidFill>
                  <a:schemeClr val="bg1">
                    <a:lumMod val="75000"/>
                  </a:schemeClr>
                </a:solidFill>
              </a:rPr>
              <a:t>INZIEN				KUNNEN				              EN    BELEVEN</a:t>
            </a:r>
          </a:p>
        </p:txBody>
      </p:sp>
      <p:sp>
        <p:nvSpPr>
          <p:cNvPr id="22" name="Tekstvak 21">
            <a:extLst>
              <a:ext uri="{FF2B5EF4-FFF2-40B4-BE49-F238E27FC236}">
                <a16:creationId xmlns:a16="http://schemas.microsoft.com/office/drawing/2014/main" id="{AD4F85C5-9BE9-13F9-BC0A-E7F1CCFB4AB6}"/>
              </a:ext>
            </a:extLst>
          </p:cNvPr>
          <p:cNvSpPr txBox="1"/>
          <p:nvPr/>
        </p:nvSpPr>
        <p:spPr>
          <a:xfrm>
            <a:off x="1217209" y="7722170"/>
            <a:ext cx="5514956" cy="246221"/>
          </a:xfrm>
          <a:prstGeom prst="rect">
            <a:avLst/>
          </a:prstGeom>
          <a:noFill/>
        </p:spPr>
        <p:txBody>
          <a:bodyPr wrap="square" rtlCol="0">
            <a:spAutoFit/>
          </a:bodyPr>
          <a:lstStyle/>
          <a:p>
            <a:r>
              <a:rPr lang="nl-NL" sz="1000" dirty="0">
                <a:solidFill>
                  <a:schemeClr val="bg1">
                    <a:lumMod val="75000"/>
                  </a:schemeClr>
                </a:solidFill>
              </a:rPr>
              <a:t>INZIEN				KUNNEN				              EN    BELEVEN</a:t>
            </a:r>
          </a:p>
        </p:txBody>
      </p:sp>
      <p:sp>
        <p:nvSpPr>
          <p:cNvPr id="23" name="Tekstvak 22">
            <a:extLst>
              <a:ext uri="{FF2B5EF4-FFF2-40B4-BE49-F238E27FC236}">
                <a16:creationId xmlns:a16="http://schemas.microsoft.com/office/drawing/2014/main" id="{A331AAD4-348D-CC34-BD4C-8ED435F2E52B}"/>
              </a:ext>
            </a:extLst>
          </p:cNvPr>
          <p:cNvSpPr txBox="1"/>
          <p:nvPr/>
        </p:nvSpPr>
        <p:spPr>
          <a:xfrm>
            <a:off x="1215481" y="7824955"/>
            <a:ext cx="5514956" cy="215444"/>
          </a:xfrm>
          <a:prstGeom prst="rect">
            <a:avLst/>
          </a:prstGeom>
          <a:noFill/>
        </p:spPr>
        <p:txBody>
          <a:bodyPr wrap="square" rtlCol="0">
            <a:spAutoFit/>
          </a:bodyPr>
          <a:lstStyle/>
          <a:p>
            <a:r>
              <a:rPr lang="nl-NL" sz="800" dirty="0"/>
              <a:t>1  9  8  6   K  I  N  D   E  N   C  U  L  T  U  </a:t>
            </a:r>
            <a:r>
              <a:rPr lang="nl-NL" sz="800" dirty="0" err="1"/>
              <a:t>U</a:t>
            </a:r>
            <a:r>
              <a:rPr lang="nl-NL" sz="800" dirty="0"/>
              <a:t>  R					           ZESTIGSTE  SERIE KINDERZEGELS  </a:t>
            </a:r>
          </a:p>
        </p:txBody>
      </p:sp>
      <p:sp>
        <p:nvSpPr>
          <p:cNvPr id="24" name="Tekstvak 23">
            <a:extLst>
              <a:ext uri="{FF2B5EF4-FFF2-40B4-BE49-F238E27FC236}">
                <a16:creationId xmlns:a16="http://schemas.microsoft.com/office/drawing/2014/main" id="{DA15C327-DD01-DDEC-BA6E-4CA65947D077}"/>
              </a:ext>
            </a:extLst>
          </p:cNvPr>
          <p:cNvSpPr txBox="1"/>
          <p:nvPr/>
        </p:nvSpPr>
        <p:spPr>
          <a:xfrm>
            <a:off x="1161317" y="5507146"/>
            <a:ext cx="5514956" cy="215444"/>
          </a:xfrm>
          <a:prstGeom prst="rect">
            <a:avLst/>
          </a:prstGeom>
          <a:noFill/>
        </p:spPr>
        <p:txBody>
          <a:bodyPr wrap="square" rtlCol="0">
            <a:spAutoFit/>
          </a:bodyPr>
          <a:lstStyle/>
          <a:p>
            <a:r>
              <a:rPr lang="nl-NL" sz="800" dirty="0"/>
              <a:t>1  9  8  6   K  I  N  D   E  N   C  U  L  T  U  </a:t>
            </a:r>
            <a:r>
              <a:rPr lang="nl-NL" sz="800" dirty="0" err="1"/>
              <a:t>U</a:t>
            </a:r>
            <a:r>
              <a:rPr lang="nl-NL" sz="800" dirty="0"/>
              <a:t>  R					           ZESTIGSTE  SERIE KINDERZEGELS  </a:t>
            </a:r>
          </a:p>
        </p:txBody>
      </p:sp>
    </p:spTree>
    <p:extLst>
      <p:ext uri="{BB962C8B-B14F-4D97-AF65-F5344CB8AC3E}">
        <p14:creationId xmlns:p14="http://schemas.microsoft.com/office/powerpoint/2010/main" val="33654561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8EC9C6-48BF-479B-0799-64A76BB22E6F}"/>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6521881F-A28E-9578-1E4F-03F8C8959E53}"/>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B34676DD-98DE-828A-56AC-8F0031380145}"/>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A7119359-835D-E030-8059-657FE87FE2F7}"/>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1987</a:t>
            </a:r>
          </a:p>
        </p:txBody>
      </p:sp>
      <p:sp>
        <p:nvSpPr>
          <p:cNvPr id="10" name="Tekstvak 9">
            <a:extLst>
              <a:ext uri="{FF2B5EF4-FFF2-40B4-BE49-F238E27FC236}">
                <a16:creationId xmlns:a16="http://schemas.microsoft.com/office/drawing/2014/main" id="{1ADA599E-E342-0228-42E5-598C58D315D8}"/>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1987</a:t>
            </a:r>
          </a:p>
        </p:txBody>
      </p:sp>
      <p:cxnSp>
        <p:nvCxnSpPr>
          <p:cNvPr id="12" name="Rechte verbindingslijn 11">
            <a:extLst>
              <a:ext uri="{FF2B5EF4-FFF2-40B4-BE49-F238E27FC236}">
                <a16:creationId xmlns:a16="http://schemas.microsoft.com/office/drawing/2014/main" id="{A15317DC-7CF2-1EEC-0CE1-3B37628DFBB8}"/>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kstvak 1">
            <a:extLst>
              <a:ext uri="{FF2B5EF4-FFF2-40B4-BE49-F238E27FC236}">
                <a16:creationId xmlns:a16="http://schemas.microsoft.com/office/drawing/2014/main" id="{A1D4984A-9D7C-916F-BE01-52A682D47527}"/>
              </a:ext>
            </a:extLst>
          </p:cNvPr>
          <p:cNvSpPr txBox="1"/>
          <p:nvPr/>
        </p:nvSpPr>
        <p:spPr>
          <a:xfrm>
            <a:off x="1367569" y="2507397"/>
            <a:ext cx="5112268" cy="400110"/>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Met het thema Kind en Beroep ontwierp Charlotte Mutsaers drie zegels met een vrouw als </a:t>
            </a:r>
            <a:r>
              <a:rPr lang="nl-NL" sz="1000" kern="0" dirty="0" err="1">
                <a:solidFill>
                  <a:srgbClr val="000000"/>
                </a:solidFill>
                <a:latin typeface="Times New Roman" panose="02020603050405020304" pitchFamily="18" charset="0"/>
                <a:cs typeface="Times New Roman" panose="02020603050405020304" pitchFamily="18" charset="0"/>
              </a:rPr>
              <a:t>hout-hakker</a:t>
            </a:r>
            <a:r>
              <a:rPr lang="nl-NL" sz="1000" kern="0" dirty="0">
                <a:solidFill>
                  <a:srgbClr val="000000"/>
                </a:solidFill>
                <a:latin typeface="Times New Roman" panose="02020603050405020304" pitchFamily="18" charset="0"/>
                <a:cs typeface="Times New Roman" panose="02020603050405020304" pitchFamily="18" charset="0"/>
              </a:rPr>
              <a:t>, als matroos en als piloot.</a:t>
            </a:r>
            <a:endParaRPr lang="nl-NL" sz="1000" dirty="0">
              <a:latin typeface="Times New Roman" panose="02020603050405020304" pitchFamily="18" charset="0"/>
              <a:cs typeface="Times New Roman" panose="02020603050405020304" pitchFamily="18" charset="0"/>
            </a:endParaRPr>
          </a:p>
        </p:txBody>
      </p:sp>
      <p:sp>
        <p:nvSpPr>
          <p:cNvPr id="5" name="Rechthoek 4">
            <a:extLst>
              <a:ext uri="{FF2B5EF4-FFF2-40B4-BE49-F238E27FC236}">
                <a16:creationId xmlns:a16="http://schemas.microsoft.com/office/drawing/2014/main" id="{57FEA5D7-5D8C-F765-D628-C6D8836CD92B}"/>
              </a:ext>
            </a:extLst>
          </p:cNvPr>
          <p:cNvSpPr/>
          <p:nvPr/>
        </p:nvSpPr>
        <p:spPr>
          <a:xfrm>
            <a:off x="3384017" y="3479695"/>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1" name="Rechthoek 10">
            <a:extLst>
              <a:ext uri="{FF2B5EF4-FFF2-40B4-BE49-F238E27FC236}">
                <a16:creationId xmlns:a16="http://schemas.microsoft.com/office/drawing/2014/main" id="{81C85BDB-A438-75DC-1153-D35E22ADE341}"/>
              </a:ext>
            </a:extLst>
          </p:cNvPr>
          <p:cNvSpPr/>
          <p:nvPr/>
        </p:nvSpPr>
        <p:spPr>
          <a:xfrm rot="5400000">
            <a:off x="1781921" y="3641695"/>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37BB665A-A6DC-17C6-10BD-4E822C5D2EF0}"/>
              </a:ext>
            </a:extLst>
          </p:cNvPr>
          <p:cNvSpPr/>
          <p:nvPr/>
        </p:nvSpPr>
        <p:spPr>
          <a:xfrm rot="5400000">
            <a:off x="5022113" y="3641695"/>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0A314E12-AB53-3B5E-FD09-C2E1524A136B}"/>
              </a:ext>
            </a:extLst>
          </p:cNvPr>
          <p:cNvSpPr/>
          <p:nvPr/>
        </p:nvSpPr>
        <p:spPr>
          <a:xfrm>
            <a:off x="1114437" y="5238198"/>
            <a:ext cx="5616000" cy="280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D85C4648-63E6-B594-0C93-6630EF8F7790}"/>
              </a:ext>
            </a:extLst>
          </p:cNvPr>
          <p:cNvSpPr/>
          <p:nvPr/>
        </p:nvSpPr>
        <p:spPr>
          <a:xfrm>
            <a:off x="5580153" y="5958134"/>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Rechthoek 20">
            <a:extLst>
              <a:ext uri="{FF2B5EF4-FFF2-40B4-BE49-F238E27FC236}">
                <a16:creationId xmlns:a16="http://schemas.microsoft.com/office/drawing/2014/main" id="{D087B548-D5A4-B717-09D1-96BEDE2ACD2F}"/>
              </a:ext>
            </a:extLst>
          </p:cNvPr>
          <p:cNvSpPr/>
          <p:nvPr/>
        </p:nvSpPr>
        <p:spPr>
          <a:xfrm>
            <a:off x="4488985" y="5958134"/>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2" name="Rechthoek 21">
            <a:extLst>
              <a:ext uri="{FF2B5EF4-FFF2-40B4-BE49-F238E27FC236}">
                <a16:creationId xmlns:a16="http://schemas.microsoft.com/office/drawing/2014/main" id="{3607F559-0571-E256-F3FB-7E6A36B940BE}"/>
              </a:ext>
            </a:extLst>
          </p:cNvPr>
          <p:cNvSpPr/>
          <p:nvPr/>
        </p:nvSpPr>
        <p:spPr>
          <a:xfrm>
            <a:off x="3397817" y="5958134"/>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3" name="Rechthoek 22">
            <a:extLst>
              <a:ext uri="{FF2B5EF4-FFF2-40B4-BE49-F238E27FC236}">
                <a16:creationId xmlns:a16="http://schemas.microsoft.com/office/drawing/2014/main" id="{2FDA922C-42C1-9C24-A919-803168952EAF}"/>
              </a:ext>
            </a:extLst>
          </p:cNvPr>
          <p:cNvSpPr/>
          <p:nvPr/>
        </p:nvSpPr>
        <p:spPr>
          <a:xfrm>
            <a:off x="2306649" y="5958134"/>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4" name="Rechthoek 23">
            <a:extLst>
              <a:ext uri="{FF2B5EF4-FFF2-40B4-BE49-F238E27FC236}">
                <a16:creationId xmlns:a16="http://schemas.microsoft.com/office/drawing/2014/main" id="{18D1DCB2-87BB-8201-EC48-E1396FD33DB9}"/>
              </a:ext>
            </a:extLst>
          </p:cNvPr>
          <p:cNvSpPr/>
          <p:nvPr/>
        </p:nvSpPr>
        <p:spPr>
          <a:xfrm>
            <a:off x="1215481" y="5958134"/>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9" name="Tekstvak 28">
            <a:extLst>
              <a:ext uri="{FF2B5EF4-FFF2-40B4-BE49-F238E27FC236}">
                <a16:creationId xmlns:a16="http://schemas.microsoft.com/office/drawing/2014/main" id="{41DE05FC-F12C-FB94-72BE-95E9F82318F6}"/>
              </a:ext>
            </a:extLst>
          </p:cNvPr>
          <p:cNvSpPr txBox="1"/>
          <p:nvPr/>
        </p:nvSpPr>
        <p:spPr>
          <a:xfrm>
            <a:off x="1514103" y="6594853"/>
            <a:ext cx="5002038"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55 cent		        65 cent	              75 cent		   65 cent		         75 cent</a:t>
            </a:r>
          </a:p>
        </p:txBody>
      </p:sp>
      <p:sp>
        <p:nvSpPr>
          <p:cNvPr id="31" name="Tekstvak 30">
            <a:extLst>
              <a:ext uri="{FF2B5EF4-FFF2-40B4-BE49-F238E27FC236}">
                <a16:creationId xmlns:a16="http://schemas.microsoft.com/office/drawing/2014/main" id="{5EC771CC-B0F1-3668-B51B-2C5D098B9997}"/>
              </a:ext>
            </a:extLst>
          </p:cNvPr>
          <p:cNvSpPr txBox="1"/>
          <p:nvPr/>
        </p:nvSpPr>
        <p:spPr>
          <a:xfrm>
            <a:off x="2018186" y="4321049"/>
            <a:ext cx="4461651"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65 cent			           55 cent			   75 cent</a:t>
            </a:r>
          </a:p>
        </p:txBody>
      </p:sp>
      <p:sp>
        <p:nvSpPr>
          <p:cNvPr id="33" name="Tekstvak 32">
            <a:extLst>
              <a:ext uri="{FF2B5EF4-FFF2-40B4-BE49-F238E27FC236}">
                <a16:creationId xmlns:a16="http://schemas.microsoft.com/office/drawing/2014/main" id="{EFAB729D-4056-7D06-8C8C-66567BA51A2C}"/>
              </a:ext>
            </a:extLst>
          </p:cNvPr>
          <p:cNvSpPr txBox="1"/>
          <p:nvPr/>
        </p:nvSpPr>
        <p:spPr>
          <a:xfrm>
            <a:off x="827836" y="8759606"/>
            <a:ext cx="4716313" cy="13388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Charlotte Mutsaers</a:t>
            </a:r>
          </a:p>
          <a:p>
            <a:r>
              <a:rPr lang="nl-NL" sz="900" dirty="0">
                <a:latin typeface="Times New Roman" panose="02020603050405020304" pitchFamily="18" charset="0"/>
                <a:cs typeface="Times New Roman" panose="02020603050405020304" pitchFamily="18" charset="0"/>
              </a:rPr>
              <a:t>Drukprocedé: rotatiediepdruk</a:t>
            </a:r>
          </a:p>
          <a:p>
            <a:r>
              <a:rPr lang="nl-NL" sz="900" dirty="0">
                <a:latin typeface="Times New Roman" panose="02020603050405020304" pitchFamily="18" charset="0"/>
                <a:cs typeface="Times New Roman" panose="02020603050405020304" pitchFamily="18" charset="0"/>
              </a:rPr>
              <a:t>Tanding: kamtanding zegels van 65 en 75 cent 14 : 12 ¾  en de zegel van 55 cent 12 ¾ : 14</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fosforescerend</a:t>
            </a:r>
          </a:p>
          <a:p>
            <a:r>
              <a:rPr lang="nl-NL" sz="900" dirty="0">
                <a:latin typeface="Times New Roman" panose="02020603050405020304" pitchFamily="18" charset="0"/>
                <a:cs typeface="Times New Roman" panose="02020603050405020304" pitchFamily="18" charset="0"/>
              </a:rPr>
              <a:t>Oplage:	55 cent 		  1.953.408</a:t>
            </a:r>
          </a:p>
          <a:p>
            <a:r>
              <a:rPr lang="nl-NL" sz="900" dirty="0">
                <a:latin typeface="Times New Roman" panose="02020603050405020304" pitchFamily="18" charset="0"/>
                <a:cs typeface="Times New Roman" panose="02020603050405020304" pitchFamily="18" charset="0"/>
              </a:rPr>
              <a:t>	65 cent 		  2.012.772</a:t>
            </a:r>
          </a:p>
          <a:p>
            <a:r>
              <a:rPr lang="nl-NL" sz="900" dirty="0">
                <a:latin typeface="Times New Roman" panose="02020603050405020304" pitchFamily="18" charset="0"/>
                <a:cs typeface="Times New Roman" panose="02020603050405020304" pitchFamily="18" charset="0"/>
              </a:rPr>
              <a:t>	75 cent		  2.196.023</a:t>
            </a:r>
          </a:p>
          <a:p>
            <a:r>
              <a:rPr lang="nl-NL" sz="900" dirty="0">
                <a:latin typeface="Times New Roman" panose="02020603050405020304" pitchFamily="18" charset="0"/>
                <a:cs typeface="Times New Roman" panose="02020603050405020304" pitchFamily="18" charset="0"/>
              </a:rPr>
              <a:t>	Blok		  3.930.602</a:t>
            </a:r>
          </a:p>
        </p:txBody>
      </p:sp>
      <p:sp>
        <p:nvSpPr>
          <p:cNvPr id="3" name="Tekstvak 2">
            <a:extLst>
              <a:ext uri="{FF2B5EF4-FFF2-40B4-BE49-F238E27FC236}">
                <a16:creationId xmlns:a16="http://schemas.microsoft.com/office/drawing/2014/main" id="{BB9923DE-7489-31C1-AA31-B5BA321D1726}"/>
              </a:ext>
            </a:extLst>
          </p:cNvPr>
          <p:cNvSpPr txBox="1"/>
          <p:nvPr/>
        </p:nvSpPr>
        <p:spPr>
          <a:xfrm>
            <a:off x="2543462" y="5420829"/>
            <a:ext cx="3072579" cy="523220"/>
          </a:xfrm>
          <a:prstGeom prst="rect">
            <a:avLst/>
          </a:prstGeom>
          <a:noFill/>
        </p:spPr>
        <p:txBody>
          <a:bodyPr wrap="square" rtlCol="0">
            <a:spAutoFit/>
          </a:bodyPr>
          <a:lstStyle/>
          <a:p>
            <a:r>
              <a:rPr lang="nl-NL" sz="2800" dirty="0">
                <a:latin typeface="Dreaming Outloud Script Pro" panose="03050502040304050704" pitchFamily="66" charset="0"/>
                <a:cs typeface="Dreaming Outloud Script Pro" panose="03050502040304050704" pitchFamily="66" charset="0"/>
              </a:rPr>
              <a:t>kind en beroep</a:t>
            </a:r>
          </a:p>
        </p:txBody>
      </p:sp>
      <p:sp>
        <p:nvSpPr>
          <p:cNvPr id="8" name="Tekstvak 7">
            <a:extLst>
              <a:ext uri="{FF2B5EF4-FFF2-40B4-BE49-F238E27FC236}">
                <a16:creationId xmlns:a16="http://schemas.microsoft.com/office/drawing/2014/main" id="{F443692E-746C-41E8-73F4-ACC9761A75FC}"/>
              </a:ext>
            </a:extLst>
          </p:cNvPr>
          <p:cNvSpPr txBox="1"/>
          <p:nvPr/>
        </p:nvSpPr>
        <p:spPr>
          <a:xfrm>
            <a:off x="2018185" y="7462351"/>
            <a:ext cx="4389081" cy="369332"/>
          </a:xfrm>
          <a:prstGeom prst="rect">
            <a:avLst/>
          </a:prstGeom>
          <a:noFill/>
        </p:spPr>
        <p:txBody>
          <a:bodyPr wrap="square" rtlCol="0">
            <a:spAutoFit/>
          </a:bodyPr>
          <a:lstStyle/>
          <a:p>
            <a:r>
              <a:rPr lang="nl-NL" dirty="0">
                <a:latin typeface="Bradley Hand ITC" panose="03070402050302030203" pitchFamily="66" charset="0"/>
              </a:rPr>
              <a:t>de vrouw te land, ter zee en in de lucht</a:t>
            </a:r>
          </a:p>
        </p:txBody>
      </p:sp>
    </p:spTree>
    <p:extLst>
      <p:ext uri="{BB962C8B-B14F-4D97-AF65-F5344CB8AC3E}">
        <p14:creationId xmlns:p14="http://schemas.microsoft.com/office/powerpoint/2010/main" val="180045141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F8C26A-A665-82AB-9E19-8EAF571AC72C}"/>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74FDF033-B721-A2AA-2E10-78E7F9931E4C}"/>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7FDE956E-7672-9102-D4EA-417AA56C5D00}"/>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A1FCB310-7E27-6EBD-484E-64FEF0393359}"/>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1988</a:t>
            </a:r>
          </a:p>
        </p:txBody>
      </p:sp>
      <p:sp>
        <p:nvSpPr>
          <p:cNvPr id="10" name="Tekstvak 9">
            <a:extLst>
              <a:ext uri="{FF2B5EF4-FFF2-40B4-BE49-F238E27FC236}">
                <a16:creationId xmlns:a16="http://schemas.microsoft.com/office/drawing/2014/main" id="{DCC450A6-CDE5-8ED5-F1DB-E3CF227A2676}"/>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1988</a:t>
            </a:r>
          </a:p>
        </p:txBody>
      </p:sp>
      <p:cxnSp>
        <p:nvCxnSpPr>
          <p:cNvPr id="12" name="Rechte verbindingslijn 11">
            <a:extLst>
              <a:ext uri="{FF2B5EF4-FFF2-40B4-BE49-F238E27FC236}">
                <a16:creationId xmlns:a16="http://schemas.microsoft.com/office/drawing/2014/main" id="{F7E05FBA-3B91-5819-BB76-383D8B2509BC}"/>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kstvak 1">
            <a:extLst>
              <a:ext uri="{FF2B5EF4-FFF2-40B4-BE49-F238E27FC236}">
                <a16:creationId xmlns:a16="http://schemas.microsoft.com/office/drawing/2014/main" id="{BC130DFA-7DC4-4A28-5148-F619B06F67F4}"/>
              </a:ext>
            </a:extLst>
          </p:cNvPr>
          <p:cNvSpPr txBox="1"/>
          <p:nvPr/>
        </p:nvSpPr>
        <p:spPr>
          <a:xfrm>
            <a:off x="1367569" y="2507397"/>
            <a:ext cx="5040560" cy="400110"/>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Karel Martens ontwierp drie kinderzegels op het thema Kind en Water. We zien </a:t>
            </a:r>
            <a:r>
              <a:rPr lang="nl-NL" sz="1000" kern="0" dirty="0" err="1">
                <a:solidFill>
                  <a:srgbClr val="000000"/>
                </a:solidFill>
                <a:latin typeface="Times New Roman" panose="02020603050405020304" pitchFamily="18" charset="0"/>
                <a:cs typeface="Times New Roman" panose="02020603050405020304" pitchFamily="18" charset="0"/>
              </a:rPr>
              <a:t>kinder-tekeningen</a:t>
            </a:r>
            <a:r>
              <a:rPr lang="nl-NL" sz="1000" kern="0" dirty="0">
                <a:solidFill>
                  <a:srgbClr val="000000"/>
                </a:solidFill>
                <a:latin typeface="Times New Roman" panose="02020603050405020304" pitchFamily="18" charset="0"/>
                <a:cs typeface="Times New Roman" panose="02020603050405020304" pitchFamily="18" charset="0"/>
              </a:rPr>
              <a:t> met regen, wedstrijdzwemmen en een zwemproef.</a:t>
            </a:r>
            <a:endParaRPr lang="nl-NL" sz="1000" dirty="0">
              <a:latin typeface="Times New Roman" panose="02020603050405020304" pitchFamily="18" charset="0"/>
              <a:cs typeface="Times New Roman" panose="02020603050405020304" pitchFamily="18" charset="0"/>
            </a:endParaRPr>
          </a:p>
        </p:txBody>
      </p:sp>
      <p:sp>
        <p:nvSpPr>
          <p:cNvPr id="5" name="Rechthoek 4">
            <a:extLst>
              <a:ext uri="{FF2B5EF4-FFF2-40B4-BE49-F238E27FC236}">
                <a16:creationId xmlns:a16="http://schemas.microsoft.com/office/drawing/2014/main" id="{892944D5-5DCF-A49A-66FC-4F94000A6694}"/>
              </a:ext>
            </a:extLst>
          </p:cNvPr>
          <p:cNvSpPr/>
          <p:nvPr/>
        </p:nvSpPr>
        <p:spPr>
          <a:xfrm>
            <a:off x="1152157" y="5238198"/>
            <a:ext cx="5544000" cy="270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1" name="Rechthoek 10">
            <a:extLst>
              <a:ext uri="{FF2B5EF4-FFF2-40B4-BE49-F238E27FC236}">
                <a16:creationId xmlns:a16="http://schemas.microsoft.com/office/drawing/2014/main" id="{8E9E28F9-E182-32AE-CE1E-BA5B01E6BAD1}"/>
              </a:ext>
            </a:extLst>
          </p:cNvPr>
          <p:cNvSpPr/>
          <p:nvPr/>
        </p:nvSpPr>
        <p:spPr>
          <a:xfrm>
            <a:off x="5544149" y="588596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3" name="Rechthoek 12">
            <a:extLst>
              <a:ext uri="{FF2B5EF4-FFF2-40B4-BE49-F238E27FC236}">
                <a16:creationId xmlns:a16="http://schemas.microsoft.com/office/drawing/2014/main" id="{33436345-1298-6C98-DBF4-F7F3AC635163}"/>
              </a:ext>
            </a:extLst>
          </p:cNvPr>
          <p:cNvSpPr/>
          <p:nvPr/>
        </p:nvSpPr>
        <p:spPr>
          <a:xfrm>
            <a:off x="4464029" y="588596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Rechthoek 13">
            <a:extLst>
              <a:ext uri="{FF2B5EF4-FFF2-40B4-BE49-F238E27FC236}">
                <a16:creationId xmlns:a16="http://schemas.microsoft.com/office/drawing/2014/main" id="{E64710FC-74B2-9CAA-70D5-B35119EAFA23}"/>
              </a:ext>
            </a:extLst>
          </p:cNvPr>
          <p:cNvSpPr/>
          <p:nvPr/>
        </p:nvSpPr>
        <p:spPr>
          <a:xfrm>
            <a:off x="3383909" y="588596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5" name="Rechthoek 14">
            <a:extLst>
              <a:ext uri="{FF2B5EF4-FFF2-40B4-BE49-F238E27FC236}">
                <a16:creationId xmlns:a16="http://schemas.microsoft.com/office/drawing/2014/main" id="{CE3010B5-48D6-ECE2-F35A-12B7F65C27A0}"/>
              </a:ext>
            </a:extLst>
          </p:cNvPr>
          <p:cNvSpPr/>
          <p:nvPr/>
        </p:nvSpPr>
        <p:spPr>
          <a:xfrm>
            <a:off x="2303789" y="588596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0C931765-7EC8-2C0A-4DB8-754E843711E6}"/>
              </a:ext>
            </a:extLst>
          </p:cNvPr>
          <p:cNvSpPr/>
          <p:nvPr/>
        </p:nvSpPr>
        <p:spPr>
          <a:xfrm>
            <a:off x="1215481" y="588596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Tekstvak 17">
            <a:extLst>
              <a:ext uri="{FF2B5EF4-FFF2-40B4-BE49-F238E27FC236}">
                <a16:creationId xmlns:a16="http://schemas.microsoft.com/office/drawing/2014/main" id="{0FC58526-E54C-B7C4-2475-B032E5B17530}"/>
              </a:ext>
            </a:extLst>
          </p:cNvPr>
          <p:cNvSpPr txBox="1"/>
          <p:nvPr/>
        </p:nvSpPr>
        <p:spPr>
          <a:xfrm>
            <a:off x="1046724" y="5422093"/>
            <a:ext cx="5580000" cy="461665"/>
          </a:xfrm>
          <a:prstGeom prst="rect">
            <a:avLst/>
          </a:prstGeom>
          <a:noFill/>
        </p:spPr>
        <p:txBody>
          <a:bodyPr wrap="square" rtlCol="0">
            <a:spAutoFit/>
          </a:bodyPr>
          <a:lstStyle/>
          <a:p>
            <a:pPr algn="ctr"/>
            <a:r>
              <a:rPr lang="nl-NL" sz="2400" dirty="0">
                <a:solidFill>
                  <a:schemeClr val="accent3">
                    <a:lumMod val="60000"/>
                    <a:lumOff val="40000"/>
                  </a:schemeClr>
                </a:solidFill>
                <a:latin typeface="Architects Daughter" pitchFamily="2" charset="0"/>
              </a:rPr>
              <a:t>KIND EN WATER</a:t>
            </a:r>
          </a:p>
        </p:txBody>
      </p:sp>
      <p:sp>
        <p:nvSpPr>
          <p:cNvPr id="21" name="Tekstvak 20">
            <a:extLst>
              <a:ext uri="{FF2B5EF4-FFF2-40B4-BE49-F238E27FC236}">
                <a16:creationId xmlns:a16="http://schemas.microsoft.com/office/drawing/2014/main" id="{1D5B1FE8-C651-8DAB-390B-FD571CFAA8FB}"/>
              </a:ext>
            </a:extLst>
          </p:cNvPr>
          <p:cNvSpPr txBox="1"/>
          <p:nvPr/>
        </p:nvSpPr>
        <p:spPr>
          <a:xfrm>
            <a:off x="1514103" y="6522685"/>
            <a:ext cx="5002038"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55 cent		        65 cent	              75 cent		   65 cent		         75 cent</a:t>
            </a:r>
          </a:p>
        </p:txBody>
      </p:sp>
      <p:sp>
        <p:nvSpPr>
          <p:cNvPr id="22" name="Tekstvak 21">
            <a:extLst>
              <a:ext uri="{FF2B5EF4-FFF2-40B4-BE49-F238E27FC236}">
                <a16:creationId xmlns:a16="http://schemas.microsoft.com/office/drawing/2014/main" id="{1CD695C0-1E9C-93BA-D9D6-82427643962E}"/>
              </a:ext>
            </a:extLst>
          </p:cNvPr>
          <p:cNvSpPr txBox="1"/>
          <p:nvPr/>
        </p:nvSpPr>
        <p:spPr>
          <a:xfrm>
            <a:off x="827836" y="8759606"/>
            <a:ext cx="2843989" cy="13388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Karel Martens</a:t>
            </a:r>
          </a:p>
          <a:p>
            <a:r>
              <a:rPr lang="nl-NL" sz="900" dirty="0">
                <a:latin typeface="Times New Roman" panose="02020603050405020304" pitchFamily="18" charset="0"/>
                <a:cs typeface="Times New Roman" panose="02020603050405020304" pitchFamily="18" charset="0"/>
              </a:rPr>
              <a:t>Drukprocedé: rotatiediepdruk</a:t>
            </a:r>
          </a:p>
          <a:p>
            <a:r>
              <a:rPr lang="nl-NL" sz="900" dirty="0">
                <a:latin typeface="Times New Roman" panose="02020603050405020304" pitchFamily="18" charset="0"/>
                <a:cs typeface="Times New Roman" panose="02020603050405020304" pitchFamily="18" charset="0"/>
              </a:rPr>
              <a:t>Tanding: kamtanding 14 : 12 ¾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fosforescerend</a:t>
            </a:r>
          </a:p>
          <a:p>
            <a:r>
              <a:rPr lang="nl-NL" sz="900" dirty="0">
                <a:latin typeface="Times New Roman" panose="02020603050405020304" pitchFamily="18" charset="0"/>
                <a:cs typeface="Times New Roman" panose="02020603050405020304" pitchFamily="18" charset="0"/>
              </a:rPr>
              <a:t>Oplage:	55 cent 		  1.882.567</a:t>
            </a:r>
          </a:p>
          <a:p>
            <a:r>
              <a:rPr lang="nl-NL" sz="900" dirty="0">
                <a:latin typeface="Times New Roman" panose="02020603050405020304" pitchFamily="18" charset="0"/>
                <a:cs typeface="Times New Roman" panose="02020603050405020304" pitchFamily="18" charset="0"/>
              </a:rPr>
              <a:t>	65 cent 		  1.935.272</a:t>
            </a:r>
          </a:p>
          <a:p>
            <a:r>
              <a:rPr lang="nl-NL" sz="900" dirty="0">
                <a:latin typeface="Times New Roman" panose="02020603050405020304" pitchFamily="18" charset="0"/>
                <a:cs typeface="Times New Roman" panose="02020603050405020304" pitchFamily="18" charset="0"/>
              </a:rPr>
              <a:t>	75 cent		  2.173.579</a:t>
            </a:r>
          </a:p>
          <a:p>
            <a:r>
              <a:rPr lang="nl-NL" sz="900" dirty="0">
                <a:latin typeface="Times New Roman" panose="02020603050405020304" pitchFamily="18" charset="0"/>
                <a:cs typeface="Times New Roman" panose="02020603050405020304" pitchFamily="18" charset="0"/>
              </a:rPr>
              <a:t>	Blok		  3.868.565</a:t>
            </a:r>
          </a:p>
        </p:txBody>
      </p:sp>
      <p:sp>
        <p:nvSpPr>
          <p:cNvPr id="24" name="Tekstvak 23">
            <a:extLst>
              <a:ext uri="{FF2B5EF4-FFF2-40B4-BE49-F238E27FC236}">
                <a16:creationId xmlns:a16="http://schemas.microsoft.com/office/drawing/2014/main" id="{2413A517-AD6E-4E3D-F5E4-BEE84DB75AB3}"/>
              </a:ext>
            </a:extLst>
          </p:cNvPr>
          <p:cNvSpPr txBox="1"/>
          <p:nvPr/>
        </p:nvSpPr>
        <p:spPr>
          <a:xfrm>
            <a:off x="1266837" y="5498886"/>
            <a:ext cx="5580000" cy="215444"/>
          </a:xfrm>
          <a:prstGeom prst="rect">
            <a:avLst/>
          </a:prstGeom>
          <a:noFill/>
        </p:spPr>
        <p:txBody>
          <a:bodyPr wrap="square" rtlCol="0">
            <a:spAutoFit/>
          </a:bodyPr>
          <a:lstStyle/>
          <a:p>
            <a:pPr algn="ctr"/>
            <a:r>
              <a:rPr lang="nl-NL" sz="800" dirty="0"/>
              <a:t>K      I      N      D      E      R      P      O      S      T      Z      E      G      E      L      A      C      T      I      E              1      9      8      8 </a:t>
            </a:r>
          </a:p>
        </p:txBody>
      </p:sp>
      <p:sp>
        <p:nvSpPr>
          <p:cNvPr id="3" name="Rechthoek 2">
            <a:extLst>
              <a:ext uri="{FF2B5EF4-FFF2-40B4-BE49-F238E27FC236}">
                <a16:creationId xmlns:a16="http://schemas.microsoft.com/office/drawing/2014/main" id="{2A7E7E04-B5C4-30CE-1986-172B403C3425}"/>
              </a:ext>
            </a:extLst>
          </p:cNvPr>
          <p:cNvSpPr/>
          <p:nvPr/>
        </p:nvSpPr>
        <p:spPr>
          <a:xfrm rot="5400000">
            <a:off x="1637577" y="3483263"/>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8" name="Rechthoek 7">
            <a:extLst>
              <a:ext uri="{FF2B5EF4-FFF2-40B4-BE49-F238E27FC236}">
                <a16:creationId xmlns:a16="http://schemas.microsoft.com/office/drawing/2014/main" id="{71D5587D-3CC3-817C-20BE-BE41DFD95153}"/>
              </a:ext>
            </a:extLst>
          </p:cNvPr>
          <p:cNvSpPr/>
          <p:nvPr/>
        </p:nvSpPr>
        <p:spPr>
          <a:xfrm rot="5400000">
            <a:off x="3401853" y="3483263"/>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9" name="Rechthoek 8">
            <a:extLst>
              <a:ext uri="{FF2B5EF4-FFF2-40B4-BE49-F238E27FC236}">
                <a16:creationId xmlns:a16="http://schemas.microsoft.com/office/drawing/2014/main" id="{31262BF5-7748-3855-6C2F-B01DB60D6852}"/>
              </a:ext>
            </a:extLst>
          </p:cNvPr>
          <p:cNvSpPr/>
          <p:nvPr/>
        </p:nvSpPr>
        <p:spPr>
          <a:xfrm rot="5400000">
            <a:off x="5166129" y="3483263"/>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Tekstvak 16">
            <a:extLst>
              <a:ext uri="{FF2B5EF4-FFF2-40B4-BE49-F238E27FC236}">
                <a16:creationId xmlns:a16="http://schemas.microsoft.com/office/drawing/2014/main" id="{52890DD2-26A6-06AC-A098-4A163954D8A4}"/>
              </a:ext>
            </a:extLst>
          </p:cNvPr>
          <p:cNvSpPr txBox="1"/>
          <p:nvPr/>
        </p:nvSpPr>
        <p:spPr>
          <a:xfrm>
            <a:off x="1890122" y="4139274"/>
            <a:ext cx="4518007"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55 cent			               65 cent			              75 cent</a:t>
            </a:r>
          </a:p>
        </p:txBody>
      </p:sp>
    </p:spTree>
    <p:extLst>
      <p:ext uri="{BB962C8B-B14F-4D97-AF65-F5344CB8AC3E}">
        <p14:creationId xmlns:p14="http://schemas.microsoft.com/office/powerpoint/2010/main" val="405634045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0069E9-33FB-478B-B623-90F7A2109CC5}"/>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FD0091A2-A225-E657-DA4E-0B74EA42327D}"/>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D6DF73DA-B31A-90A4-1CD7-A02638C41C12}"/>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126DF99C-D8C8-3EC2-A9F8-AD6C87A8142A}"/>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1989</a:t>
            </a:r>
          </a:p>
        </p:txBody>
      </p:sp>
      <p:sp>
        <p:nvSpPr>
          <p:cNvPr id="10" name="Tekstvak 9">
            <a:extLst>
              <a:ext uri="{FF2B5EF4-FFF2-40B4-BE49-F238E27FC236}">
                <a16:creationId xmlns:a16="http://schemas.microsoft.com/office/drawing/2014/main" id="{A3837855-DDA4-3BCA-03E9-EE4A8195F540}"/>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1989</a:t>
            </a:r>
          </a:p>
        </p:txBody>
      </p:sp>
      <p:cxnSp>
        <p:nvCxnSpPr>
          <p:cNvPr id="12" name="Rechte verbindingslijn 11">
            <a:extLst>
              <a:ext uri="{FF2B5EF4-FFF2-40B4-BE49-F238E27FC236}">
                <a16:creationId xmlns:a16="http://schemas.microsoft.com/office/drawing/2014/main" id="{810FE35D-F54F-FB47-D7A7-E56E9BF61E5A}"/>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21" name="Tekstvak 20">
            <a:extLst>
              <a:ext uri="{FF2B5EF4-FFF2-40B4-BE49-F238E27FC236}">
                <a16:creationId xmlns:a16="http://schemas.microsoft.com/office/drawing/2014/main" id="{B897C72E-6B4B-3722-AE3A-0D2C6F55727C}"/>
              </a:ext>
            </a:extLst>
          </p:cNvPr>
          <p:cNvSpPr txBox="1"/>
          <p:nvPr/>
        </p:nvSpPr>
        <p:spPr>
          <a:xfrm>
            <a:off x="827836" y="8759606"/>
            <a:ext cx="3312041" cy="13388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a:t>
            </a:r>
            <a:r>
              <a:rPr lang="nl-NL" sz="900" dirty="0" err="1">
                <a:latin typeface="Times New Roman" panose="02020603050405020304" pitchFamily="18" charset="0"/>
                <a:cs typeface="Times New Roman" panose="02020603050405020304" pitchFamily="18" charset="0"/>
              </a:rPr>
              <a:t>Anthon</a:t>
            </a:r>
            <a:r>
              <a:rPr lang="nl-NL" sz="900" dirty="0">
                <a:latin typeface="Times New Roman" panose="02020603050405020304" pitchFamily="18" charset="0"/>
                <a:cs typeface="Times New Roman" panose="02020603050405020304" pitchFamily="18" charset="0"/>
              </a:rPr>
              <a:t> </a:t>
            </a:r>
            <a:r>
              <a:rPr lang="nl-NL" sz="900" dirty="0" err="1">
                <a:latin typeface="Times New Roman" panose="02020603050405020304" pitchFamily="18" charset="0"/>
                <a:cs typeface="Times New Roman" panose="02020603050405020304" pitchFamily="18" charset="0"/>
              </a:rPr>
              <a:t>Beeke</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offset</a:t>
            </a:r>
          </a:p>
          <a:p>
            <a:r>
              <a:rPr lang="nl-NL" sz="900" dirty="0">
                <a:latin typeface="Times New Roman" panose="02020603050405020304" pitchFamily="18" charset="0"/>
                <a:cs typeface="Times New Roman" panose="02020603050405020304" pitchFamily="18" charset="0"/>
              </a:rPr>
              <a:t>Tanding: kamtanding 13 ¼ : 12 ¾  en het blok 14 : 12 ¾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fosforescerend</a:t>
            </a:r>
          </a:p>
          <a:p>
            <a:r>
              <a:rPr lang="nl-NL" sz="900" dirty="0">
                <a:latin typeface="Times New Roman" panose="02020603050405020304" pitchFamily="18" charset="0"/>
                <a:cs typeface="Times New Roman" panose="02020603050405020304" pitchFamily="18" charset="0"/>
              </a:rPr>
              <a:t>Oplage:	55 cent 		  1.800.676</a:t>
            </a:r>
          </a:p>
          <a:p>
            <a:r>
              <a:rPr lang="nl-NL" sz="900" dirty="0">
                <a:latin typeface="Times New Roman" panose="02020603050405020304" pitchFamily="18" charset="0"/>
                <a:cs typeface="Times New Roman" panose="02020603050405020304" pitchFamily="18" charset="0"/>
              </a:rPr>
              <a:t>	65 cent 		  2.166.541</a:t>
            </a:r>
          </a:p>
          <a:p>
            <a:r>
              <a:rPr lang="nl-NL" sz="900" dirty="0">
                <a:latin typeface="Times New Roman" panose="02020603050405020304" pitchFamily="18" charset="0"/>
                <a:cs typeface="Times New Roman" panose="02020603050405020304" pitchFamily="18" charset="0"/>
              </a:rPr>
              <a:t>	75 cent		  2.348.315</a:t>
            </a:r>
          </a:p>
          <a:p>
            <a:r>
              <a:rPr lang="nl-NL" sz="900" dirty="0">
                <a:latin typeface="Times New Roman" panose="02020603050405020304" pitchFamily="18" charset="0"/>
                <a:cs typeface="Times New Roman" panose="02020603050405020304" pitchFamily="18" charset="0"/>
              </a:rPr>
              <a:t>	Blok		  4.098.443</a:t>
            </a:r>
          </a:p>
        </p:txBody>
      </p:sp>
      <p:sp>
        <p:nvSpPr>
          <p:cNvPr id="22" name="Tekstvak 21">
            <a:extLst>
              <a:ext uri="{FF2B5EF4-FFF2-40B4-BE49-F238E27FC236}">
                <a16:creationId xmlns:a16="http://schemas.microsoft.com/office/drawing/2014/main" id="{B78A1D74-29D8-82B2-895E-39599896B01A}"/>
              </a:ext>
            </a:extLst>
          </p:cNvPr>
          <p:cNvSpPr txBox="1"/>
          <p:nvPr/>
        </p:nvSpPr>
        <p:spPr>
          <a:xfrm>
            <a:off x="1439577" y="2507397"/>
            <a:ext cx="4968552" cy="400110"/>
          </a:xfrm>
          <a:prstGeom prst="rect">
            <a:avLst/>
          </a:prstGeom>
          <a:noFill/>
        </p:spPr>
        <p:txBody>
          <a:bodyPr wrap="square" rtlCol="0">
            <a:spAutoFit/>
          </a:bodyPr>
          <a:lstStyle/>
          <a:p>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 rechten van het kind. Dat is het thema waarvoor </a:t>
            </a:r>
            <a:r>
              <a:rPr lang="nl-NL" sz="1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Anthon</a:t>
            </a:r>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nl-NL" sz="1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Beeke</a:t>
            </a:r>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drie zegels ontwierp met van links naar rechts: recht op onderdak, voedsel en onderwijs.</a:t>
            </a:r>
            <a:endParaRPr lang="nl-NL" sz="1000" dirty="0">
              <a:latin typeface="Times New Roman" panose="02020603050405020304" pitchFamily="18" charset="0"/>
              <a:cs typeface="Times New Roman" panose="02020603050405020304" pitchFamily="18" charset="0"/>
            </a:endParaRPr>
          </a:p>
        </p:txBody>
      </p:sp>
      <p:sp>
        <p:nvSpPr>
          <p:cNvPr id="31" name="Rechthoek 30">
            <a:extLst>
              <a:ext uri="{FF2B5EF4-FFF2-40B4-BE49-F238E27FC236}">
                <a16:creationId xmlns:a16="http://schemas.microsoft.com/office/drawing/2014/main" id="{F823A4CA-98BD-66C0-D31F-389D3B596240}"/>
              </a:ext>
            </a:extLst>
          </p:cNvPr>
          <p:cNvSpPr/>
          <p:nvPr/>
        </p:nvSpPr>
        <p:spPr>
          <a:xfrm>
            <a:off x="1116161" y="5238198"/>
            <a:ext cx="5616000" cy="2808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2" name="Rechthoek 31">
            <a:extLst>
              <a:ext uri="{FF2B5EF4-FFF2-40B4-BE49-F238E27FC236}">
                <a16:creationId xmlns:a16="http://schemas.microsoft.com/office/drawing/2014/main" id="{C58A49D3-E169-6BF7-A315-89DE150DA8D0}"/>
              </a:ext>
            </a:extLst>
          </p:cNvPr>
          <p:cNvSpPr/>
          <p:nvPr/>
        </p:nvSpPr>
        <p:spPr>
          <a:xfrm>
            <a:off x="5544149" y="589731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3" name="Rechthoek 32">
            <a:extLst>
              <a:ext uri="{FF2B5EF4-FFF2-40B4-BE49-F238E27FC236}">
                <a16:creationId xmlns:a16="http://schemas.microsoft.com/office/drawing/2014/main" id="{7D92C45B-1710-56C2-966A-FB38B21C01D2}"/>
              </a:ext>
            </a:extLst>
          </p:cNvPr>
          <p:cNvSpPr/>
          <p:nvPr/>
        </p:nvSpPr>
        <p:spPr>
          <a:xfrm>
            <a:off x="4464029" y="589731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4" name="Rechthoek 33">
            <a:extLst>
              <a:ext uri="{FF2B5EF4-FFF2-40B4-BE49-F238E27FC236}">
                <a16:creationId xmlns:a16="http://schemas.microsoft.com/office/drawing/2014/main" id="{7FE442BC-6057-66C0-0BC3-9B737CBF014A}"/>
              </a:ext>
            </a:extLst>
          </p:cNvPr>
          <p:cNvSpPr/>
          <p:nvPr/>
        </p:nvSpPr>
        <p:spPr>
          <a:xfrm>
            <a:off x="3383909" y="589731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5" name="Rechthoek 34">
            <a:extLst>
              <a:ext uri="{FF2B5EF4-FFF2-40B4-BE49-F238E27FC236}">
                <a16:creationId xmlns:a16="http://schemas.microsoft.com/office/drawing/2014/main" id="{29EF7F95-9CE1-1075-FFCE-30D4987E03C9}"/>
              </a:ext>
            </a:extLst>
          </p:cNvPr>
          <p:cNvSpPr/>
          <p:nvPr/>
        </p:nvSpPr>
        <p:spPr>
          <a:xfrm>
            <a:off x="2303789" y="589731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6" name="Rechthoek 35">
            <a:extLst>
              <a:ext uri="{FF2B5EF4-FFF2-40B4-BE49-F238E27FC236}">
                <a16:creationId xmlns:a16="http://schemas.microsoft.com/office/drawing/2014/main" id="{59DB9F6E-2AC1-779D-54B3-B6C0C30E3078}"/>
              </a:ext>
            </a:extLst>
          </p:cNvPr>
          <p:cNvSpPr/>
          <p:nvPr/>
        </p:nvSpPr>
        <p:spPr>
          <a:xfrm>
            <a:off x="1215481" y="589731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7" name="Tekstvak 36">
            <a:extLst>
              <a:ext uri="{FF2B5EF4-FFF2-40B4-BE49-F238E27FC236}">
                <a16:creationId xmlns:a16="http://schemas.microsoft.com/office/drawing/2014/main" id="{3B4ACDEB-0A67-E73D-2DA4-2A1631BDFE97}"/>
              </a:ext>
            </a:extLst>
          </p:cNvPr>
          <p:cNvSpPr txBox="1"/>
          <p:nvPr/>
        </p:nvSpPr>
        <p:spPr>
          <a:xfrm>
            <a:off x="1514103" y="6534038"/>
            <a:ext cx="5002038"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55 cent		        65 cent	              75 cent		   65 cent		         75 cent</a:t>
            </a:r>
          </a:p>
        </p:txBody>
      </p:sp>
      <p:sp>
        <p:nvSpPr>
          <p:cNvPr id="38" name="Tekstvak 37">
            <a:extLst>
              <a:ext uri="{FF2B5EF4-FFF2-40B4-BE49-F238E27FC236}">
                <a16:creationId xmlns:a16="http://schemas.microsoft.com/office/drawing/2014/main" id="{754F5462-C936-070C-9BFF-481D5C0050E4}"/>
              </a:ext>
            </a:extLst>
          </p:cNvPr>
          <p:cNvSpPr txBox="1"/>
          <p:nvPr/>
        </p:nvSpPr>
        <p:spPr>
          <a:xfrm>
            <a:off x="1115541" y="5309902"/>
            <a:ext cx="5580000" cy="523220"/>
          </a:xfrm>
          <a:prstGeom prst="rect">
            <a:avLst/>
          </a:prstGeom>
          <a:noFill/>
        </p:spPr>
        <p:txBody>
          <a:bodyPr wrap="square" rtlCol="0">
            <a:spAutoFit/>
          </a:bodyPr>
          <a:lstStyle/>
          <a:p>
            <a:pPr algn="ctr"/>
            <a:r>
              <a:rPr lang="nl-NL" sz="2800" b="1" dirty="0">
                <a:latin typeface="Batang" panose="02030600000101010101" pitchFamily="18" charset="-127"/>
                <a:ea typeface="Batang" panose="02030600000101010101" pitchFamily="18" charset="-127"/>
              </a:rPr>
              <a:t>de rechten</a:t>
            </a:r>
          </a:p>
        </p:txBody>
      </p:sp>
      <p:sp>
        <p:nvSpPr>
          <p:cNvPr id="39" name="Tekstvak 38">
            <a:extLst>
              <a:ext uri="{FF2B5EF4-FFF2-40B4-BE49-F238E27FC236}">
                <a16:creationId xmlns:a16="http://schemas.microsoft.com/office/drawing/2014/main" id="{D41959A7-A06A-3716-8BAA-CA11D497993B}"/>
              </a:ext>
            </a:extLst>
          </p:cNvPr>
          <p:cNvSpPr txBox="1"/>
          <p:nvPr/>
        </p:nvSpPr>
        <p:spPr>
          <a:xfrm>
            <a:off x="1115541" y="7306962"/>
            <a:ext cx="5580000" cy="523220"/>
          </a:xfrm>
          <a:prstGeom prst="rect">
            <a:avLst/>
          </a:prstGeom>
          <a:noFill/>
        </p:spPr>
        <p:txBody>
          <a:bodyPr wrap="square" rtlCol="0">
            <a:spAutoFit/>
          </a:bodyPr>
          <a:lstStyle/>
          <a:p>
            <a:pPr algn="ctr"/>
            <a:r>
              <a:rPr lang="nl-NL" sz="2800" b="1" dirty="0">
                <a:latin typeface="Batang" panose="02030600000101010101" pitchFamily="18" charset="-127"/>
                <a:ea typeface="Batang" panose="02030600000101010101" pitchFamily="18" charset="-127"/>
              </a:rPr>
              <a:t>van het kind</a:t>
            </a:r>
          </a:p>
        </p:txBody>
      </p:sp>
      <p:sp>
        <p:nvSpPr>
          <p:cNvPr id="2" name="Rechthoek 1">
            <a:extLst>
              <a:ext uri="{FF2B5EF4-FFF2-40B4-BE49-F238E27FC236}">
                <a16:creationId xmlns:a16="http://schemas.microsoft.com/office/drawing/2014/main" id="{152C6BE2-2FBF-C01E-FCD6-85FC79BAF539}"/>
              </a:ext>
            </a:extLst>
          </p:cNvPr>
          <p:cNvSpPr/>
          <p:nvPr/>
        </p:nvSpPr>
        <p:spPr>
          <a:xfrm rot="5400000">
            <a:off x="1637577" y="331170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 name="Rechthoek 2">
            <a:extLst>
              <a:ext uri="{FF2B5EF4-FFF2-40B4-BE49-F238E27FC236}">
                <a16:creationId xmlns:a16="http://schemas.microsoft.com/office/drawing/2014/main" id="{68067222-ED6F-0C76-C3BE-9FE6631860FF}"/>
              </a:ext>
            </a:extLst>
          </p:cNvPr>
          <p:cNvSpPr/>
          <p:nvPr/>
        </p:nvSpPr>
        <p:spPr>
          <a:xfrm rot="5400000">
            <a:off x="3401853" y="331170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5" name="Rechthoek 4">
            <a:extLst>
              <a:ext uri="{FF2B5EF4-FFF2-40B4-BE49-F238E27FC236}">
                <a16:creationId xmlns:a16="http://schemas.microsoft.com/office/drawing/2014/main" id="{FA65F105-7857-81D1-BC6B-777A44AD853B}"/>
              </a:ext>
            </a:extLst>
          </p:cNvPr>
          <p:cNvSpPr/>
          <p:nvPr/>
        </p:nvSpPr>
        <p:spPr>
          <a:xfrm rot="5400000">
            <a:off x="5166129" y="331170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8" name="Tekstvak 7">
            <a:extLst>
              <a:ext uri="{FF2B5EF4-FFF2-40B4-BE49-F238E27FC236}">
                <a16:creationId xmlns:a16="http://schemas.microsoft.com/office/drawing/2014/main" id="{74A3933D-7EBE-2FBF-32E9-C8AC003A64AA}"/>
              </a:ext>
            </a:extLst>
          </p:cNvPr>
          <p:cNvSpPr txBox="1"/>
          <p:nvPr/>
        </p:nvSpPr>
        <p:spPr>
          <a:xfrm>
            <a:off x="1942819" y="4000982"/>
            <a:ext cx="4518007"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55 cent			               65 cent			              75 cent</a:t>
            </a:r>
          </a:p>
        </p:txBody>
      </p:sp>
    </p:spTree>
    <p:extLst>
      <p:ext uri="{BB962C8B-B14F-4D97-AF65-F5344CB8AC3E}">
        <p14:creationId xmlns:p14="http://schemas.microsoft.com/office/powerpoint/2010/main" val="177183103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2401C2-2E9D-D4F8-E614-C39435804B95}"/>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7B19B512-2029-189F-348A-234F844B3FAB}"/>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E59E6273-1B7A-E492-C7EA-332BF39FCA53}"/>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1BD0BFA7-7626-48B7-35F1-9F333A8578C6}"/>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1990</a:t>
            </a:r>
          </a:p>
        </p:txBody>
      </p:sp>
      <p:sp>
        <p:nvSpPr>
          <p:cNvPr id="10" name="Tekstvak 9">
            <a:extLst>
              <a:ext uri="{FF2B5EF4-FFF2-40B4-BE49-F238E27FC236}">
                <a16:creationId xmlns:a16="http://schemas.microsoft.com/office/drawing/2014/main" id="{BC2E6545-7CA6-A318-471E-AE42976F2CF0}"/>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1990</a:t>
            </a:r>
          </a:p>
        </p:txBody>
      </p:sp>
      <p:cxnSp>
        <p:nvCxnSpPr>
          <p:cNvPr id="12" name="Rechte verbindingslijn 11">
            <a:extLst>
              <a:ext uri="{FF2B5EF4-FFF2-40B4-BE49-F238E27FC236}">
                <a16:creationId xmlns:a16="http://schemas.microsoft.com/office/drawing/2014/main" id="{7388D8B5-B7DE-2DE7-0487-805A91C8C84A}"/>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kstvak 1">
            <a:extLst>
              <a:ext uri="{FF2B5EF4-FFF2-40B4-BE49-F238E27FC236}">
                <a16:creationId xmlns:a16="http://schemas.microsoft.com/office/drawing/2014/main" id="{9C411582-FA7A-77A2-BE36-DC63C3AB2C6E}"/>
              </a:ext>
            </a:extLst>
          </p:cNvPr>
          <p:cNvSpPr txBox="1"/>
          <p:nvPr/>
        </p:nvSpPr>
        <p:spPr>
          <a:xfrm>
            <a:off x="967298" y="2507397"/>
            <a:ext cx="5908884" cy="553998"/>
          </a:xfrm>
          <a:prstGeom prst="rect">
            <a:avLst/>
          </a:prstGeom>
          <a:noFill/>
        </p:spPr>
        <p:txBody>
          <a:bodyPr wrap="square" rtlCol="0">
            <a:spAutoFit/>
          </a:bodyPr>
          <a:lstStyle/>
          <a:p>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 kinderzegels van dit jaar zijn ontworpen door Jan Bolle met medewerking van Berry van Gerwen voor de zegel van 55 cent. Als thema gebruikten </a:t>
            </a:r>
            <a:r>
              <a:rPr lang="nl-NL" sz="1000"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z</a:t>
            </a:r>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ij Kind en Hobby. Op de zegel van 55 cent paardensport, van 65 cent computeren en op die van 75 cent postzegels verzamelen. </a:t>
            </a:r>
            <a:endParaRPr lang="nl-NL" sz="1000" dirty="0">
              <a:latin typeface="Times New Roman" panose="02020603050405020304" pitchFamily="18" charset="0"/>
              <a:cs typeface="Times New Roman" panose="02020603050405020304" pitchFamily="18" charset="0"/>
            </a:endParaRPr>
          </a:p>
        </p:txBody>
      </p:sp>
      <p:sp>
        <p:nvSpPr>
          <p:cNvPr id="22" name="Tekstvak 21">
            <a:extLst>
              <a:ext uri="{FF2B5EF4-FFF2-40B4-BE49-F238E27FC236}">
                <a16:creationId xmlns:a16="http://schemas.microsoft.com/office/drawing/2014/main" id="{BB8948D6-6E70-4B33-69C4-DC53D33A73F6}"/>
              </a:ext>
            </a:extLst>
          </p:cNvPr>
          <p:cNvSpPr txBox="1"/>
          <p:nvPr/>
        </p:nvSpPr>
        <p:spPr>
          <a:xfrm>
            <a:off x="827836" y="8759606"/>
            <a:ext cx="2843989" cy="13388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Jan Bolle en Berry van Gerwen.</a:t>
            </a:r>
          </a:p>
          <a:p>
            <a:r>
              <a:rPr lang="nl-NL" sz="900" dirty="0">
                <a:latin typeface="Times New Roman" panose="02020603050405020304" pitchFamily="18" charset="0"/>
                <a:cs typeface="Times New Roman" panose="02020603050405020304" pitchFamily="18" charset="0"/>
              </a:rPr>
              <a:t>Drukprocedé: offset</a:t>
            </a:r>
          </a:p>
          <a:p>
            <a:r>
              <a:rPr lang="nl-NL" sz="900" dirty="0">
                <a:latin typeface="Times New Roman" panose="02020603050405020304" pitchFamily="18" charset="0"/>
                <a:cs typeface="Times New Roman" panose="02020603050405020304" pitchFamily="18" charset="0"/>
              </a:rPr>
              <a:t>Tanding: kamtanding 13 ¼ : 12 ¾  en het blok 14 : 12 ¾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fosforescerend</a:t>
            </a:r>
          </a:p>
          <a:p>
            <a:r>
              <a:rPr lang="nl-NL" sz="900" dirty="0">
                <a:latin typeface="Times New Roman" panose="02020603050405020304" pitchFamily="18" charset="0"/>
                <a:cs typeface="Times New Roman" panose="02020603050405020304" pitchFamily="18" charset="0"/>
              </a:rPr>
              <a:t>Oplage:	55 cent 		  2.623.390</a:t>
            </a:r>
          </a:p>
          <a:p>
            <a:r>
              <a:rPr lang="nl-NL" sz="900" dirty="0">
                <a:latin typeface="Times New Roman" panose="02020603050405020304" pitchFamily="18" charset="0"/>
                <a:cs typeface="Times New Roman" panose="02020603050405020304" pitchFamily="18" charset="0"/>
              </a:rPr>
              <a:t>	65 cent 		  2.574.726</a:t>
            </a:r>
          </a:p>
          <a:p>
            <a:r>
              <a:rPr lang="nl-NL" sz="900" dirty="0">
                <a:latin typeface="Times New Roman" panose="02020603050405020304" pitchFamily="18" charset="0"/>
                <a:cs typeface="Times New Roman" panose="02020603050405020304" pitchFamily="18" charset="0"/>
              </a:rPr>
              <a:t>	75 cent		  2.566.670</a:t>
            </a:r>
          </a:p>
          <a:p>
            <a:r>
              <a:rPr lang="nl-NL" sz="900" dirty="0">
                <a:latin typeface="Times New Roman" panose="02020603050405020304" pitchFamily="18" charset="0"/>
                <a:cs typeface="Times New Roman" panose="02020603050405020304" pitchFamily="18" charset="0"/>
              </a:rPr>
              <a:t>	Blok		  3.918.604</a:t>
            </a:r>
          </a:p>
        </p:txBody>
      </p:sp>
      <p:sp>
        <p:nvSpPr>
          <p:cNvPr id="23" name="Rechthoek 22">
            <a:extLst>
              <a:ext uri="{FF2B5EF4-FFF2-40B4-BE49-F238E27FC236}">
                <a16:creationId xmlns:a16="http://schemas.microsoft.com/office/drawing/2014/main" id="{158EAEC7-22E8-DC46-43FD-D4E42B04ED51}"/>
              </a:ext>
            </a:extLst>
          </p:cNvPr>
          <p:cNvSpPr/>
          <p:nvPr/>
        </p:nvSpPr>
        <p:spPr>
          <a:xfrm>
            <a:off x="1114437" y="5201890"/>
            <a:ext cx="5616000" cy="2772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4" name="Rechthoek 23">
            <a:extLst>
              <a:ext uri="{FF2B5EF4-FFF2-40B4-BE49-F238E27FC236}">
                <a16:creationId xmlns:a16="http://schemas.microsoft.com/office/drawing/2014/main" id="{8B9960D7-451E-7519-7742-0A099EA183E7}"/>
              </a:ext>
            </a:extLst>
          </p:cNvPr>
          <p:cNvSpPr/>
          <p:nvPr/>
        </p:nvSpPr>
        <p:spPr>
          <a:xfrm>
            <a:off x="5544149" y="584996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5" name="Rechthoek 24">
            <a:extLst>
              <a:ext uri="{FF2B5EF4-FFF2-40B4-BE49-F238E27FC236}">
                <a16:creationId xmlns:a16="http://schemas.microsoft.com/office/drawing/2014/main" id="{751590AC-5B3F-5339-4FB1-64450A01AD88}"/>
              </a:ext>
            </a:extLst>
          </p:cNvPr>
          <p:cNvSpPr/>
          <p:nvPr/>
        </p:nvSpPr>
        <p:spPr>
          <a:xfrm>
            <a:off x="4464029" y="584996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6" name="Rechthoek 25">
            <a:extLst>
              <a:ext uri="{FF2B5EF4-FFF2-40B4-BE49-F238E27FC236}">
                <a16:creationId xmlns:a16="http://schemas.microsoft.com/office/drawing/2014/main" id="{A4A82E2E-E886-B887-E2C3-9B5B846F646D}"/>
              </a:ext>
            </a:extLst>
          </p:cNvPr>
          <p:cNvSpPr/>
          <p:nvPr/>
        </p:nvSpPr>
        <p:spPr>
          <a:xfrm>
            <a:off x="3383909" y="584996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7" name="Rechthoek 26">
            <a:extLst>
              <a:ext uri="{FF2B5EF4-FFF2-40B4-BE49-F238E27FC236}">
                <a16:creationId xmlns:a16="http://schemas.microsoft.com/office/drawing/2014/main" id="{6A23CB28-2799-1BD5-843A-EBDA8F15C9CF}"/>
              </a:ext>
            </a:extLst>
          </p:cNvPr>
          <p:cNvSpPr/>
          <p:nvPr/>
        </p:nvSpPr>
        <p:spPr>
          <a:xfrm>
            <a:off x="2303789" y="584996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8" name="Rechthoek 27">
            <a:extLst>
              <a:ext uri="{FF2B5EF4-FFF2-40B4-BE49-F238E27FC236}">
                <a16:creationId xmlns:a16="http://schemas.microsoft.com/office/drawing/2014/main" id="{857A323D-DFF6-9316-E044-6F5B89842C8C}"/>
              </a:ext>
            </a:extLst>
          </p:cNvPr>
          <p:cNvSpPr/>
          <p:nvPr/>
        </p:nvSpPr>
        <p:spPr>
          <a:xfrm>
            <a:off x="1215481" y="584996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9" name="Tekstvak 28">
            <a:extLst>
              <a:ext uri="{FF2B5EF4-FFF2-40B4-BE49-F238E27FC236}">
                <a16:creationId xmlns:a16="http://schemas.microsoft.com/office/drawing/2014/main" id="{8231E516-0AEC-0657-85CF-7A3C393AE197}"/>
              </a:ext>
            </a:extLst>
          </p:cNvPr>
          <p:cNvSpPr txBox="1"/>
          <p:nvPr/>
        </p:nvSpPr>
        <p:spPr>
          <a:xfrm>
            <a:off x="1514103" y="6486681"/>
            <a:ext cx="5002038"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75 cent		        65 cent	              55 cent		   65 cent		         75 cent</a:t>
            </a:r>
          </a:p>
        </p:txBody>
      </p:sp>
      <p:sp>
        <p:nvSpPr>
          <p:cNvPr id="30" name="Tekstvak 29">
            <a:extLst>
              <a:ext uri="{FF2B5EF4-FFF2-40B4-BE49-F238E27FC236}">
                <a16:creationId xmlns:a16="http://schemas.microsoft.com/office/drawing/2014/main" id="{AA2F46D4-AE5F-CDFE-9EAF-A8EC4CE34420}"/>
              </a:ext>
            </a:extLst>
          </p:cNvPr>
          <p:cNvSpPr txBox="1"/>
          <p:nvPr/>
        </p:nvSpPr>
        <p:spPr>
          <a:xfrm>
            <a:off x="1212727" y="5365587"/>
            <a:ext cx="3755402" cy="400110"/>
          </a:xfrm>
          <a:prstGeom prst="rect">
            <a:avLst/>
          </a:prstGeom>
          <a:noFill/>
        </p:spPr>
        <p:txBody>
          <a:bodyPr wrap="square" rtlCol="0">
            <a:spAutoFit/>
          </a:bodyPr>
          <a:lstStyle/>
          <a:p>
            <a:r>
              <a:rPr lang="nl-NL" sz="2000" b="1" dirty="0">
                <a:latin typeface="Batang" panose="02030600000101010101" pitchFamily="18" charset="-127"/>
                <a:ea typeface="Batang" panose="02030600000101010101" pitchFamily="18" charset="-127"/>
              </a:rPr>
              <a:t>k i n d  e n  h o b </a:t>
            </a:r>
            <a:r>
              <a:rPr lang="nl-NL" sz="2000" b="1" dirty="0" err="1">
                <a:latin typeface="Batang" panose="02030600000101010101" pitchFamily="18" charset="-127"/>
                <a:ea typeface="Batang" panose="02030600000101010101" pitchFamily="18" charset="-127"/>
              </a:rPr>
              <a:t>b</a:t>
            </a:r>
            <a:r>
              <a:rPr lang="nl-NL" sz="2000" b="1" dirty="0">
                <a:latin typeface="Batang" panose="02030600000101010101" pitchFamily="18" charset="-127"/>
                <a:ea typeface="Batang" panose="02030600000101010101" pitchFamily="18" charset="-127"/>
              </a:rPr>
              <a:t> y</a:t>
            </a:r>
          </a:p>
        </p:txBody>
      </p:sp>
      <p:sp>
        <p:nvSpPr>
          <p:cNvPr id="32" name="Rechthoek 31">
            <a:extLst>
              <a:ext uri="{FF2B5EF4-FFF2-40B4-BE49-F238E27FC236}">
                <a16:creationId xmlns:a16="http://schemas.microsoft.com/office/drawing/2014/main" id="{CAF59B57-CDBF-FAC2-5A14-3149DF95CD4B}"/>
              </a:ext>
            </a:extLst>
          </p:cNvPr>
          <p:cNvSpPr/>
          <p:nvPr/>
        </p:nvSpPr>
        <p:spPr>
          <a:xfrm rot="5400000">
            <a:off x="1637577" y="3311703"/>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3" name="Rechthoek 32">
            <a:extLst>
              <a:ext uri="{FF2B5EF4-FFF2-40B4-BE49-F238E27FC236}">
                <a16:creationId xmlns:a16="http://schemas.microsoft.com/office/drawing/2014/main" id="{BF00819E-6A0C-9453-7864-52569237962D}"/>
              </a:ext>
            </a:extLst>
          </p:cNvPr>
          <p:cNvSpPr/>
          <p:nvPr/>
        </p:nvSpPr>
        <p:spPr>
          <a:xfrm rot="5400000">
            <a:off x="3401853" y="3311703"/>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4" name="Rechthoek 33">
            <a:extLst>
              <a:ext uri="{FF2B5EF4-FFF2-40B4-BE49-F238E27FC236}">
                <a16:creationId xmlns:a16="http://schemas.microsoft.com/office/drawing/2014/main" id="{821B53D6-B296-09DD-318D-71C5CEB1129E}"/>
              </a:ext>
            </a:extLst>
          </p:cNvPr>
          <p:cNvSpPr/>
          <p:nvPr/>
        </p:nvSpPr>
        <p:spPr>
          <a:xfrm rot="5400000">
            <a:off x="5166129" y="3311703"/>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5" name="Tekstvak 34">
            <a:extLst>
              <a:ext uri="{FF2B5EF4-FFF2-40B4-BE49-F238E27FC236}">
                <a16:creationId xmlns:a16="http://schemas.microsoft.com/office/drawing/2014/main" id="{09A94232-952B-1085-0AC7-1B588B26D68B}"/>
              </a:ext>
            </a:extLst>
          </p:cNvPr>
          <p:cNvSpPr txBox="1"/>
          <p:nvPr/>
        </p:nvSpPr>
        <p:spPr>
          <a:xfrm>
            <a:off x="1890122" y="3967714"/>
            <a:ext cx="4518007"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55 cent			               65 cent			              75 cent</a:t>
            </a:r>
          </a:p>
        </p:txBody>
      </p:sp>
      <p:sp>
        <p:nvSpPr>
          <p:cNvPr id="36" name="Tekstvak 35">
            <a:extLst>
              <a:ext uri="{FF2B5EF4-FFF2-40B4-BE49-F238E27FC236}">
                <a16:creationId xmlns:a16="http://schemas.microsoft.com/office/drawing/2014/main" id="{26C85E6A-5FD7-ABD4-8403-2B39DCF6FB12}"/>
              </a:ext>
            </a:extLst>
          </p:cNvPr>
          <p:cNvSpPr txBox="1"/>
          <p:nvPr/>
        </p:nvSpPr>
        <p:spPr>
          <a:xfrm>
            <a:off x="4153217" y="5488962"/>
            <a:ext cx="2434932" cy="246221"/>
          </a:xfrm>
          <a:prstGeom prst="rect">
            <a:avLst/>
          </a:prstGeom>
          <a:noFill/>
        </p:spPr>
        <p:txBody>
          <a:bodyPr wrap="square" rtlCol="0">
            <a:spAutoFit/>
          </a:bodyPr>
          <a:lstStyle/>
          <a:p>
            <a:r>
              <a:rPr lang="nl-NL" sz="1000" dirty="0"/>
              <a:t>k i n d e r p o s t </a:t>
            </a:r>
            <a:r>
              <a:rPr lang="nl-NL" sz="1000" dirty="0" err="1"/>
              <a:t>z</a:t>
            </a:r>
            <a:r>
              <a:rPr lang="nl-NL" sz="1000" dirty="0"/>
              <a:t> e g e l a c t i e   1 9 9 0</a:t>
            </a:r>
          </a:p>
        </p:txBody>
      </p:sp>
    </p:spTree>
    <p:extLst>
      <p:ext uri="{BB962C8B-B14F-4D97-AF65-F5344CB8AC3E}">
        <p14:creationId xmlns:p14="http://schemas.microsoft.com/office/powerpoint/2010/main" val="197383068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CF2E9E-9D7A-E9B2-EAC7-79A718196B79}"/>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53AC6EBC-75B7-9895-658C-1C44649AE416}"/>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A42855FC-FFD0-D313-0B4A-2D32C3FA7916}"/>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9F35BCD0-1EAC-7759-68F7-EA2E6703EC5B}"/>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1991</a:t>
            </a:r>
          </a:p>
        </p:txBody>
      </p:sp>
      <p:sp>
        <p:nvSpPr>
          <p:cNvPr id="10" name="Tekstvak 9">
            <a:extLst>
              <a:ext uri="{FF2B5EF4-FFF2-40B4-BE49-F238E27FC236}">
                <a16:creationId xmlns:a16="http://schemas.microsoft.com/office/drawing/2014/main" id="{D2444CF7-3DBF-F49D-B949-420979A0A40E}"/>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1991</a:t>
            </a:r>
          </a:p>
        </p:txBody>
      </p:sp>
      <p:cxnSp>
        <p:nvCxnSpPr>
          <p:cNvPr id="12" name="Rechte verbindingslijn 11">
            <a:extLst>
              <a:ext uri="{FF2B5EF4-FFF2-40B4-BE49-F238E27FC236}">
                <a16:creationId xmlns:a16="http://schemas.microsoft.com/office/drawing/2014/main" id="{5226F76E-9DC8-29EA-DD0F-04A59BA21DDE}"/>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11" name="Tekstvak 10">
            <a:extLst>
              <a:ext uri="{FF2B5EF4-FFF2-40B4-BE49-F238E27FC236}">
                <a16:creationId xmlns:a16="http://schemas.microsoft.com/office/drawing/2014/main" id="{E8EAA966-6806-BB40-7B64-71EBE7F53651}"/>
              </a:ext>
            </a:extLst>
          </p:cNvPr>
          <p:cNvSpPr txBox="1"/>
          <p:nvPr/>
        </p:nvSpPr>
        <p:spPr>
          <a:xfrm>
            <a:off x="1529998" y="2507397"/>
            <a:ext cx="5364000" cy="400110"/>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Gerard Hadders ontwierp drie zegels met als thema buitenspelen.</a:t>
            </a:r>
          </a:p>
          <a:p>
            <a:r>
              <a:rPr lang="nl-NL" sz="1000" kern="0" dirty="0">
                <a:solidFill>
                  <a:srgbClr val="000000"/>
                </a:solidFill>
                <a:latin typeface="Times New Roman" panose="02020603050405020304" pitchFamily="18" charset="0"/>
                <a:cs typeface="Times New Roman" panose="02020603050405020304" pitchFamily="18" charset="0"/>
              </a:rPr>
              <a:t>We zien achtereenvolgens: spelen met poppen en robots, fietsen om het hardst en verstoppertje.</a:t>
            </a:r>
            <a:endParaRPr lang="nl-NL" sz="1000" dirty="0">
              <a:latin typeface="Times New Roman" panose="02020603050405020304" pitchFamily="18" charset="0"/>
              <a:cs typeface="Times New Roman" panose="02020603050405020304" pitchFamily="18" charset="0"/>
            </a:endParaRPr>
          </a:p>
        </p:txBody>
      </p:sp>
      <p:cxnSp>
        <p:nvCxnSpPr>
          <p:cNvPr id="2" name="Rechte verbindingslijn 1">
            <a:extLst>
              <a:ext uri="{FF2B5EF4-FFF2-40B4-BE49-F238E27FC236}">
                <a16:creationId xmlns:a16="http://schemas.microsoft.com/office/drawing/2014/main" id="{A298E187-D0AD-758E-0755-19E6B6114053}"/>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29" name="Tekstvak 28">
            <a:extLst>
              <a:ext uri="{FF2B5EF4-FFF2-40B4-BE49-F238E27FC236}">
                <a16:creationId xmlns:a16="http://schemas.microsoft.com/office/drawing/2014/main" id="{EF1327A1-6B69-55C6-EC29-600A63B35240}"/>
              </a:ext>
            </a:extLst>
          </p:cNvPr>
          <p:cNvSpPr txBox="1"/>
          <p:nvPr/>
        </p:nvSpPr>
        <p:spPr>
          <a:xfrm>
            <a:off x="778926" y="8759078"/>
            <a:ext cx="2843989" cy="13388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Gerard Hadders</a:t>
            </a:r>
          </a:p>
          <a:p>
            <a:r>
              <a:rPr lang="nl-NL" sz="900" dirty="0">
                <a:latin typeface="Times New Roman" panose="02020603050405020304" pitchFamily="18" charset="0"/>
                <a:cs typeface="Times New Roman" panose="02020603050405020304" pitchFamily="18" charset="0"/>
              </a:rPr>
              <a:t>Drukprocedé: offset en het blok rasterdiepdruk</a:t>
            </a:r>
          </a:p>
          <a:p>
            <a:r>
              <a:rPr lang="nl-NL" sz="900" dirty="0">
                <a:latin typeface="Times New Roman" panose="02020603050405020304" pitchFamily="18" charset="0"/>
                <a:cs typeface="Times New Roman" panose="02020603050405020304" pitchFamily="18" charset="0"/>
              </a:rPr>
              <a:t>Tanding: kamtanding 13 ¼ : 12 ¾  en blok 14 : 13 ½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fosforescerend</a:t>
            </a:r>
          </a:p>
          <a:p>
            <a:r>
              <a:rPr lang="nl-NL" sz="900" dirty="0">
                <a:latin typeface="Times New Roman" panose="02020603050405020304" pitchFamily="18" charset="0"/>
                <a:cs typeface="Times New Roman" panose="02020603050405020304" pitchFamily="18" charset="0"/>
              </a:rPr>
              <a:t>Oplage:	60 cent 		  1.897.877</a:t>
            </a:r>
          </a:p>
          <a:p>
            <a:r>
              <a:rPr lang="nl-NL" sz="900" dirty="0">
                <a:latin typeface="Times New Roman" panose="02020603050405020304" pitchFamily="18" charset="0"/>
                <a:cs typeface="Times New Roman" panose="02020603050405020304" pitchFamily="18" charset="0"/>
              </a:rPr>
              <a:t>	70 cent 		  2.189.586</a:t>
            </a:r>
          </a:p>
          <a:p>
            <a:r>
              <a:rPr lang="nl-NL" sz="900" dirty="0">
                <a:latin typeface="Times New Roman" panose="02020603050405020304" pitchFamily="18" charset="0"/>
                <a:cs typeface="Times New Roman" panose="02020603050405020304" pitchFamily="18" charset="0"/>
              </a:rPr>
              <a:t>	80 cent		  2.171.413</a:t>
            </a:r>
          </a:p>
          <a:p>
            <a:r>
              <a:rPr lang="nl-NL" sz="900" dirty="0">
                <a:latin typeface="Times New Roman" panose="02020603050405020304" pitchFamily="18" charset="0"/>
                <a:cs typeface="Times New Roman" panose="02020603050405020304" pitchFamily="18" charset="0"/>
              </a:rPr>
              <a:t>	Blok		  4.486.728</a:t>
            </a:r>
          </a:p>
        </p:txBody>
      </p:sp>
      <p:sp>
        <p:nvSpPr>
          <p:cNvPr id="30" name="Rechthoek 29">
            <a:extLst>
              <a:ext uri="{FF2B5EF4-FFF2-40B4-BE49-F238E27FC236}">
                <a16:creationId xmlns:a16="http://schemas.microsoft.com/office/drawing/2014/main" id="{59EAB8A6-D520-7ED3-FA7A-7B126A5FC38F}"/>
              </a:ext>
            </a:extLst>
          </p:cNvPr>
          <p:cNvSpPr/>
          <p:nvPr/>
        </p:nvSpPr>
        <p:spPr>
          <a:xfrm rot="16200000">
            <a:off x="3411362" y="344578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1" name="Rechthoek 30">
            <a:extLst>
              <a:ext uri="{FF2B5EF4-FFF2-40B4-BE49-F238E27FC236}">
                <a16:creationId xmlns:a16="http://schemas.microsoft.com/office/drawing/2014/main" id="{9837EE44-B676-DCF2-C9E8-0AE35385E101}"/>
              </a:ext>
            </a:extLst>
          </p:cNvPr>
          <p:cNvSpPr/>
          <p:nvPr/>
        </p:nvSpPr>
        <p:spPr>
          <a:xfrm rot="16200000">
            <a:off x="4914101" y="344578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2" name="Rechthoek 31">
            <a:extLst>
              <a:ext uri="{FF2B5EF4-FFF2-40B4-BE49-F238E27FC236}">
                <a16:creationId xmlns:a16="http://schemas.microsoft.com/office/drawing/2014/main" id="{DF0F8534-7FAD-7C49-27D6-C59F5997582B}"/>
              </a:ext>
            </a:extLst>
          </p:cNvPr>
          <p:cNvSpPr/>
          <p:nvPr/>
        </p:nvSpPr>
        <p:spPr>
          <a:xfrm rot="16200000">
            <a:off x="1908623" y="344578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3" name="Rechthoek 32">
            <a:extLst>
              <a:ext uri="{FF2B5EF4-FFF2-40B4-BE49-F238E27FC236}">
                <a16:creationId xmlns:a16="http://schemas.microsoft.com/office/drawing/2014/main" id="{8BFF9DD0-21FC-AB0B-3BD8-7C55C626701B}"/>
              </a:ext>
            </a:extLst>
          </p:cNvPr>
          <p:cNvSpPr/>
          <p:nvPr/>
        </p:nvSpPr>
        <p:spPr>
          <a:xfrm rot="16200000">
            <a:off x="4842101" y="651606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4" name="Rechthoek 33">
            <a:extLst>
              <a:ext uri="{FF2B5EF4-FFF2-40B4-BE49-F238E27FC236}">
                <a16:creationId xmlns:a16="http://schemas.microsoft.com/office/drawing/2014/main" id="{4B372DCA-F364-7A43-9C55-BB428FD04D4A}"/>
              </a:ext>
            </a:extLst>
          </p:cNvPr>
          <p:cNvSpPr/>
          <p:nvPr/>
        </p:nvSpPr>
        <p:spPr>
          <a:xfrm rot="16200000">
            <a:off x="3365833" y="651606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5" name="Rechthoek 34">
            <a:extLst>
              <a:ext uri="{FF2B5EF4-FFF2-40B4-BE49-F238E27FC236}">
                <a16:creationId xmlns:a16="http://schemas.microsoft.com/office/drawing/2014/main" id="{5850D88C-B1A5-B2FA-0EFB-12748783949D}"/>
              </a:ext>
            </a:extLst>
          </p:cNvPr>
          <p:cNvSpPr/>
          <p:nvPr/>
        </p:nvSpPr>
        <p:spPr>
          <a:xfrm rot="16200000">
            <a:off x="1889606" y="651606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6" name="Rechthoek 35">
            <a:extLst>
              <a:ext uri="{FF2B5EF4-FFF2-40B4-BE49-F238E27FC236}">
                <a16:creationId xmlns:a16="http://schemas.microsoft.com/office/drawing/2014/main" id="{EA50726B-B92A-295B-C065-3F1537B48E29}"/>
              </a:ext>
            </a:extLst>
          </p:cNvPr>
          <p:cNvSpPr/>
          <p:nvPr/>
        </p:nvSpPr>
        <p:spPr>
          <a:xfrm rot="16200000">
            <a:off x="4842102" y="543594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7" name="Rechthoek 36">
            <a:extLst>
              <a:ext uri="{FF2B5EF4-FFF2-40B4-BE49-F238E27FC236}">
                <a16:creationId xmlns:a16="http://schemas.microsoft.com/office/drawing/2014/main" id="{61E5C695-0BBC-3637-C4A3-2F2EA20F2038}"/>
              </a:ext>
            </a:extLst>
          </p:cNvPr>
          <p:cNvSpPr/>
          <p:nvPr/>
        </p:nvSpPr>
        <p:spPr>
          <a:xfrm rot="16200000">
            <a:off x="3365834" y="543593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8" name="Rechthoek 37">
            <a:extLst>
              <a:ext uri="{FF2B5EF4-FFF2-40B4-BE49-F238E27FC236}">
                <a16:creationId xmlns:a16="http://schemas.microsoft.com/office/drawing/2014/main" id="{70DEC3A6-546E-C996-72B4-074CEFA93DA7}"/>
              </a:ext>
            </a:extLst>
          </p:cNvPr>
          <p:cNvSpPr/>
          <p:nvPr/>
        </p:nvSpPr>
        <p:spPr>
          <a:xfrm rot="16200000">
            <a:off x="1889607" y="543593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40" name="Tekstvak 39">
            <a:extLst>
              <a:ext uri="{FF2B5EF4-FFF2-40B4-BE49-F238E27FC236}">
                <a16:creationId xmlns:a16="http://schemas.microsoft.com/office/drawing/2014/main" id="{DFB53EE0-92DA-8C8E-0BC6-E0CD58F8723A}"/>
              </a:ext>
            </a:extLst>
          </p:cNvPr>
          <p:cNvSpPr txBox="1"/>
          <p:nvPr/>
        </p:nvSpPr>
        <p:spPr>
          <a:xfrm>
            <a:off x="2165771" y="4138427"/>
            <a:ext cx="3884699"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60 cent			      70 cent			           80 cent</a:t>
            </a:r>
          </a:p>
        </p:txBody>
      </p:sp>
      <p:sp>
        <p:nvSpPr>
          <p:cNvPr id="41" name="Tekstvak 40">
            <a:extLst>
              <a:ext uri="{FF2B5EF4-FFF2-40B4-BE49-F238E27FC236}">
                <a16:creationId xmlns:a16="http://schemas.microsoft.com/office/drawing/2014/main" id="{409AD0A2-6E4A-071D-BC75-090B2FA9139F}"/>
              </a:ext>
            </a:extLst>
          </p:cNvPr>
          <p:cNvSpPr txBox="1"/>
          <p:nvPr/>
        </p:nvSpPr>
        <p:spPr>
          <a:xfrm>
            <a:off x="2087833" y="6074812"/>
            <a:ext cx="4104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60 cent			      60 cent			            80 cent</a:t>
            </a:r>
          </a:p>
        </p:txBody>
      </p:sp>
      <p:sp>
        <p:nvSpPr>
          <p:cNvPr id="42" name="Tekstvak 41">
            <a:extLst>
              <a:ext uri="{FF2B5EF4-FFF2-40B4-BE49-F238E27FC236}">
                <a16:creationId xmlns:a16="http://schemas.microsoft.com/office/drawing/2014/main" id="{4FB6ACDA-4CE9-41C5-80A6-E8A9E16EEEF9}"/>
              </a:ext>
            </a:extLst>
          </p:cNvPr>
          <p:cNvSpPr txBox="1"/>
          <p:nvPr/>
        </p:nvSpPr>
        <p:spPr>
          <a:xfrm>
            <a:off x="2102058" y="7154674"/>
            <a:ext cx="4104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60 cent			      60 cent			            80 cent</a:t>
            </a:r>
          </a:p>
        </p:txBody>
      </p:sp>
      <p:sp>
        <p:nvSpPr>
          <p:cNvPr id="3" name="Rechthoek 2">
            <a:extLst>
              <a:ext uri="{FF2B5EF4-FFF2-40B4-BE49-F238E27FC236}">
                <a16:creationId xmlns:a16="http://schemas.microsoft.com/office/drawing/2014/main" id="{E4A2FFA9-3494-0DD1-2729-F6435CF6FCD3}"/>
              </a:ext>
            </a:extLst>
          </p:cNvPr>
          <p:cNvSpPr/>
          <p:nvPr/>
        </p:nvSpPr>
        <p:spPr>
          <a:xfrm>
            <a:off x="1188153" y="5309902"/>
            <a:ext cx="5400000" cy="2880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Tekstvak 4">
            <a:extLst>
              <a:ext uri="{FF2B5EF4-FFF2-40B4-BE49-F238E27FC236}">
                <a16:creationId xmlns:a16="http://schemas.microsoft.com/office/drawing/2014/main" id="{BABD7CB6-1AF4-B333-E5D3-2192A33DB70E}"/>
              </a:ext>
            </a:extLst>
          </p:cNvPr>
          <p:cNvSpPr txBox="1"/>
          <p:nvPr/>
        </p:nvSpPr>
        <p:spPr>
          <a:xfrm>
            <a:off x="1872482" y="7794178"/>
            <a:ext cx="2556284" cy="369332"/>
          </a:xfrm>
          <a:prstGeom prst="rect">
            <a:avLst/>
          </a:prstGeom>
          <a:noFill/>
        </p:spPr>
        <p:txBody>
          <a:bodyPr wrap="square" rtlCol="0">
            <a:spAutoFit/>
          </a:bodyPr>
          <a:lstStyle/>
          <a:p>
            <a:r>
              <a:rPr lang="nl-NL" b="1" dirty="0" err="1"/>
              <a:t>BuiTeN</a:t>
            </a:r>
            <a:r>
              <a:rPr lang="nl-NL" b="1" dirty="0"/>
              <a:t>  </a:t>
            </a:r>
            <a:r>
              <a:rPr lang="nl-NL" b="1" dirty="0" err="1"/>
              <a:t>sPELeN</a:t>
            </a:r>
            <a:endParaRPr lang="nl-NL" b="1" dirty="0"/>
          </a:p>
        </p:txBody>
      </p:sp>
      <p:sp>
        <p:nvSpPr>
          <p:cNvPr id="8" name="Tekstvak 7">
            <a:extLst>
              <a:ext uri="{FF2B5EF4-FFF2-40B4-BE49-F238E27FC236}">
                <a16:creationId xmlns:a16="http://schemas.microsoft.com/office/drawing/2014/main" id="{E5A89863-5C43-6C8D-BBCF-CC57A2A6D56C}"/>
              </a:ext>
            </a:extLst>
          </p:cNvPr>
          <p:cNvSpPr txBox="1"/>
          <p:nvPr/>
        </p:nvSpPr>
        <p:spPr>
          <a:xfrm>
            <a:off x="3131606" y="5331388"/>
            <a:ext cx="2226715" cy="338554"/>
          </a:xfrm>
          <a:prstGeom prst="rect">
            <a:avLst/>
          </a:prstGeom>
          <a:noFill/>
        </p:spPr>
        <p:txBody>
          <a:bodyPr wrap="square" rtlCol="0">
            <a:spAutoFit/>
          </a:bodyPr>
          <a:lstStyle/>
          <a:p>
            <a:r>
              <a:rPr lang="nl-NL" sz="1600" dirty="0">
                <a:latin typeface="Bradley Hand ITC" panose="03070402050302030203" pitchFamily="66" charset="0"/>
              </a:rPr>
              <a:t>kinderpostzegels</a:t>
            </a:r>
          </a:p>
        </p:txBody>
      </p:sp>
    </p:spTree>
    <p:extLst>
      <p:ext uri="{BB962C8B-B14F-4D97-AF65-F5344CB8AC3E}">
        <p14:creationId xmlns:p14="http://schemas.microsoft.com/office/powerpoint/2010/main" val="272631101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45B16E-C354-3D83-1FCB-2A5ED3340D81}"/>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8D3D3226-2D76-314B-DFB1-93F40060CE58}"/>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9D86B4F5-2AA9-79D2-6424-52B40C5B0A80}"/>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0609B1AD-B304-0A27-2196-57ED5ACC37BE}"/>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1992</a:t>
            </a:r>
          </a:p>
        </p:txBody>
      </p:sp>
      <p:sp>
        <p:nvSpPr>
          <p:cNvPr id="10" name="Tekstvak 9">
            <a:extLst>
              <a:ext uri="{FF2B5EF4-FFF2-40B4-BE49-F238E27FC236}">
                <a16:creationId xmlns:a16="http://schemas.microsoft.com/office/drawing/2014/main" id="{FE7195A9-8A30-D128-597F-A8C4CF627726}"/>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1992</a:t>
            </a:r>
          </a:p>
        </p:txBody>
      </p:sp>
      <p:cxnSp>
        <p:nvCxnSpPr>
          <p:cNvPr id="12" name="Rechte verbindingslijn 11">
            <a:extLst>
              <a:ext uri="{FF2B5EF4-FFF2-40B4-BE49-F238E27FC236}">
                <a16:creationId xmlns:a16="http://schemas.microsoft.com/office/drawing/2014/main" id="{E6192463-2F97-26C2-8267-3886C72D0077}"/>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25" name="Tekstvak 24">
            <a:extLst>
              <a:ext uri="{FF2B5EF4-FFF2-40B4-BE49-F238E27FC236}">
                <a16:creationId xmlns:a16="http://schemas.microsoft.com/office/drawing/2014/main" id="{7BAEF0D8-7509-3731-3C09-F5FE433190AB}"/>
              </a:ext>
            </a:extLst>
          </p:cNvPr>
          <p:cNvSpPr txBox="1"/>
          <p:nvPr/>
        </p:nvSpPr>
        <p:spPr>
          <a:xfrm>
            <a:off x="1255329" y="2507397"/>
            <a:ext cx="5656856" cy="553998"/>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Kind en Muziek is het thema waarvoor Ever Meulen drie zegels ontwierp. Van boven naar beneden zien we een kind met een saxofoon, een vleugel en een contrabas. Toeslag was voor projecten op het gebied van jeugdwelzijnszorg.</a:t>
            </a:r>
            <a:endParaRPr lang="nl-NL" sz="1000" dirty="0">
              <a:latin typeface="Times New Roman" panose="02020603050405020304" pitchFamily="18" charset="0"/>
              <a:cs typeface="Times New Roman" panose="02020603050405020304" pitchFamily="18" charset="0"/>
            </a:endParaRPr>
          </a:p>
        </p:txBody>
      </p:sp>
      <p:sp>
        <p:nvSpPr>
          <p:cNvPr id="36" name="Rechthoek 35">
            <a:extLst>
              <a:ext uri="{FF2B5EF4-FFF2-40B4-BE49-F238E27FC236}">
                <a16:creationId xmlns:a16="http://schemas.microsoft.com/office/drawing/2014/main" id="{E34C35D8-4DBD-5178-DBEE-55B3180B517B}"/>
              </a:ext>
            </a:extLst>
          </p:cNvPr>
          <p:cNvSpPr/>
          <p:nvPr/>
        </p:nvSpPr>
        <p:spPr>
          <a:xfrm>
            <a:off x="5318250" y="362096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7" name="Rechthoek 36">
            <a:extLst>
              <a:ext uri="{FF2B5EF4-FFF2-40B4-BE49-F238E27FC236}">
                <a16:creationId xmlns:a16="http://schemas.microsoft.com/office/drawing/2014/main" id="{0677C5DA-E3A6-4EDF-D6CA-ACDCB7140E10}"/>
              </a:ext>
            </a:extLst>
          </p:cNvPr>
          <p:cNvSpPr/>
          <p:nvPr/>
        </p:nvSpPr>
        <p:spPr>
          <a:xfrm>
            <a:off x="5318250" y="519972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8" name="Rechthoek 37">
            <a:extLst>
              <a:ext uri="{FF2B5EF4-FFF2-40B4-BE49-F238E27FC236}">
                <a16:creationId xmlns:a16="http://schemas.microsoft.com/office/drawing/2014/main" id="{8026F10E-47A9-2D50-9EC1-0D6D146CBDEC}"/>
              </a:ext>
            </a:extLst>
          </p:cNvPr>
          <p:cNvSpPr/>
          <p:nvPr/>
        </p:nvSpPr>
        <p:spPr>
          <a:xfrm>
            <a:off x="5318250" y="6778483"/>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9" name="Rechthoek 38">
            <a:extLst>
              <a:ext uri="{FF2B5EF4-FFF2-40B4-BE49-F238E27FC236}">
                <a16:creationId xmlns:a16="http://schemas.microsoft.com/office/drawing/2014/main" id="{99888AED-6805-15F2-7185-9F75B2C430B9}"/>
              </a:ext>
            </a:extLst>
          </p:cNvPr>
          <p:cNvSpPr/>
          <p:nvPr/>
        </p:nvSpPr>
        <p:spPr>
          <a:xfrm rot="5400000">
            <a:off x="89573" y="4463670"/>
            <a:ext cx="5436000" cy="2952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0" name="Rechthoek 39">
            <a:extLst>
              <a:ext uri="{FF2B5EF4-FFF2-40B4-BE49-F238E27FC236}">
                <a16:creationId xmlns:a16="http://schemas.microsoft.com/office/drawing/2014/main" id="{8A5B47CB-B4A6-612D-3063-30314E476811}"/>
              </a:ext>
            </a:extLst>
          </p:cNvPr>
          <p:cNvSpPr/>
          <p:nvPr/>
        </p:nvSpPr>
        <p:spPr>
          <a:xfrm>
            <a:off x="1819678" y="5187323"/>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41" name="Rechthoek 40">
            <a:extLst>
              <a:ext uri="{FF2B5EF4-FFF2-40B4-BE49-F238E27FC236}">
                <a16:creationId xmlns:a16="http://schemas.microsoft.com/office/drawing/2014/main" id="{6DECCA30-7A34-226C-A344-BEC0499BA69C}"/>
              </a:ext>
            </a:extLst>
          </p:cNvPr>
          <p:cNvSpPr/>
          <p:nvPr/>
        </p:nvSpPr>
        <p:spPr>
          <a:xfrm>
            <a:off x="1819678" y="666348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42" name="Rechthoek 41">
            <a:extLst>
              <a:ext uri="{FF2B5EF4-FFF2-40B4-BE49-F238E27FC236}">
                <a16:creationId xmlns:a16="http://schemas.microsoft.com/office/drawing/2014/main" id="{E2D1C7D6-F52B-5AEC-A2F5-F1AA635CD978}"/>
              </a:ext>
            </a:extLst>
          </p:cNvPr>
          <p:cNvSpPr/>
          <p:nvPr/>
        </p:nvSpPr>
        <p:spPr>
          <a:xfrm>
            <a:off x="1819678" y="371131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43" name="Rechthoek 42">
            <a:extLst>
              <a:ext uri="{FF2B5EF4-FFF2-40B4-BE49-F238E27FC236}">
                <a16:creationId xmlns:a16="http://schemas.microsoft.com/office/drawing/2014/main" id="{90C40576-1F17-C681-1F7C-01221114FE2C}"/>
              </a:ext>
            </a:extLst>
          </p:cNvPr>
          <p:cNvSpPr/>
          <p:nvPr/>
        </p:nvSpPr>
        <p:spPr>
          <a:xfrm>
            <a:off x="2898225" y="5187163"/>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44" name="Rechthoek 43">
            <a:extLst>
              <a:ext uri="{FF2B5EF4-FFF2-40B4-BE49-F238E27FC236}">
                <a16:creationId xmlns:a16="http://schemas.microsoft.com/office/drawing/2014/main" id="{CDCBE835-DD51-8F59-5303-F85CAA5A93EA}"/>
              </a:ext>
            </a:extLst>
          </p:cNvPr>
          <p:cNvSpPr/>
          <p:nvPr/>
        </p:nvSpPr>
        <p:spPr>
          <a:xfrm>
            <a:off x="2898225" y="666332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45" name="Rechthoek 44">
            <a:extLst>
              <a:ext uri="{FF2B5EF4-FFF2-40B4-BE49-F238E27FC236}">
                <a16:creationId xmlns:a16="http://schemas.microsoft.com/office/drawing/2014/main" id="{E1EFC7AD-3647-B549-6EBC-BA9B69E42577}"/>
              </a:ext>
            </a:extLst>
          </p:cNvPr>
          <p:cNvSpPr/>
          <p:nvPr/>
        </p:nvSpPr>
        <p:spPr>
          <a:xfrm>
            <a:off x="2898225" y="371115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46" name="Tekstvak 45">
            <a:extLst>
              <a:ext uri="{FF2B5EF4-FFF2-40B4-BE49-F238E27FC236}">
                <a16:creationId xmlns:a16="http://schemas.microsoft.com/office/drawing/2014/main" id="{B6584DB7-0158-7D45-A43F-1FA08207BF34}"/>
              </a:ext>
            </a:extLst>
          </p:cNvPr>
          <p:cNvSpPr txBox="1"/>
          <p:nvPr/>
        </p:nvSpPr>
        <p:spPr>
          <a:xfrm>
            <a:off x="3220325" y="4336047"/>
            <a:ext cx="609520" cy="3170099"/>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70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60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80 cent</a:t>
            </a:r>
          </a:p>
        </p:txBody>
      </p:sp>
      <p:sp>
        <p:nvSpPr>
          <p:cNvPr id="47" name="Tekstvak 46">
            <a:extLst>
              <a:ext uri="{FF2B5EF4-FFF2-40B4-BE49-F238E27FC236}">
                <a16:creationId xmlns:a16="http://schemas.microsoft.com/office/drawing/2014/main" id="{71CF5DEB-9033-1989-9D0A-03D3291706AE}"/>
              </a:ext>
            </a:extLst>
          </p:cNvPr>
          <p:cNvSpPr txBox="1"/>
          <p:nvPr/>
        </p:nvSpPr>
        <p:spPr>
          <a:xfrm>
            <a:off x="2137657" y="4337794"/>
            <a:ext cx="609520" cy="3170099"/>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60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60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70 cent</a:t>
            </a:r>
          </a:p>
        </p:txBody>
      </p:sp>
      <p:sp>
        <p:nvSpPr>
          <p:cNvPr id="48" name="Tekstvak 47">
            <a:extLst>
              <a:ext uri="{FF2B5EF4-FFF2-40B4-BE49-F238E27FC236}">
                <a16:creationId xmlns:a16="http://schemas.microsoft.com/office/drawing/2014/main" id="{9CC4FDDD-E05C-2B96-4CE4-7A6EAA7D0894}"/>
              </a:ext>
            </a:extLst>
          </p:cNvPr>
          <p:cNvSpPr txBox="1"/>
          <p:nvPr/>
        </p:nvSpPr>
        <p:spPr>
          <a:xfrm>
            <a:off x="5607551" y="4343469"/>
            <a:ext cx="609520" cy="3170099"/>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60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70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80 cent</a:t>
            </a:r>
          </a:p>
        </p:txBody>
      </p:sp>
      <p:sp>
        <p:nvSpPr>
          <p:cNvPr id="49" name="Tekstvak 48">
            <a:extLst>
              <a:ext uri="{FF2B5EF4-FFF2-40B4-BE49-F238E27FC236}">
                <a16:creationId xmlns:a16="http://schemas.microsoft.com/office/drawing/2014/main" id="{42FCABE8-69D1-1F44-5742-4CD33CAEDEF4}"/>
              </a:ext>
            </a:extLst>
          </p:cNvPr>
          <p:cNvSpPr txBox="1"/>
          <p:nvPr/>
        </p:nvSpPr>
        <p:spPr>
          <a:xfrm>
            <a:off x="827836" y="8759606"/>
            <a:ext cx="2843989" cy="13388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Ever Meulen</a:t>
            </a:r>
          </a:p>
          <a:p>
            <a:r>
              <a:rPr lang="nl-NL" sz="900" dirty="0">
                <a:latin typeface="Times New Roman" panose="02020603050405020304" pitchFamily="18" charset="0"/>
                <a:cs typeface="Times New Roman" panose="02020603050405020304" pitchFamily="18" charset="0"/>
              </a:rPr>
              <a:t>Drukprocedé: offset en het blok rotatiediepdruk</a:t>
            </a:r>
          </a:p>
          <a:p>
            <a:r>
              <a:rPr lang="nl-NL" sz="900" dirty="0">
                <a:latin typeface="Times New Roman" panose="02020603050405020304" pitchFamily="18" charset="0"/>
                <a:cs typeface="Times New Roman" panose="02020603050405020304" pitchFamily="18" charset="0"/>
              </a:rPr>
              <a:t>Tanding: kamtanding 12 ¾ : 13 ¼  en het blok 13 ½ : 14</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fosforescerend</a:t>
            </a:r>
          </a:p>
          <a:p>
            <a:r>
              <a:rPr lang="nl-NL" sz="900" dirty="0">
                <a:latin typeface="Times New Roman" panose="02020603050405020304" pitchFamily="18" charset="0"/>
                <a:cs typeface="Times New Roman" panose="02020603050405020304" pitchFamily="18" charset="0"/>
              </a:rPr>
              <a:t>Oplage:	60 cent 		  1.594.322</a:t>
            </a:r>
          </a:p>
          <a:p>
            <a:r>
              <a:rPr lang="nl-NL" sz="900" dirty="0">
                <a:latin typeface="Times New Roman" panose="02020603050405020304" pitchFamily="18" charset="0"/>
                <a:cs typeface="Times New Roman" panose="02020603050405020304" pitchFamily="18" charset="0"/>
              </a:rPr>
              <a:t>	70 cent 		  1.819.907</a:t>
            </a:r>
          </a:p>
          <a:p>
            <a:r>
              <a:rPr lang="nl-NL" sz="900" dirty="0">
                <a:latin typeface="Times New Roman" panose="02020603050405020304" pitchFamily="18" charset="0"/>
                <a:cs typeface="Times New Roman" panose="02020603050405020304" pitchFamily="18" charset="0"/>
              </a:rPr>
              <a:t>	80 cent		  1.898.759</a:t>
            </a:r>
          </a:p>
          <a:p>
            <a:r>
              <a:rPr lang="nl-NL" sz="900" dirty="0">
                <a:latin typeface="Times New Roman" panose="02020603050405020304" pitchFamily="18" charset="0"/>
                <a:cs typeface="Times New Roman" panose="02020603050405020304" pitchFamily="18" charset="0"/>
              </a:rPr>
              <a:t>	Blok		  5.533.894</a:t>
            </a:r>
          </a:p>
        </p:txBody>
      </p:sp>
      <p:sp>
        <p:nvSpPr>
          <p:cNvPr id="2" name="Tekstvak 1">
            <a:extLst>
              <a:ext uri="{FF2B5EF4-FFF2-40B4-BE49-F238E27FC236}">
                <a16:creationId xmlns:a16="http://schemas.microsoft.com/office/drawing/2014/main" id="{490998C1-4716-D122-7B9C-EA727C3B86DF}"/>
              </a:ext>
            </a:extLst>
          </p:cNvPr>
          <p:cNvSpPr txBox="1"/>
          <p:nvPr/>
        </p:nvSpPr>
        <p:spPr>
          <a:xfrm>
            <a:off x="1990352" y="3407000"/>
            <a:ext cx="2122547" cy="369332"/>
          </a:xfrm>
          <a:prstGeom prst="rect">
            <a:avLst/>
          </a:prstGeom>
          <a:noFill/>
        </p:spPr>
        <p:txBody>
          <a:bodyPr wrap="square" rtlCol="0">
            <a:spAutoFit/>
          </a:bodyPr>
          <a:lstStyle/>
          <a:p>
            <a:r>
              <a:rPr lang="nl-NL" dirty="0"/>
              <a:t>KIND EN MUZIEK</a:t>
            </a:r>
          </a:p>
        </p:txBody>
      </p:sp>
      <p:sp>
        <p:nvSpPr>
          <p:cNvPr id="3" name="Tekstvak 2">
            <a:extLst>
              <a:ext uri="{FF2B5EF4-FFF2-40B4-BE49-F238E27FC236}">
                <a16:creationId xmlns:a16="http://schemas.microsoft.com/office/drawing/2014/main" id="{C2110B73-4F0B-5171-9FED-F5C63E200C2F}"/>
              </a:ext>
            </a:extLst>
          </p:cNvPr>
          <p:cNvSpPr txBox="1"/>
          <p:nvPr/>
        </p:nvSpPr>
        <p:spPr>
          <a:xfrm>
            <a:off x="2898225" y="8045610"/>
            <a:ext cx="1044000" cy="553998"/>
          </a:xfrm>
          <a:prstGeom prst="rect">
            <a:avLst/>
          </a:prstGeom>
          <a:noFill/>
        </p:spPr>
        <p:txBody>
          <a:bodyPr wrap="square" rtlCol="0">
            <a:spAutoFit/>
          </a:bodyPr>
          <a:lstStyle/>
          <a:p>
            <a:pPr algn="r"/>
            <a:r>
              <a:rPr lang="nl-NL" sz="1000" dirty="0"/>
              <a:t>KINDER</a:t>
            </a:r>
          </a:p>
          <a:p>
            <a:pPr algn="r"/>
            <a:r>
              <a:rPr lang="nl-NL" sz="1000" dirty="0"/>
              <a:t>POSTZEGEL</a:t>
            </a:r>
          </a:p>
          <a:p>
            <a:pPr algn="r"/>
            <a:r>
              <a:rPr lang="nl-NL" sz="1000" dirty="0"/>
              <a:t>ACTIE</a:t>
            </a:r>
          </a:p>
        </p:txBody>
      </p:sp>
      <p:sp>
        <p:nvSpPr>
          <p:cNvPr id="8" name="Tekstvak 7">
            <a:extLst>
              <a:ext uri="{FF2B5EF4-FFF2-40B4-BE49-F238E27FC236}">
                <a16:creationId xmlns:a16="http://schemas.microsoft.com/office/drawing/2014/main" id="{E0376146-50B6-AC31-1668-580FDAD8CF1C}"/>
              </a:ext>
            </a:extLst>
          </p:cNvPr>
          <p:cNvSpPr txBox="1"/>
          <p:nvPr/>
        </p:nvSpPr>
        <p:spPr>
          <a:xfrm rot="16200000">
            <a:off x="3561173" y="7977612"/>
            <a:ext cx="990799" cy="369332"/>
          </a:xfrm>
          <a:prstGeom prst="rect">
            <a:avLst/>
          </a:prstGeom>
          <a:noFill/>
        </p:spPr>
        <p:txBody>
          <a:bodyPr wrap="square" rtlCol="0">
            <a:spAutoFit/>
          </a:bodyPr>
          <a:lstStyle/>
          <a:p>
            <a:r>
              <a:rPr lang="nl-NL" dirty="0"/>
              <a:t>1992</a:t>
            </a:r>
          </a:p>
        </p:txBody>
      </p:sp>
    </p:spTree>
    <p:extLst>
      <p:ext uri="{BB962C8B-B14F-4D97-AF65-F5344CB8AC3E}">
        <p14:creationId xmlns:p14="http://schemas.microsoft.com/office/powerpoint/2010/main" val="2303914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6D5F12-3218-1D8C-BDDE-06C99A83BBB3}"/>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7C5F49E9-6C86-228E-13D5-E53B03A82EC5}"/>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673AE9B2-DF8F-0E38-A09D-06610ACF7DFC}"/>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10165E2D-7F9C-0A8E-2E36-5C5B1A685502}"/>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1927</a:t>
            </a:r>
          </a:p>
        </p:txBody>
      </p:sp>
      <p:sp>
        <p:nvSpPr>
          <p:cNvPr id="10" name="Tekstvak 9">
            <a:extLst>
              <a:ext uri="{FF2B5EF4-FFF2-40B4-BE49-F238E27FC236}">
                <a16:creationId xmlns:a16="http://schemas.microsoft.com/office/drawing/2014/main" id="{D2367210-8A73-4094-8172-08017E55F0D0}"/>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1927</a:t>
            </a:r>
          </a:p>
        </p:txBody>
      </p:sp>
      <p:cxnSp>
        <p:nvCxnSpPr>
          <p:cNvPr id="12" name="Rechte verbindingslijn 11">
            <a:extLst>
              <a:ext uri="{FF2B5EF4-FFF2-40B4-BE49-F238E27FC236}">
                <a16:creationId xmlns:a16="http://schemas.microsoft.com/office/drawing/2014/main" id="{225300A3-6D14-6D50-9984-2C7100AED7BD}"/>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27" name="Tekstvak 26">
            <a:extLst>
              <a:ext uri="{FF2B5EF4-FFF2-40B4-BE49-F238E27FC236}">
                <a16:creationId xmlns:a16="http://schemas.microsoft.com/office/drawing/2014/main" id="{E9A36DB5-F635-F403-94E4-DABA241813C9}"/>
              </a:ext>
            </a:extLst>
          </p:cNvPr>
          <p:cNvSpPr txBox="1"/>
          <p:nvPr/>
        </p:nvSpPr>
        <p:spPr>
          <a:xfrm>
            <a:off x="1404133" y="2465586"/>
            <a:ext cx="5040000" cy="707886"/>
          </a:xfrm>
          <a:prstGeom prst="rect">
            <a:avLst/>
          </a:prstGeom>
          <a:noFill/>
        </p:spPr>
        <p:txBody>
          <a:bodyPr wrap="square" rtlCol="0">
            <a:spAutoFit/>
          </a:bodyPr>
          <a:lstStyle/>
          <a:p>
            <a:r>
              <a:rPr lang="nl-NL" sz="1000" dirty="0">
                <a:latin typeface="Times New Roman" panose="02020603050405020304" pitchFamily="18" charset="0"/>
                <a:cs typeface="Times New Roman" panose="02020603050405020304" pitchFamily="18" charset="0"/>
              </a:rPr>
              <a:t>Antoon </a:t>
            </a:r>
            <a:r>
              <a:rPr lang="nl-NL" sz="1000" dirty="0" err="1">
                <a:latin typeface="Times New Roman" panose="02020603050405020304" pitchFamily="18" charset="0"/>
                <a:cs typeface="Times New Roman" panose="02020603050405020304" pitchFamily="18" charset="0"/>
              </a:rPr>
              <a:t>Molkenboer</a:t>
            </a:r>
            <a:r>
              <a:rPr lang="nl-NL" sz="1000" dirty="0">
                <a:latin typeface="Times New Roman" panose="02020603050405020304" pitchFamily="18" charset="0"/>
                <a:cs typeface="Times New Roman" panose="02020603050405020304" pitchFamily="18" charset="0"/>
              </a:rPr>
              <a:t> ontwierp de laatste vier zegels met het thema: provinciewapens. Hiermee kwam het aantal zegels met de wapens van de provincies op elf. </a:t>
            </a:r>
          </a:p>
          <a:p>
            <a:r>
              <a:rPr lang="nl-NL" sz="1000" dirty="0">
                <a:latin typeface="Times New Roman" panose="02020603050405020304" pitchFamily="18" charset="0"/>
                <a:cs typeface="Times New Roman" panose="02020603050405020304" pitchFamily="18" charset="0"/>
              </a:rPr>
              <a:t>Van links naar rechts: wapen van Drenthe met heidebloemen, wapen van Groningen met boterbloemen, wapen van Limburg met leeuwenbekkelken en wapen van Overijssel met riet.</a:t>
            </a:r>
          </a:p>
        </p:txBody>
      </p:sp>
      <p:sp>
        <p:nvSpPr>
          <p:cNvPr id="28" name="Tekstvak 27">
            <a:extLst>
              <a:ext uri="{FF2B5EF4-FFF2-40B4-BE49-F238E27FC236}">
                <a16:creationId xmlns:a16="http://schemas.microsoft.com/office/drawing/2014/main" id="{1D524E09-30D6-4181-FF89-2A6AED6A0479}"/>
              </a:ext>
            </a:extLst>
          </p:cNvPr>
          <p:cNvSpPr txBox="1"/>
          <p:nvPr/>
        </p:nvSpPr>
        <p:spPr>
          <a:xfrm>
            <a:off x="1441828" y="4157906"/>
            <a:ext cx="4963321" cy="215444"/>
          </a:xfrm>
          <a:prstGeom prst="rect">
            <a:avLst/>
          </a:prstGeom>
          <a:noFill/>
        </p:spPr>
        <p:txBody>
          <a:bodyPr wrap="square" rtlCol="0">
            <a:spAutoFit/>
          </a:bodyPr>
          <a:lstStyle/>
          <a:p>
            <a:pPr algn="ctr"/>
            <a:r>
              <a:rPr lang="nl-NL" sz="800" dirty="0">
                <a:latin typeface="Times New Roman" panose="02020603050405020304" pitchFamily="18" charset="0"/>
                <a:cs typeface="Times New Roman" panose="02020603050405020304" pitchFamily="18" charset="0"/>
              </a:rPr>
              <a:t>kamtanding 12 ½ </a:t>
            </a:r>
          </a:p>
        </p:txBody>
      </p:sp>
      <p:sp>
        <p:nvSpPr>
          <p:cNvPr id="33" name="Tekstvak 32">
            <a:extLst>
              <a:ext uri="{FF2B5EF4-FFF2-40B4-BE49-F238E27FC236}">
                <a16:creationId xmlns:a16="http://schemas.microsoft.com/office/drawing/2014/main" id="{4C294383-90AF-27EA-EFF1-EE9931F1C6B9}"/>
              </a:ext>
            </a:extLst>
          </p:cNvPr>
          <p:cNvSpPr txBox="1"/>
          <p:nvPr/>
        </p:nvSpPr>
        <p:spPr>
          <a:xfrm>
            <a:off x="1441829" y="6102462"/>
            <a:ext cx="4963321" cy="215444"/>
          </a:xfrm>
          <a:prstGeom prst="rect">
            <a:avLst/>
          </a:prstGeom>
          <a:noFill/>
        </p:spPr>
        <p:txBody>
          <a:bodyPr wrap="square" rtlCol="0">
            <a:spAutoFit/>
          </a:bodyPr>
          <a:lstStyle/>
          <a:p>
            <a:pPr algn="ctr"/>
            <a:r>
              <a:rPr lang="nl-NL" sz="800" dirty="0">
                <a:latin typeface="Times New Roman" panose="02020603050405020304" pitchFamily="18" charset="0"/>
                <a:cs typeface="Times New Roman" panose="02020603050405020304" pitchFamily="18" charset="0"/>
              </a:rPr>
              <a:t>tweezijdige roltanding</a:t>
            </a:r>
          </a:p>
        </p:txBody>
      </p:sp>
      <p:sp>
        <p:nvSpPr>
          <p:cNvPr id="3" name="Rechthoek 2">
            <a:extLst>
              <a:ext uri="{FF2B5EF4-FFF2-40B4-BE49-F238E27FC236}">
                <a16:creationId xmlns:a16="http://schemas.microsoft.com/office/drawing/2014/main" id="{2258D9CD-912F-6EA9-0466-0661C4E7AD55}"/>
              </a:ext>
            </a:extLst>
          </p:cNvPr>
          <p:cNvSpPr/>
          <p:nvPr/>
        </p:nvSpPr>
        <p:spPr>
          <a:xfrm>
            <a:off x="1408517" y="6317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5" name="Rechthoek 4">
            <a:extLst>
              <a:ext uri="{FF2B5EF4-FFF2-40B4-BE49-F238E27FC236}">
                <a16:creationId xmlns:a16="http://schemas.microsoft.com/office/drawing/2014/main" id="{C5B44696-A837-229C-2E5B-53CCEB2A33D5}"/>
              </a:ext>
            </a:extLst>
          </p:cNvPr>
          <p:cNvSpPr/>
          <p:nvPr/>
        </p:nvSpPr>
        <p:spPr>
          <a:xfrm>
            <a:off x="2810957" y="6317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8" name="Rechthoek 7">
            <a:extLst>
              <a:ext uri="{FF2B5EF4-FFF2-40B4-BE49-F238E27FC236}">
                <a16:creationId xmlns:a16="http://schemas.microsoft.com/office/drawing/2014/main" id="{57D36CDC-C484-0EB9-4EDE-5889CD2D57A5}"/>
              </a:ext>
            </a:extLst>
          </p:cNvPr>
          <p:cNvSpPr/>
          <p:nvPr/>
        </p:nvSpPr>
        <p:spPr>
          <a:xfrm>
            <a:off x="4213397" y="6317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9" name="Rechthoek 8">
            <a:extLst>
              <a:ext uri="{FF2B5EF4-FFF2-40B4-BE49-F238E27FC236}">
                <a16:creationId xmlns:a16="http://schemas.microsoft.com/office/drawing/2014/main" id="{C9C61E3B-E884-0232-D552-DEA39B616401}"/>
              </a:ext>
            </a:extLst>
          </p:cNvPr>
          <p:cNvSpPr/>
          <p:nvPr/>
        </p:nvSpPr>
        <p:spPr>
          <a:xfrm>
            <a:off x="5543837" y="6317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1" name="Rechthoek 10">
            <a:extLst>
              <a:ext uri="{FF2B5EF4-FFF2-40B4-BE49-F238E27FC236}">
                <a16:creationId xmlns:a16="http://schemas.microsoft.com/office/drawing/2014/main" id="{D50EE93C-2001-AF1A-2A6D-522E5C23CD00}"/>
              </a:ext>
            </a:extLst>
          </p:cNvPr>
          <p:cNvSpPr/>
          <p:nvPr/>
        </p:nvSpPr>
        <p:spPr>
          <a:xfrm>
            <a:off x="1408517" y="4373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3" name="Rechthoek 12">
            <a:extLst>
              <a:ext uri="{FF2B5EF4-FFF2-40B4-BE49-F238E27FC236}">
                <a16:creationId xmlns:a16="http://schemas.microsoft.com/office/drawing/2014/main" id="{44A54503-C3CA-6318-7246-1D4B375D964B}"/>
              </a:ext>
            </a:extLst>
          </p:cNvPr>
          <p:cNvSpPr/>
          <p:nvPr/>
        </p:nvSpPr>
        <p:spPr>
          <a:xfrm>
            <a:off x="2810957" y="4373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Rechthoek 13">
            <a:extLst>
              <a:ext uri="{FF2B5EF4-FFF2-40B4-BE49-F238E27FC236}">
                <a16:creationId xmlns:a16="http://schemas.microsoft.com/office/drawing/2014/main" id="{FD21F0A1-6682-75C7-48E9-05EFC0C1F374}"/>
              </a:ext>
            </a:extLst>
          </p:cNvPr>
          <p:cNvSpPr/>
          <p:nvPr/>
        </p:nvSpPr>
        <p:spPr>
          <a:xfrm>
            <a:off x="4213397" y="4373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5" name="Rechthoek 14">
            <a:extLst>
              <a:ext uri="{FF2B5EF4-FFF2-40B4-BE49-F238E27FC236}">
                <a16:creationId xmlns:a16="http://schemas.microsoft.com/office/drawing/2014/main" id="{3FD970C0-2249-8EE6-EBD4-7F14C164A133}"/>
              </a:ext>
            </a:extLst>
          </p:cNvPr>
          <p:cNvSpPr/>
          <p:nvPr/>
        </p:nvSpPr>
        <p:spPr>
          <a:xfrm>
            <a:off x="5543837" y="4373906"/>
            <a:ext cx="900000" cy="1044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Tekstvak 16">
            <a:extLst>
              <a:ext uri="{FF2B5EF4-FFF2-40B4-BE49-F238E27FC236}">
                <a16:creationId xmlns:a16="http://schemas.microsoft.com/office/drawing/2014/main" id="{74773CD8-1096-258B-38E6-30E618E3357E}"/>
              </a:ext>
            </a:extLst>
          </p:cNvPr>
          <p:cNvSpPr txBox="1"/>
          <p:nvPr/>
        </p:nvSpPr>
        <p:spPr>
          <a:xfrm>
            <a:off x="1619837" y="4806462"/>
            <a:ext cx="5112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 cent			 5 cent			  7 ½ cent			15 cent</a:t>
            </a:r>
          </a:p>
        </p:txBody>
      </p:sp>
      <p:sp>
        <p:nvSpPr>
          <p:cNvPr id="18" name="Tekstvak 17">
            <a:extLst>
              <a:ext uri="{FF2B5EF4-FFF2-40B4-BE49-F238E27FC236}">
                <a16:creationId xmlns:a16="http://schemas.microsoft.com/office/drawing/2014/main" id="{B4DF86F6-930D-60FD-0205-8FF7CE059D30}"/>
              </a:ext>
            </a:extLst>
          </p:cNvPr>
          <p:cNvSpPr txBox="1"/>
          <p:nvPr/>
        </p:nvSpPr>
        <p:spPr>
          <a:xfrm>
            <a:off x="1619837" y="6714462"/>
            <a:ext cx="5112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2 cent			 5 cent			  7 ½ cent			15 cent</a:t>
            </a:r>
          </a:p>
        </p:txBody>
      </p:sp>
      <p:sp>
        <p:nvSpPr>
          <p:cNvPr id="16" name="Tekstvak 15">
            <a:extLst>
              <a:ext uri="{FF2B5EF4-FFF2-40B4-BE49-F238E27FC236}">
                <a16:creationId xmlns:a16="http://schemas.microsoft.com/office/drawing/2014/main" id="{6CC14F3D-95D0-3501-D610-E9FECD4F0C96}"/>
              </a:ext>
            </a:extLst>
          </p:cNvPr>
          <p:cNvSpPr txBox="1"/>
          <p:nvPr/>
        </p:nvSpPr>
        <p:spPr>
          <a:xfrm>
            <a:off x="827837" y="8622270"/>
            <a:ext cx="2883120"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Antoon </a:t>
            </a:r>
            <a:r>
              <a:rPr lang="nl-NL" sz="900" dirty="0" err="1">
                <a:latin typeface="Times New Roman" panose="02020603050405020304" pitchFamily="18" charset="0"/>
                <a:cs typeface="Times New Roman" panose="02020603050405020304" pitchFamily="18" charset="0"/>
              </a:rPr>
              <a:t>Molkenboer</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12 ½ en tweezijdige roltanding</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ringen</a:t>
            </a:r>
          </a:p>
          <a:p>
            <a:r>
              <a:rPr lang="nl-NL" sz="900" dirty="0">
                <a:latin typeface="Times New Roman" panose="02020603050405020304" pitchFamily="18" charset="0"/>
                <a:cs typeface="Times New Roman" panose="02020603050405020304" pitchFamily="18" charset="0"/>
              </a:rPr>
              <a:t>Totale oplage:	</a:t>
            </a:r>
          </a:p>
          <a:p>
            <a:r>
              <a:rPr lang="nl-NL" sz="900" dirty="0">
                <a:latin typeface="Times New Roman" panose="02020603050405020304" pitchFamily="18" charset="0"/>
                <a:cs typeface="Times New Roman" panose="02020603050405020304" pitchFamily="18" charset="0"/>
              </a:rPr>
              <a:t>	2 cent 	1.112.830</a:t>
            </a:r>
          </a:p>
          <a:p>
            <a:r>
              <a:rPr lang="nl-NL" sz="900" dirty="0">
                <a:latin typeface="Times New Roman" panose="02020603050405020304" pitchFamily="18" charset="0"/>
                <a:cs typeface="Times New Roman" panose="02020603050405020304" pitchFamily="18" charset="0"/>
              </a:rPr>
              <a:t>	5 cent 	   912.237</a:t>
            </a:r>
          </a:p>
          <a:p>
            <a:r>
              <a:rPr lang="nl-NL" sz="900" dirty="0">
                <a:latin typeface="Times New Roman" panose="02020603050405020304" pitchFamily="18" charset="0"/>
                <a:cs typeface="Times New Roman" panose="02020603050405020304" pitchFamily="18" charset="0"/>
              </a:rPr>
              <a:t>	7,5 cent	1.466.512</a:t>
            </a:r>
          </a:p>
          <a:p>
            <a:r>
              <a:rPr lang="nl-NL" sz="900" dirty="0">
                <a:latin typeface="Times New Roman" panose="02020603050405020304" pitchFamily="18" charset="0"/>
                <a:cs typeface="Times New Roman" panose="02020603050405020304" pitchFamily="18" charset="0"/>
              </a:rPr>
              <a:t>	15 cent	   656.324</a:t>
            </a:r>
          </a:p>
        </p:txBody>
      </p:sp>
    </p:spTree>
    <p:extLst>
      <p:ext uri="{BB962C8B-B14F-4D97-AF65-F5344CB8AC3E}">
        <p14:creationId xmlns:p14="http://schemas.microsoft.com/office/powerpoint/2010/main" val="73365814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72013C-1B29-C358-FBB2-D4506EB192E1}"/>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08CA4C0F-F9F9-B925-D5A1-0A42B64F4AB9}"/>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CBB55049-3B11-F46F-72A0-16823029567E}"/>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92782775-F3B9-8C63-9151-3D54465E412F}"/>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1993</a:t>
            </a:r>
          </a:p>
        </p:txBody>
      </p:sp>
      <p:sp>
        <p:nvSpPr>
          <p:cNvPr id="10" name="Tekstvak 9">
            <a:extLst>
              <a:ext uri="{FF2B5EF4-FFF2-40B4-BE49-F238E27FC236}">
                <a16:creationId xmlns:a16="http://schemas.microsoft.com/office/drawing/2014/main" id="{D826E59F-2455-8BCE-C121-DE13ABB4240B}"/>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1993</a:t>
            </a:r>
          </a:p>
        </p:txBody>
      </p:sp>
      <p:cxnSp>
        <p:nvCxnSpPr>
          <p:cNvPr id="12" name="Rechte verbindingslijn 11">
            <a:extLst>
              <a:ext uri="{FF2B5EF4-FFF2-40B4-BE49-F238E27FC236}">
                <a16:creationId xmlns:a16="http://schemas.microsoft.com/office/drawing/2014/main" id="{AC4ED2A6-E233-CE65-CEDA-6FA5695740CD}"/>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kstvak 4">
            <a:extLst>
              <a:ext uri="{FF2B5EF4-FFF2-40B4-BE49-F238E27FC236}">
                <a16:creationId xmlns:a16="http://schemas.microsoft.com/office/drawing/2014/main" id="{B9734EAE-C2ED-45AC-C1F1-9804288AA077}"/>
              </a:ext>
            </a:extLst>
          </p:cNvPr>
          <p:cNvSpPr txBox="1"/>
          <p:nvPr/>
        </p:nvSpPr>
        <p:spPr>
          <a:xfrm>
            <a:off x="985484" y="2507397"/>
            <a:ext cx="5926701" cy="400110"/>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Robert </a:t>
            </a:r>
            <a:r>
              <a:rPr lang="nl-NL" sz="1000" kern="0" dirty="0" err="1">
                <a:solidFill>
                  <a:srgbClr val="000000"/>
                </a:solidFill>
                <a:latin typeface="Times New Roman" panose="02020603050405020304" pitchFamily="18" charset="0"/>
                <a:cs typeface="Times New Roman" panose="02020603050405020304" pitchFamily="18" charset="0"/>
              </a:rPr>
              <a:t>Oxenaar</a:t>
            </a:r>
            <a:r>
              <a:rPr lang="nl-NL" sz="1000" kern="0" dirty="0">
                <a:solidFill>
                  <a:srgbClr val="000000"/>
                </a:solidFill>
                <a:latin typeface="Times New Roman" panose="02020603050405020304" pitchFamily="18" charset="0"/>
                <a:cs typeface="Times New Roman" panose="02020603050405020304" pitchFamily="18" charset="0"/>
              </a:rPr>
              <a:t> ontwierp drie zegels met als thema Kind en Media. Op de zegels van boven naar beneden een afbeelding van een kind met krantenmuts, een olifantje met walkman en kind en een televisie.</a:t>
            </a:r>
            <a:endParaRPr lang="nl-NL" sz="1000" dirty="0">
              <a:latin typeface="Times New Roman" panose="02020603050405020304" pitchFamily="18" charset="0"/>
              <a:cs typeface="Times New Roman" panose="02020603050405020304" pitchFamily="18" charset="0"/>
            </a:endParaRPr>
          </a:p>
        </p:txBody>
      </p:sp>
      <p:sp>
        <p:nvSpPr>
          <p:cNvPr id="11" name="Rechthoek 10">
            <a:extLst>
              <a:ext uri="{FF2B5EF4-FFF2-40B4-BE49-F238E27FC236}">
                <a16:creationId xmlns:a16="http://schemas.microsoft.com/office/drawing/2014/main" id="{96094FAB-F99A-5023-F6CB-DD4FD385EADB}"/>
              </a:ext>
            </a:extLst>
          </p:cNvPr>
          <p:cNvSpPr/>
          <p:nvPr/>
        </p:nvSpPr>
        <p:spPr>
          <a:xfrm>
            <a:off x="1260149" y="5381910"/>
            <a:ext cx="5364000" cy="2916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Tekstvak 12">
            <a:extLst>
              <a:ext uri="{FF2B5EF4-FFF2-40B4-BE49-F238E27FC236}">
                <a16:creationId xmlns:a16="http://schemas.microsoft.com/office/drawing/2014/main" id="{EE913453-6039-4B2C-A781-EA58D4940964}"/>
              </a:ext>
            </a:extLst>
          </p:cNvPr>
          <p:cNvSpPr txBox="1"/>
          <p:nvPr/>
        </p:nvSpPr>
        <p:spPr>
          <a:xfrm>
            <a:off x="827836" y="8759606"/>
            <a:ext cx="2843989" cy="13388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Robert </a:t>
            </a:r>
            <a:r>
              <a:rPr lang="nl-NL" sz="900" dirty="0" err="1">
                <a:latin typeface="Times New Roman" panose="02020603050405020304" pitchFamily="18" charset="0"/>
                <a:cs typeface="Times New Roman" panose="02020603050405020304" pitchFamily="18" charset="0"/>
              </a:rPr>
              <a:t>Oxenaar</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offset en het blok rotatiediepdruk</a:t>
            </a:r>
          </a:p>
          <a:p>
            <a:r>
              <a:rPr lang="nl-NL" sz="900" dirty="0">
                <a:latin typeface="Times New Roman" panose="02020603050405020304" pitchFamily="18" charset="0"/>
                <a:cs typeface="Times New Roman" panose="02020603050405020304" pitchFamily="18" charset="0"/>
              </a:rPr>
              <a:t>Tanding: kamtanding 13 ¼ : 12 ¾  en blok 14 : 13 ½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fosforescerend</a:t>
            </a:r>
          </a:p>
          <a:p>
            <a:r>
              <a:rPr lang="nl-NL" sz="900" dirty="0">
                <a:latin typeface="Times New Roman" panose="02020603050405020304" pitchFamily="18" charset="0"/>
                <a:cs typeface="Times New Roman" panose="02020603050405020304" pitchFamily="18" charset="0"/>
              </a:rPr>
              <a:t>Oplage:	70 cent 		  1.554.837</a:t>
            </a:r>
          </a:p>
          <a:p>
            <a:r>
              <a:rPr lang="nl-NL" sz="900" dirty="0">
                <a:latin typeface="Times New Roman" panose="02020603050405020304" pitchFamily="18" charset="0"/>
                <a:cs typeface="Times New Roman" panose="02020603050405020304" pitchFamily="18" charset="0"/>
              </a:rPr>
              <a:t>	70 cent 		  1.679.711</a:t>
            </a:r>
          </a:p>
          <a:p>
            <a:r>
              <a:rPr lang="nl-NL" sz="900" dirty="0">
                <a:latin typeface="Times New Roman" panose="02020603050405020304" pitchFamily="18" charset="0"/>
                <a:cs typeface="Times New Roman" panose="02020603050405020304" pitchFamily="18" charset="0"/>
              </a:rPr>
              <a:t>	80 cent		  1.787.476</a:t>
            </a:r>
          </a:p>
          <a:p>
            <a:r>
              <a:rPr lang="nl-NL" sz="900" dirty="0">
                <a:latin typeface="Times New Roman" panose="02020603050405020304" pitchFamily="18" charset="0"/>
                <a:cs typeface="Times New Roman" panose="02020603050405020304" pitchFamily="18" charset="0"/>
              </a:rPr>
              <a:t>	Blok		  4.176.761</a:t>
            </a:r>
          </a:p>
        </p:txBody>
      </p:sp>
      <p:sp>
        <p:nvSpPr>
          <p:cNvPr id="14" name="Rechthoek 13">
            <a:extLst>
              <a:ext uri="{FF2B5EF4-FFF2-40B4-BE49-F238E27FC236}">
                <a16:creationId xmlns:a16="http://schemas.microsoft.com/office/drawing/2014/main" id="{BFEE2CE7-DD3C-C9B4-251B-B327518E60F1}"/>
              </a:ext>
            </a:extLst>
          </p:cNvPr>
          <p:cNvSpPr/>
          <p:nvPr/>
        </p:nvSpPr>
        <p:spPr>
          <a:xfrm rot="16200000">
            <a:off x="3411362" y="344578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5" name="Rechthoek 14">
            <a:extLst>
              <a:ext uri="{FF2B5EF4-FFF2-40B4-BE49-F238E27FC236}">
                <a16:creationId xmlns:a16="http://schemas.microsoft.com/office/drawing/2014/main" id="{95E63935-0758-FF77-73A7-1BFDA886D2CE}"/>
              </a:ext>
            </a:extLst>
          </p:cNvPr>
          <p:cNvSpPr/>
          <p:nvPr/>
        </p:nvSpPr>
        <p:spPr>
          <a:xfrm rot="16200000">
            <a:off x="4914101" y="344578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B5452E78-A90F-F3CC-5BC6-FCC407DB61E5}"/>
              </a:ext>
            </a:extLst>
          </p:cNvPr>
          <p:cNvSpPr/>
          <p:nvPr/>
        </p:nvSpPr>
        <p:spPr>
          <a:xfrm rot="16200000">
            <a:off x="1908623" y="344578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E47EB4A6-4F26-EC36-C5A0-280CA899A055}"/>
              </a:ext>
            </a:extLst>
          </p:cNvPr>
          <p:cNvSpPr/>
          <p:nvPr/>
        </p:nvSpPr>
        <p:spPr>
          <a:xfrm rot="16200000">
            <a:off x="4842101" y="662418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AA1549F3-9826-9F0D-6A90-2D48092DAB55}"/>
              </a:ext>
            </a:extLst>
          </p:cNvPr>
          <p:cNvSpPr/>
          <p:nvPr/>
        </p:nvSpPr>
        <p:spPr>
          <a:xfrm rot="16200000">
            <a:off x="3365833" y="6624185"/>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0FEF2B08-6C5C-03E6-9DAE-D6B91E438D74}"/>
              </a:ext>
            </a:extLst>
          </p:cNvPr>
          <p:cNvSpPr/>
          <p:nvPr/>
        </p:nvSpPr>
        <p:spPr>
          <a:xfrm rot="16200000">
            <a:off x="1889606" y="6624185"/>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DBB44F70-05C7-12BD-5F12-2DBC7775FAE6}"/>
              </a:ext>
            </a:extLst>
          </p:cNvPr>
          <p:cNvSpPr/>
          <p:nvPr/>
        </p:nvSpPr>
        <p:spPr>
          <a:xfrm rot="16200000">
            <a:off x="4842102" y="5544065"/>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2" name="Rechthoek 21">
            <a:extLst>
              <a:ext uri="{FF2B5EF4-FFF2-40B4-BE49-F238E27FC236}">
                <a16:creationId xmlns:a16="http://schemas.microsoft.com/office/drawing/2014/main" id="{5B5B1F2C-C415-BE9C-CDA4-CD0E863EA7B8}"/>
              </a:ext>
            </a:extLst>
          </p:cNvPr>
          <p:cNvSpPr/>
          <p:nvPr/>
        </p:nvSpPr>
        <p:spPr>
          <a:xfrm rot="16200000">
            <a:off x="3365834" y="5544064"/>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3" name="Rechthoek 22">
            <a:extLst>
              <a:ext uri="{FF2B5EF4-FFF2-40B4-BE49-F238E27FC236}">
                <a16:creationId xmlns:a16="http://schemas.microsoft.com/office/drawing/2014/main" id="{ED7E4426-5961-DF96-AD98-BF36DF5C0199}"/>
              </a:ext>
            </a:extLst>
          </p:cNvPr>
          <p:cNvSpPr/>
          <p:nvPr/>
        </p:nvSpPr>
        <p:spPr>
          <a:xfrm rot="16200000">
            <a:off x="1889607" y="5544064"/>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 name="Tekstvak 1">
            <a:extLst>
              <a:ext uri="{FF2B5EF4-FFF2-40B4-BE49-F238E27FC236}">
                <a16:creationId xmlns:a16="http://schemas.microsoft.com/office/drawing/2014/main" id="{05EFBD08-EB53-D3CA-D3DB-3390B4BD28F9}"/>
              </a:ext>
            </a:extLst>
          </p:cNvPr>
          <p:cNvSpPr txBox="1"/>
          <p:nvPr/>
        </p:nvSpPr>
        <p:spPr>
          <a:xfrm>
            <a:off x="1979637" y="4138427"/>
            <a:ext cx="4070833"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krantenmuts			walkman			     80 cent</a:t>
            </a:r>
          </a:p>
        </p:txBody>
      </p:sp>
      <p:sp>
        <p:nvSpPr>
          <p:cNvPr id="3" name="Tekstvak 2">
            <a:extLst>
              <a:ext uri="{FF2B5EF4-FFF2-40B4-BE49-F238E27FC236}">
                <a16:creationId xmlns:a16="http://schemas.microsoft.com/office/drawing/2014/main" id="{0DE013F1-3D0C-9FFA-49D8-7E6F20B49CED}"/>
              </a:ext>
            </a:extLst>
          </p:cNvPr>
          <p:cNvSpPr txBox="1"/>
          <p:nvPr/>
        </p:nvSpPr>
        <p:spPr>
          <a:xfrm>
            <a:off x="1979636" y="6208844"/>
            <a:ext cx="4070833"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krantenmuts		            walkman			  80 cent</a:t>
            </a:r>
          </a:p>
        </p:txBody>
      </p:sp>
      <p:sp>
        <p:nvSpPr>
          <p:cNvPr id="8" name="Tekstvak 7">
            <a:extLst>
              <a:ext uri="{FF2B5EF4-FFF2-40B4-BE49-F238E27FC236}">
                <a16:creationId xmlns:a16="http://schemas.microsoft.com/office/drawing/2014/main" id="{5BB36A84-61C3-58DC-B6B9-AD45B253725C}"/>
              </a:ext>
            </a:extLst>
          </p:cNvPr>
          <p:cNvSpPr txBox="1"/>
          <p:nvPr/>
        </p:nvSpPr>
        <p:spPr>
          <a:xfrm>
            <a:off x="1979637" y="7236883"/>
            <a:ext cx="4070833"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krantenmuts		             walkman			  80 cent</a:t>
            </a:r>
          </a:p>
        </p:txBody>
      </p:sp>
      <p:sp>
        <p:nvSpPr>
          <p:cNvPr id="9" name="Tekstvak 8">
            <a:extLst>
              <a:ext uri="{FF2B5EF4-FFF2-40B4-BE49-F238E27FC236}">
                <a16:creationId xmlns:a16="http://schemas.microsoft.com/office/drawing/2014/main" id="{15606061-D5C4-6AE9-2F03-06BAD529F37C}"/>
              </a:ext>
            </a:extLst>
          </p:cNvPr>
          <p:cNvSpPr txBox="1"/>
          <p:nvPr/>
        </p:nvSpPr>
        <p:spPr>
          <a:xfrm>
            <a:off x="1910910" y="5381910"/>
            <a:ext cx="4388616" cy="400110"/>
          </a:xfrm>
          <a:prstGeom prst="rect">
            <a:avLst/>
          </a:prstGeom>
          <a:noFill/>
        </p:spPr>
        <p:txBody>
          <a:bodyPr wrap="square" rtlCol="0">
            <a:spAutoFit/>
          </a:bodyPr>
          <a:lstStyle/>
          <a:p>
            <a:r>
              <a:rPr lang="nl-NL" sz="2000" dirty="0">
                <a:latin typeface="Times New Roman" panose="02020603050405020304" pitchFamily="18" charset="0"/>
                <a:cs typeface="Times New Roman" panose="02020603050405020304" pitchFamily="18" charset="0"/>
              </a:rPr>
              <a:t>K		R		A		N		T</a:t>
            </a:r>
          </a:p>
        </p:txBody>
      </p:sp>
      <p:sp>
        <p:nvSpPr>
          <p:cNvPr id="21" name="Tekstvak 20">
            <a:extLst>
              <a:ext uri="{FF2B5EF4-FFF2-40B4-BE49-F238E27FC236}">
                <a16:creationId xmlns:a16="http://schemas.microsoft.com/office/drawing/2014/main" id="{8D89C4E3-0A4C-FE92-616F-6A84B1ACF936}"/>
              </a:ext>
            </a:extLst>
          </p:cNvPr>
          <p:cNvSpPr txBox="1"/>
          <p:nvPr/>
        </p:nvSpPr>
        <p:spPr>
          <a:xfrm rot="5400000">
            <a:off x="4944798" y="6509065"/>
            <a:ext cx="2736304" cy="553998"/>
          </a:xfrm>
          <a:prstGeom prst="rect">
            <a:avLst/>
          </a:prstGeom>
          <a:noFill/>
        </p:spPr>
        <p:txBody>
          <a:bodyPr wrap="square" rtlCol="0">
            <a:spAutoFit/>
          </a:bodyPr>
          <a:lstStyle/>
          <a:p>
            <a:pPr algn="ctr"/>
            <a:r>
              <a:rPr lang="nl-NL" b="1" dirty="0"/>
              <a:t>kind + media:</a:t>
            </a:r>
          </a:p>
          <a:p>
            <a:pPr algn="ctr"/>
            <a:r>
              <a:rPr lang="nl-NL" sz="1200" dirty="0"/>
              <a:t>kinderpostzegelactie 1993</a:t>
            </a:r>
          </a:p>
        </p:txBody>
      </p:sp>
    </p:spTree>
    <p:extLst>
      <p:ext uri="{BB962C8B-B14F-4D97-AF65-F5344CB8AC3E}">
        <p14:creationId xmlns:p14="http://schemas.microsoft.com/office/powerpoint/2010/main" val="208217095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477B9C-50B6-F0AE-A8F1-94A3231BC660}"/>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88156097-6634-A1B0-17C8-E2CC905634B7}"/>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258FC7FD-44E8-16C2-6BAD-439E16E8F4B7}"/>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B8C430AA-56D3-2C42-F7BE-6E17289B8D77}"/>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1994</a:t>
            </a:r>
          </a:p>
        </p:txBody>
      </p:sp>
      <p:sp>
        <p:nvSpPr>
          <p:cNvPr id="10" name="Tekstvak 9">
            <a:extLst>
              <a:ext uri="{FF2B5EF4-FFF2-40B4-BE49-F238E27FC236}">
                <a16:creationId xmlns:a16="http://schemas.microsoft.com/office/drawing/2014/main" id="{B83B0BB5-1BFD-49E4-68FD-FF4065897676}"/>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1994</a:t>
            </a:r>
          </a:p>
        </p:txBody>
      </p:sp>
      <p:cxnSp>
        <p:nvCxnSpPr>
          <p:cNvPr id="12" name="Rechte verbindingslijn 11">
            <a:extLst>
              <a:ext uri="{FF2B5EF4-FFF2-40B4-BE49-F238E27FC236}">
                <a16:creationId xmlns:a16="http://schemas.microsoft.com/office/drawing/2014/main" id="{5AE99291-1E9E-11B4-0F25-178513BCDB89}"/>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kstvak 1">
            <a:extLst>
              <a:ext uri="{FF2B5EF4-FFF2-40B4-BE49-F238E27FC236}">
                <a16:creationId xmlns:a16="http://schemas.microsoft.com/office/drawing/2014/main" id="{34ABFC17-AA97-219C-72CC-53DCE5D6CD61}"/>
              </a:ext>
            </a:extLst>
          </p:cNvPr>
          <p:cNvSpPr txBox="1"/>
          <p:nvPr/>
        </p:nvSpPr>
        <p:spPr>
          <a:xfrm>
            <a:off x="1511585" y="2507397"/>
            <a:ext cx="4766139" cy="400110"/>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Margriet Heymans ontwierp drie zegels met als thema Samen. We zien op de zegels een afbeelding van het verven van een muur, een schommel en spelen met een kind.</a:t>
            </a:r>
            <a:endParaRPr lang="nl-NL" sz="1000" dirty="0">
              <a:latin typeface="Times New Roman" panose="02020603050405020304" pitchFamily="18" charset="0"/>
              <a:cs typeface="Times New Roman" panose="02020603050405020304" pitchFamily="18" charset="0"/>
            </a:endParaRPr>
          </a:p>
        </p:txBody>
      </p:sp>
      <p:sp>
        <p:nvSpPr>
          <p:cNvPr id="5" name="Rechthoek 4">
            <a:extLst>
              <a:ext uri="{FF2B5EF4-FFF2-40B4-BE49-F238E27FC236}">
                <a16:creationId xmlns:a16="http://schemas.microsoft.com/office/drawing/2014/main" id="{895FA398-DC33-0E10-8517-45318AD37985}"/>
              </a:ext>
            </a:extLst>
          </p:cNvPr>
          <p:cNvSpPr/>
          <p:nvPr/>
        </p:nvSpPr>
        <p:spPr>
          <a:xfrm rot="5400000">
            <a:off x="5273776" y="358044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1" name="Rechthoek 10">
            <a:extLst>
              <a:ext uri="{FF2B5EF4-FFF2-40B4-BE49-F238E27FC236}">
                <a16:creationId xmlns:a16="http://schemas.microsoft.com/office/drawing/2014/main" id="{166B8D4F-41B4-12B8-D331-506C484D1310}"/>
              </a:ext>
            </a:extLst>
          </p:cNvPr>
          <p:cNvSpPr/>
          <p:nvPr/>
        </p:nvSpPr>
        <p:spPr>
          <a:xfrm>
            <a:off x="5273776" y="506020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3" name="Rechthoek 12">
            <a:extLst>
              <a:ext uri="{FF2B5EF4-FFF2-40B4-BE49-F238E27FC236}">
                <a16:creationId xmlns:a16="http://schemas.microsoft.com/office/drawing/2014/main" id="{165DF63B-9A41-FCCF-0E92-EF4D78FB3900}"/>
              </a:ext>
            </a:extLst>
          </p:cNvPr>
          <p:cNvSpPr/>
          <p:nvPr/>
        </p:nvSpPr>
        <p:spPr>
          <a:xfrm>
            <a:off x="5273776" y="6737963"/>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Rechthoek 13">
            <a:extLst>
              <a:ext uri="{FF2B5EF4-FFF2-40B4-BE49-F238E27FC236}">
                <a16:creationId xmlns:a16="http://schemas.microsoft.com/office/drawing/2014/main" id="{B3EB539D-42D6-5827-776F-D0AD428E5E71}"/>
              </a:ext>
            </a:extLst>
          </p:cNvPr>
          <p:cNvSpPr/>
          <p:nvPr/>
        </p:nvSpPr>
        <p:spPr>
          <a:xfrm rot="5400000">
            <a:off x="233589" y="4412804"/>
            <a:ext cx="5400000" cy="2916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 name="Rechthoek 14">
            <a:extLst>
              <a:ext uri="{FF2B5EF4-FFF2-40B4-BE49-F238E27FC236}">
                <a16:creationId xmlns:a16="http://schemas.microsoft.com/office/drawing/2014/main" id="{6AC88499-8E4C-0E70-F58B-04835214BA06}"/>
              </a:ext>
            </a:extLst>
          </p:cNvPr>
          <p:cNvSpPr/>
          <p:nvPr/>
        </p:nvSpPr>
        <p:spPr>
          <a:xfrm>
            <a:off x="1929383" y="513645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6D3BC152-49B7-D2C1-7523-92DDD862FB7D}"/>
              </a:ext>
            </a:extLst>
          </p:cNvPr>
          <p:cNvSpPr/>
          <p:nvPr/>
        </p:nvSpPr>
        <p:spPr>
          <a:xfrm>
            <a:off x="1929383" y="661262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3975256F-88E2-7904-DD27-D65406131398}"/>
              </a:ext>
            </a:extLst>
          </p:cNvPr>
          <p:cNvSpPr/>
          <p:nvPr/>
        </p:nvSpPr>
        <p:spPr>
          <a:xfrm>
            <a:off x="1929383" y="3660453"/>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DBDD3D15-342C-642B-8717-ED8B35263D88}"/>
              </a:ext>
            </a:extLst>
          </p:cNvPr>
          <p:cNvSpPr/>
          <p:nvPr/>
        </p:nvSpPr>
        <p:spPr>
          <a:xfrm>
            <a:off x="3007930" y="513629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19D4CD49-75F5-25A6-57FB-BECA4EC55B50}"/>
              </a:ext>
            </a:extLst>
          </p:cNvPr>
          <p:cNvSpPr/>
          <p:nvPr/>
        </p:nvSpPr>
        <p:spPr>
          <a:xfrm>
            <a:off x="3007930" y="661246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2CC456C7-1AE1-8328-0200-6BE339A95577}"/>
              </a:ext>
            </a:extLst>
          </p:cNvPr>
          <p:cNvSpPr/>
          <p:nvPr/>
        </p:nvSpPr>
        <p:spPr>
          <a:xfrm>
            <a:off x="3007930" y="3660293"/>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Tekstvak 20">
            <a:extLst>
              <a:ext uri="{FF2B5EF4-FFF2-40B4-BE49-F238E27FC236}">
                <a16:creationId xmlns:a16="http://schemas.microsoft.com/office/drawing/2014/main" id="{7477AE9E-49E1-556D-4F7D-6793D9AC6A66}"/>
              </a:ext>
            </a:extLst>
          </p:cNvPr>
          <p:cNvSpPr txBox="1"/>
          <p:nvPr/>
        </p:nvSpPr>
        <p:spPr>
          <a:xfrm>
            <a:off x="3330030" y="4285181"/>
            <a:ext cx="609520" cy="3170099"/>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80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80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80 cent</a:t>
            </a:r>
          </a:p>
        </p:txBody>
      </p:sp>
      <p:sp>
        <p:nvSpPr>
          <p:cNvPr id="22" name="Tekstvak 21">
            <a:extLst>
              <a:ext uri="{FF2B5EF4-FFF2-40B4-BE49-F238E27FC236}">
                <a16:creationId xmlns:a16="http://schemas.microsoft.com/office/drawing/2014/main" id="{F3CE0710-7BAE-47B8-9FF9-DDEE203BD33E}"/>
              </a:ext>
            </a:extLst>
          </p:cNvPr>
          <p:cNvSpPr txBox="1"/>
          <p:nvPr/>
        </p:nvSpPr>
        <p:spPr>
          <a:xfrm>
            <a:off x="2247362" y="4286928"/>
            <a:ext cx="609520" cy="3170099"/>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70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70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90 cent</a:t>
            </a:r>
          </a:p>
        </p:txBody>
      </p:sp>
      <p:sp>
        <p:nvSpPr>
          <p:cNvPr id="23" name="Tekstvak 22">
            <a:extLst>
              <a:ext uri="{FF2B5EF4-FFF2-40B4-BE49-F238E27FC236}">
                <a16:creationId xmlns:a16="http://schemas.microsoft.com/office/drawing/2014/main" id="{08F878AE-E52E-9AC6-4796-CE263830891E}"/>
              </a:ext>
            </a:extLst>
          </p:cNvPr>
          <p:cNvSpPr txBox="1"/>
          <p:nvPr/>
        </p:nvSpPr>
        <p:spPr>
          <a:xfrm>
            <a:off x="5563077" y="4302949"/>
            <a:ext cx="609520" cy="3170099"/>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70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80 cent</a:t>
            </a: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endParaRPr lang="nl-NL" sz="800" dirty="0">
              <a:latin typeface="Times New Roman" panose="02020603050405020304" pitchFamily="18" charset="0"/>
              <a:cs typeface="Times New Roman" panose="02020603050405020304" pitchFamily="18" charset="0"/>
            </a:endParaRPr>
          </a:p>
          <a:p>
            <a:r>
              <a:rPr lang="nl-NL" sz="800" dirty="0">
                <a:latin typeface="Times New Roman" panose="02020603050405020304" pitchFamily="18" charset="0"/>
                <a:cs typeface="Times New Roman" panose="02020603050405020304" pitchFamily="18" charset="0"/>
              </a:rPr>
              <a:t>90 cent</a:t>
            </a:r>
          </a:p>
        </p:txBody>
      </p:sp>
      <p:sp>
        <p:nvSpPr>
          <p:cNvPr id="25" name="Tekstvak 24">
            <a:extLst>
              <a:ext uri="{FF2B5EF4-FFF2-40B4-BE49-F238E27FC236}">
                <a16:creationId xmlns:a16="http://schemas.microsoft.com/office/drawing/2014/main" id="{33D76C12-B5F4-348C-05A7-543EF27D9BB2}"/>
              </a:ext>
            </a:extLst>
          </p:cNvPr>
          <p:cNvSpPr txBox="1"/>
          <p:nvPr/>
        </p:nvSpPr>
        <p:spPr>
          <a:xfrm>
            <a:off x="827836" y="8759606"/>
            <a:ext cx="5040001" cy="13388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Margriet Heymans</a:t>
            </a:r>
          </a:p>
          <a:p>
            <a:r>
              <a:rPr lang="nl-NL" sz="900" dirty="0">
                <a:latin typeface="Times New Roman" panose="02020603050405020304" pitchFamily="18" charset="0"/>
                <a:cs typeface="Times New Roman" panose="02020603050405020304" pitchFamily="18" charset="0"/>
              </a:rPr>
              <a:t>Drukprocedé: offset</a:t>
            </a:r>
          </a:p>
          <a:p>
            <a:r>
              <a:rPr lang="nl-NL" sz="900" dirty="0">
                <a:latin typeface="Times New Roman" panose="02020603050405020304" pitchFamily="18" charset="0"/>
                <a:cs typeface="Times New Roman" panose="02020603050405020304" pitchFamily="18" charset="0"/>
              </a:rPr>
              <a:t>Tanding: kamtanding zegel van 70 cent 13 ¼  : 12 ¾  blok en 80 en 90 cent 12 ¾  : 14 ¼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fosforescerend</a:t>
            </a:r>
          </a:p>
          <a:p>
            <a:r>
              <a:rPr lang="nl-NL" sz="900" dirty="0">
                <a:latin typeface="Times New Roman" panose="02020603050405020304" pitchFamily="18" charset="0"/>
                <a:cs typeface="Times New Roman" panose="02020603050405020304" pitchFamily="18" charset="0"/>
              </a:rPr>
              <a:t>Oplage:	70 cent 		  1.485.074</a:t>
            </a:r>
          </a:p>
          <a:p>
            <a:r>
              <a:rPr lang="nl-NL" sz="900" dirty="0">
                <a:latin typeface="Times New Roman" panose="02020603050405020304" pitchFamily="18" charset="0"/>
                <a:cs typeface="Times New Roman" panose="02020603050405020304" pitchFamily="18" charset="0"/>
              </a:rPr>
              <a:t>	80 cent 		  1.593.109</a:t>
            </a:r>
          </a:p>
          <a:p>
            <a:r>
              <a:rPr lang="nl-NL" sz="900" dirty="0">
                <a:latin typeface="Times New Roman" panose="02020603050405020304" pitchFamily="18" charset="0"/>
                <a:cs typeface="Times New Roman" panose="02020603050405020304" pitchFamily="18" charset="0"/>
              </a:rPr>
              <a:t>	90 cent		  1.219.852</a:t>
            </a:r>
          </a:p>
          <a:p>
            <a:r>
              <a:rPr lang="nl-NL" sz="900" dirty="0">
                <a:latin typeface="Times New Roman" panose="02020603050405020304" pitchFamily="18" charset="0"/>
                <a:cs typeface="Times New Roman" panose="02020603050405020304" pitchFamily="18" charset="0"/>
              </a:rPr>
              <a:t>	Blok		  4.299.329</a:t>
            </a:r>
          </a:p>
        </p:txBody>
      </p:sp>
      <p:sp>
        <p:nvSpPr>
          <p:cNvPr id="8" name="Tekstvak 7">
            <a:extLst>
              <a:ext uri="{FF2B5EF4-FFF2-40B4-BE49-F238E27FC236}">
                <a16:creationId xmlns:a16="http://schemas.microsoft.com/office/drawing/2014/main" id="{2468D765-1E76-C000-78DB-07D218A86764}"/>
              </a:ext>
            </a:extLst>
          </p:cNvPr>
          <p:cNvSpPr txBox="1"/>
          <p:nvPr/>
        </p:nvSpPr>
        <p:spPr>
          <a:xfrm>
            <a:off x="1567969" y="8030748"/>
            <a:ext cx="2844001" cy="461665"/>
          </a:xfrm>
          <a:prstGeom prst="rect">
            <a:avLst/>
          </a:prstGeom>
          <a:noFill/>
        </p:spPr>
        <p:txBody>
          <a:bodyPr wrap="square" rtlCol="0">
            <a:spAutoFit/>
          </a:bodyPr>
          <a:lstStyle/>
          <a:p>
            <a:pPr algn="ctr"/>
            <a:r>
              <a:rPr lang="nl-NL" sz="1200" dirty="0">
                <a:latin typeface="Arial Narrow" panose="020B0606020202030204" pitchFamily="34" charset="0"/>
              </a:rPr>
              <a:t>k i n d e r p o s t                        </a:t>
            </a:r>
            <a:r>
              <a:rPr lang="nl-NL" sz="1200" dirty="0" err="1">
                <a:latin typeface="Arial Narrow" panose="020B0606020202030204" pitchFamily="34" charset="0"/>
              </a:rPr>
              <a:t>z</a:t>
            </a:r>
            <a:r>
              <a:rPr lang="nl-NL" sz="1200" dirty="0">
                <a:latin typeface="Arial Narrow" panose="020B0606020202030204" pitchFamily="34" charset="0"/>
              </a:rPr>
              <a:t> e g e l a c t i e</a:t>
            </a:r>
          </a:p>
          <a:p>
            <a:pPr algn="ctr"/>
            <a:r>
              <a:rPr lang="nl-NL" sz="1200" dirty="0">
                <a:latin typeface="Arial Narrow" panose="020B0606020202030204" pitchFamily="34" charset="0"/>
              </a:rPr>
              <a:t>1994</a:t>
            </a:r>
          </a:p>
        </p:txBody>
      </p:sp>
      <p:sp>
        <p:nvSpPr>
          <p:cNvPr id="9" name="Rechthoek 8">
            <a:extLst>
              <a:ext uri="{FF2B5EF4-FFF2-40B4-BE49-F238E27FC236}">
                <a16:creationId xmlns:a16="http://schemas.microsoft.com/office/drawing/2014/main" id="{A862A83F-BBD5-9958-93AB-A63F13AE65FA}"/>
              </a:ext>
            </a:extLst>
          </p:cNvPr>
          <p:cNvSpPr/>
          <p:nvPr/>
        </p:nvSpPr>
        <p:spPr>
          <a:xfrm>
            <a:off x="2283849" y="3140951"/>
            <a:ext cx="1423980" cy="584775"/>
          </a:xfrm>
          <a:prstGeom prst="rect">
            <a:avLst/>
          </a:prstGeom>
          <a:noFill/>
        </p:spPr>
        <p:txBody>
          <a:bodyPr wrap="none" lIns="91440" tIns="45720" rIns="91440" bIns="45720">
            <a:spAutoFit/>
          </a:bodyPr>
          <a:lstStyle/>
          <a:p>
            <a:pPr algn="ctr"/>
            <a:r>
              <a:rPr lang="nl-NL" sz="3200" b="0" kern="1600" cap="none" spc="0" dirty="0">
                <a:ln w="0"/>
                <a:solidFill>
                  <a:schemeClr val="bg2">
                    <a:lumMod val="50000"/>
                  </a:schemeClr>
                </a:solidFill>
                <a:effectLst>
                  <a:outerShdw blurRad="38100" dist="19050" dir="2700000" algn="tl" rotWithShape="0">
                    <a:schemeClr val="dk1">
                      <a:alpha val="40000"/>
                    </a:schemeClr>
                  </a:outerShdw>
                </a:effectLst>
              </a:rPr>
              <a:t>SAMEN</a:t>
            </a:r>
          </a:p>
        </p:txBody>
      </p:sp>
    </p:spTree>
    <p:extLst>
      <p:ext uri="{BB962C8B-B14F-4D97-AF65-F5344CB8AC3E}">
        <p14:creationId xmlns:p14="http://schemas.microsoft.com/office/powerpoint/2010/main" val="270901281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FE364B-10E0-2C66-9A7B-E40FF1461AB2}"/>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7AE80ED7-F114-7FA0-0FAA-7436E70DC0C6}"/>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EC39219B-CF1F-098F-3164-FB412DB4FED9}"/>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FCE8D93A-F9BA-BA5E-62BF-4DF98656E5BA}"/>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1995</a:t>
            </a:r>
          </a:p>
        </p:txBody>
      </p:sp>
      <p:sp>
        <p:nvSpPr>
          <p:cNvPr id="10" name="Tekstvak 9">
            <a:extLst>
              <a:ext uri="{FF2B5EF4-FFF2-40B4-BE49-F238E27FC236}">
                <a16:creationId xmlns:a16="http://schemas.microsoft.com/office/drawing/2014/main" id="{D7156A65-D60A-FBF0-E80C-6F9512CD7C0B}"/>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1995</a:t>
            </a:r>
          </a:p>
        </p:txBody>
      </p:sp>
      <p:cxnSp>
        <p:nvCxnSpPr>
          <p:cNvPr id="12" name="Rechte verbindingslijn 11">
            <a:extLst>
              <a:ext uri="{FF2B5EF4-FFF2-40B4-BE49-F238E27FC236}">
                <a16:creationId xmlns:a16="http://schemas.microsoft.com/office/drawing/2014/main" id="{B619627B-AADF-2700-A603-544FB62540FB}"/>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kstvak 1">
            <a:extLst>
              <a:ext uri="{FF2B5EF4-FFF2-40B4-BE49-F238E27FC236}">
                <a16:creationId xmlns:a16="http://schemas.microsoft.com/office/drawing/2014/main" id="{6809112C-1BE5-3664-774D-06ED73A66245}"/>
              </a:ext>
            </a:extLst>
          </p:cNvPr>
          <p:cNvSpPr txBox="1"/>
          <p:nvPr/>
        </p:nvSpPr>
        <p:spPr>
          <a:xfrm>
            <a:off x="1691604" y="2507397"/>
            <a:ext cx="4464497" cy="400110"/>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Julius Vermeulen ontwierp drie zegels met computerontwerpen van kinderen. </a:t>
            </a:r>
          </a:p>
          <a:p>
            <a:r>
              <a:rPr lang="nl-NL" sz="1000" kern="0" dirty="0">
                <a:solidFill>
                  <a:srgbClr val="000000"/>
                </a:solidFill>
                <a:latin typeface="Times New Roman" panose="02020603050405020304" pitchFamily="18" charset="0"/>
                <a:cs typeface="Times New Roman" panose="02020603050405020304" pitchFamily="18" charset="0"/>
              </a:rPr>
              <a:t>We zien de afbeeldingen van Dino, de juf en kinderen die kleuren.</a:t>
            </a:r>
            <a:endParaRPr lang="nl-NL" sz="1000" dirty="0">
              <a:latin typeface="Times New Roman" panose="02020603050405020304" pitchFamily="18" charset="0"/>
              <a:cs typeface="Times New Roman" panose="02020603050405020304" pitchFamily="18" charset="0"/>
            </a:endParaRPr>
          </a:p>
        </p:txBody>
      </p:sp>
      <p:sp>
        <p:nvSpPr>
          <p:cNvPr id="5" name="Rechthoek 4">
            <a:extLst>
              <a:ext uri="{FF2B5EF4-FFF2-40B4-BE49-F238E27FC236}">
                <a16:creationId xmlns:a16="http://schemas.microsoft.com/office/drawing/2014/main" id="{82B0AAFE-5F33-EBC9-5D21-1656679C3080}"/>
              </a:ext>
            </a:extLst>
          </p:cNvPr>
          <p:cNvSpPr/>
          <p:nvPr/>
        </p:nvSpPr>
        <p:spPr>
          <a:xfrm>
            <a:off x="3411362" y="334770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1" name="Rechthoek 10">
            <a:extLst>
              <a:ext uri="{FF2B5EF4-FFF2-40B4-BE49-F238E27FC236}">
                <a16:creationId xmlns:a16="http://schemas.microsoft.com/office/drawing/2014/main" id="{08009DAA-554B-BD7D-7019-95B9DDB2D4FE}"/>
              </a:ext>
            </a:extLst>
          </p:cNvPr>
          <p:cNvSpPr/>
          <p:nvPr/>
        </p:nvSpPr>
        <p:spPr>
          <a:xfrm rot="16200000">
            <a:off x="4914101" y="354570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3" name="Rechthoek 12">
            <a:extLst>
              <a:ext uri="{FF2B5EF4-FFF2-40B4-BE49-F238E27FC236}">
                <a16:creationId xmlns:a16="http://schemas.microsoft.com/office/drawing/2014/main" id="{9CE086A3-064B-4495-EBBE-690260BA43D0}"/>
              </a:ext>
            </a:extLst>
          </p:cNvPr>
          <p:cNvSpPr/>
          <p:nvPr/>
        </p:nvSpPr>
        <p:spPr>
          <a:xfrm rot="16200000">
            <a:off x="1908623" y="354570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Rechthoek 13">
            <a:extLst>
              <a:ext uri="{FF2B5EF4-FFF2-40B4-BE49-F238E27FC236}">
                <a16:creationId xmlns:a16="http://schemas.microsoft.com/office/drawing/2014/main" id="{6C3E077E-274F-01FF-E2EA-EBEADC05B613}"/>
              </a:ext>
            </a:extLst>
          </p:cNvPr>
          <p:cNvSpPr/>
          <p:nvPr/>
        </p:nvSpPr>
        <p:spPr>
          <a:xfrm rot="16200000">
            <a:off x="4842101" y="651606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5" name="Rechthoek 14">
            <a:extLst>
              <a:ext uri="{FF2B5EF4-FFF2-40B4-BE49-F238E27FC236}">
                <a16:creationId xmlns:a16="http://schemas.microsoft.com/office/drawing/2014/main" id="{A9E3C7ED-504E-174E-79B2-ACE5D0730814}"/>
              </a:ext>
            </a:extLst>
          </p:cNvPr>
          <p:cNvSpPr/>
          <p:nvPr/>
        </p:nvSpPr>
        <p:spPr>
          <a:xfrm rot="16200000">
            <a:off x="3365833" y="651606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32F23B26-879A-3612-B1A3-E5EDD75BEBC0}"/>
              </a:ext>
            </a:extLst>
          </p:cNvPr>
          <p:cNvSpPr/>
          <p:nvPr/>
        </p:nvSpPr>
        <p:spPr>
          <a:xfrm rot="16200000">
            <a:off x="1889606" y="651606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61C60B73-3587-3D08-7702-EDDFF3ECE362}"/>
              </a:ext>
            </a:extLst>
          </p:cNvPr>
          <p:cNvSpPr/>
          <p:nvPr/>
        </p:nvSpPr>
        <p:spPr>
          <a:xfrm rot="16200000">
            <a:off x="4842102" y="543594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35B96AB7-7575-B2F4-F6C2-892BD74D491B}"/>
              </a:ext>
            </a:extLst>
          </p:cNvPr>
          <p:cNvSpPr/>
          <p:nvPr/>
        </p:nvSpPr>
        <p:spPr>
          <a:xfrm rot="16200000">
            <a:off x="3365834" y="543593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B362C64B-5E14-5773-346A-93F818ECD8B0}"/>
              </a:ext>
            </a:extLst>
          </p:cNvPr>
          <p:cNvSpPr/>
          <p:nvPr/>
        </p:nvSpPr>
        <p:spPr>
          <a:xfrm rot="16200000">
            <a:off x="1889607" y="543593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Tekstvak 19">
            <a:extLst>
              <a:ext uri="{FF2B5EF4-FFF2-40B4-BE49-F238E27FC236}">
                <a16:creationId xmlns:a16="http://schemas.microsoft.com/office/drawing/2014/main" id="{BBE16658-115B-5ABB-D196-E5BB0C2DEBC8}"/>
              </a:ext>
            </a:extLst>
          </p:cNvPr>
          <p:cNvSpPr txBox="1"/>
          <p:nvPr/>
        </p:nvSpPr>
        <p:spPr>
          <a:xfrm>
            <a:off x="2211708" y="4328438"/>
            <a:ext cx="3884699"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70 cent			      80 cent			           100 cent</a:t>
            </a:r>
          </a:p>
        </p:txBody>
      </p:sp>
      <p:sp>
        <p:nvSpPr>
          <p:cNvPr id="21" name="Tekstvak 20">
            <a:extLst>
              <a:ext uri="{FF2B5EF4-FFF2-40B4-BE49-F238E27FC236}">
                <a16:creationId xmlns:a16="http://schemas.microsoft.com/office/drawing/2014/main" id="{2E5FE97E-AD94-BF45-C58C-B07A8674A5F9}"/>
              </a:ext>
            </a:extLst>
          </p:cNvPr>
          <p:cNvSpPr txBox="1"/>
          <p:nvPr/>
        </p:nvSpPr>
        <p:spPr>
          <a:xfrm>
            <a:off x="2087833" y="6074812"/>
            <a:ext cx="4104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70 cent			      70 cent			            100 cent</a:t>
            </a:r>
          </a:p>
        </p:txBody>
      </p:sp>
      <p:sp>
        <p:nvSpPr>
          <p:cNvPr id="22" name="Tekstvak 21">
            <a:extLst>
              <a:ext uri="{FF2B5EF4-FFF2-40B4-BE49-F238E27FC236}">
                <a16:creationId xmlns:a16="http://schemas.microsoft.com/office/drawing/2014/main" id="{51E64BA6-B18C-2528-1BC3-931E27A04CAE}"/>
              </a:ext>
            </a:extLst>
          </p:cNvPr>
          <p:cNvSpPr txBox="1"/>
          <p:nvPr/>
        </p:nvSpPr>
        <p:spPr>
          <a:xfrm>
            <a:off x="2102058" y="7154674"/>
            <a:ext cx="4104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80 cent			      80 cent			            80 cent</a:t>
            </a:r>
          </a:p>
        </p:txBody>
      </p:sp>
      <p:sp>
        <p:nvSpPr>
          <p:cNvPr id="23" name="Tekstvak 22">
            <a:extLst>
              <a:ext uri="{FF2B5EF4-FFF2-40B4-BE49-F238E27FC236}">
                <a16:creationId xmlns:a16="http://schemas.microsoft.com/office/drawing/2014/main" id="{D4BF2B12-A658-7C94-A284-692D20A85F16}"/>
              </a:ext>
            </a:extLst>
          </p:cNvPr>
          <p:cNvSpPr txBox="1"/>
          <p:nvPr/>
        </p:nvSpPr>
        <p:spPr>
          <a:xfrm>
            <a:off x="827836" y="8759606"/>
            <a:ext cx="3528065" cy="13388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Julius Vermeulen</a:t>
            </a:r>
          </a:p>
          <a:p>
            <a:r>
              <a:rPr lang="nl-NL" sz="900" dirty="0">
                <a:latin typeface="Times New Roman" panose="02020603050405020304" pitchFamily="18" charset="0"/>
                <a:cs typeface="Times New Roman" panose="02020603050405020304" pitchFamily="18" charset="0"/>
              </a:rPr>
              <a:t>Drukprocedé: offset</a:t>
            </a:r>
          </a:p>
          <a:p>
            <a:r>
              <a:rPr lang="nl-NL" sz="900" dirty="0">
                <a:latin typeface="Times New Roman" panose="02020603050405020304" pitchFamily="18" charset="0"/>
                <a:cs typeface="Times New Roman" panose="02020603050405020304" pitchFamily="18" charset="0"/>
              </a:rPr>
              <a:t>Tanding: kamtanding zegel van 80 cent 12,75 : 13,25 rest 13,25 : 12,75</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fosforescerend</a:t>
            </a:r>
          </a:p>
          <a:p>
            <a:r>
              <a:rPr lang="nl-NL" sz="900" dirty="0">
                <a:latin typeface="Times New Roman" panose="02020603050405020304" pitchFamily="18" charset="0"/>
                <a:cs typeface="Times New Roman" panose="02020603050405020304" pitchFamily="18" charset="0"/>
              </a:rPr>
              <a:t>Oplage:	70 cent 		  1.232.260</a:t>
            </a:r>
          </a:p>
          <a:p>
            <a:r>
              <a:rPr lang="nl-NL" sz="900" dirty="0">
                <a:latin typeface="Times New Roman" panose="02020603050405020304" pitchFamily="18" charset="0"/>
                <a:cs typeface="Times New Roman" panose="02020603050405020304" pitchFamily="18" charset="0"/>
              </a:rPr>
              <a:t>	80 cent 		  1.362.340</a:t>
            </a:r>
          </a:p>
          <a:p>
            <a:r>
              <a:rPr lang="nl-NL" sz="900" dirty="0">
                <a:latin typeface="Times New Roman" panose="02020603050405020304" pitchFamily="18" charset="0"/>
                <a:cs typeface="Times New Roman" panose="02020603050405020304" pitchFamily="18" charset="0"/>
              </a:rPr>
              <a:t>	100 cent		  1.084.796</a:t>
            </a:r>
          </a:p>
          <a:p>
            <a:r>
              <a:rPr lang="nl-NL" sz="900" dirty="0">
                <a:latin typeface="Times New Roman" panose="02020603050405020304" pitchFamily="18" charset="0"/>
                <a:cs typeface="Times New Roman" panose="02020603050405020304" pitchFamily="18" charset="0"/>
              </a:rPr>
              <a:t>	Blok		  4.559.120</a:t>
            </a:r>
          </a:p>
        </p:txBody>
      </p:sp>
      <p:sp>
        <p:nvSpPr>
          <p:cNvPr id="24" name="Rechthoek 23">
            <a:extLst>
              <a:ext uri="{FF2B5EF4-FFF2-40B4-BE49-F238E27FC236}">
                <a16:creationId xmlns:a16="http://schemas.microsoft.com/office/drawing/2014/main" id="{4A91DE85-20E5-87BE-2D61-B3B29B7E9C4B}"/>
              </a:ext>
            </a:extLst>
          </p:cNvPr>
          <p:cNvSpPr/>
          <p:nvPr/>
        </p:nvSpPr>
        <p:spPr>
          <a:xfrm>
            <a:off x="1223553" y="5201890"/>
            <a:ext cx="5364000" cy="2916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Tekstvak 2">
            <a:extLst>
              <a:ext uri="{FF2B5EF4-FFF2-40B4-BE49-F238E27FC236}">
                <a16:creationId xmlns:a16="http://schemas.microsoft.com/office/drawing/2014/main" id="{C7798FED-F256-3915-1DED-64C3F2B7A717}"/>
              </a:ext>
            </a:extLst>
          </p:cNvPr>
          <p:cNvSpPr txBox="1"/>
          <p:nvPr/>
        </p:nvSpPr>
        <p:spPr>
          <a:xfrm>
            <a:off x="1331565" y="5309902"/>
            <a:ext cx="5112568" cy="230832"/>
          </a:xfrm>
          <a:prstGeom prst="rect">
            <a:avLst/>
          </a:prstGeom>
          <a:solidFill>
            <a:schemeClr val="tx1"/>
          </a:solidFill>
          <a:ln>
            <a:solidFill>
              <a:schemeClr val="tx1"/>
            </a:solidFill>
          </a:ln>
        </p:spPr>
        <p:txBody>
          <a:bodyPr wrap="square" rtlCol="0">
            <a:spAutoFit/>
          </a:bodyPr>
          <a:lstStyle/>
          <a:p>
            <a:pPr algn="ctr"/>
            <a:r>
              <a:rPr lang="nl-NL" sz="900" b="1" dirty="0">
                <a:solidFill>
                  <a:schemeClr val="bg1"/>
                </a:solidFill>
                <a:highlight>
                  <a:srgbClr val="000000"/>
                </a:highlight>
                <a:latin typeface="Verdana Pro Cond Light" panose="020F0502020204030204" pitchFamily="34" charset="0"/>
              </a:rPr>
              <a:t>kinderpostzegelactie 1995</a:t>
            </a:r>
          </a:p>
        </p:txBody>
      </p:sp>
    </p:spTree>
    <p:extLst>
      <p:ext uri="{BB962C8B-B14F-4D97-AF65-F5344CB8AC3E}">
        <p14:creationId xmlns:p14="http://schemas.microsoft.com/office/powerpoint/2010/main" val="19742175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B6AC92-28C2-6C4E-24BF-ACB5768C9DC5}"/>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7B688E43-59FC-0801-16C4-F1646DB91DBB}"/>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63890750-978F-18F1-696E-6E16A021DA04}"/>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4B1DE267-692B-78AC-007C-4C0B1B30A844}"/>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1996</a:t>
            </a:r>
          </a:p>
        </p:txBody>
      </p:sp>
      <p:sp>
        <p:nvSpPr>
          <p:cNvPr id="10" name="Tekstvak 9">
            <a:extLst>
              <a:ext uri="{FF2B5EF4-FFF2-40B4-BE49-F238E27FC236}">
                <a16:creationId xmlns:a16="http://schemas.microsoft.com/office/drawing/2014/main" id="{4B007F41-7A4F-B1E8-C264-79545F98A294}"/>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1996</a:t>
            </a:r>
          </a:p>
        </p:txBody>
      </p:sp>
      <p:cxnSp>
        <p:nvCxnSpPr>
          <p:cNvPr id="12" name="Rechte verbindingslijn 11">
            <a:extLst>
              <a:ext uri="{FF2B5EF4-FFF2-40B4-BE49-F238E27FC236}">
                <a16:creationId xmlns:a16="http://schemas.microsoft.com/office/drawing/2014/main" id="{C11B0041-17AD-62C6-0326-F331CA9F21EB}"/>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kstvak 1">
            <a:extLst>
              <a:ext uri="{FF2B5EF4-FFF2-40B4-BE49-F238E27FC236}">
                <a16:creationId xmlns:a16="http://schemas.microsoft.com/office/drawing/2014/main" id="{A7182C10-0E13-4759-B3AE-D5B8DF8F7439}"/>
              </a:ext>
            </a:extLst>
          </p:cNvPr>
          <p:cNvSpPr txBox="1"/>
          <p:nvPr/>
        </p:nvSpPr>
        <p:spPr>
          <a:xfrm>
            <a:off x="967297" y="2507397"/>
            <a:ext cx="5926701" cy="400110"/>
          </a:xfrm>
          <a:prstGeom prst="rect">
            <a:avLst/>
          </a:prstGeom>
          <a:noFill/>
        </p:spPr>
        <p:txBody>
          <a:bodyPr wrap="square" rtlCol="0">
            <a:spAutoFit/>
          </a:bodyPr>
          <a:lstStyle/>
          <a:p>
            <a:pPr algn="just"/>
            <a:r>
              <a:rPr lang="nl-NL" sz="1000" kern="0" dirty="0">
                <a:solidFill>
                  <a:srgbClr val="000000"/>
                </a:solidFill>
                <a:latin typeface="Times New Roman" panose="02020603050405020304" pitchFamily="18" charset="0"/>
                <a:cs typeface="Times New Roman" panose="02020603050405020304" pitchFamily="18" charset="0"/>
              </a:rPr>
              <a:t>Marten </a:t>
            </a:r>
            <a:r>
              <a:rPr lang="nl-NL" sz="1000" kern="0" dirty="0" err="1">
                <a:solidFill>
                  <a:srgbClr val="000000"/>
                </a:solidFill>
                <a:latin typeface="Times New Roman" panose="02020603050405020304" pitchFamily="18" charset="0"/>
                <a:cs typeface="Times New Roman" panose="02020603050405020304" pitchFamily="18" charset="0"/>
              </a:rPr>
              <a:t>Jongema</a:t>
            </a:r>
            <a:r>
              <a:rPr lang="nl-NL" sz="1000" kern="0" dirty="0">
                <a:solidFill>
                  <a:srgbClr val="000000"/>
                </a:solidFill>
                <a:latin typeface="Times New Roman" panose="02020603050405020304" pitchFamily="18" charset="0"/>
                <a:cs typeface="Times New Roman" panose="02020603050405020304" pitchFamily="18" charset="0"/>
              </a:rPr>
              <a:t> ontwierp drie kinderzegels met als thema Bouwen aan de toekomst. Van boven naar beneden zien we een afbeelding van een baby met boeken, een meisje met dieren en een meisje met gereedschap.</a:t>
            </a:r>
            <a:endParaRPr lang="nl-NL" sz="1000" dirty="0">
              <a:latin typeface="Times New Roman" panose="02020603050405020304" pitchFamily="18" charset="0"/>
              <a:cs typeface="Times New Roman" panose="02020603050405020304" pitchFamily="18" charset="0"/>
            </a:endParaRPr>
          </a:p>
        </p:txBody>
      </p:sp>
      <p:sp>
        <p:nvSpPr>
          <p:cNvPr id="14" name="Rechthoek 13">
            <a:extLst>
              <a:ext uri="{FF2B5EF4-FFF2-40B4-BE49-F238E27FC236}">
                <a16:creationId xmlns:a16="http://schemas.microsoft.com/office/drawing/2014/main" id="{0DA3A32A-CBD5-EA47-07E0-20D6C9DB2F94}"/>
              </a:ext>
            </a:extLst>
          </p:cNvPr>
          <p:cNvSpPr/>
          <p:nvPr/>
        </p:nvSpPr>
        <p:spPr>
          <a:xfrm>
            <a:off x="5328125" y="356633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5" name="Rechthoek 14">
            <a:extLst>
              <a:ext uri="{FF2B5EF4-FFF2-40B4-BE49-F238E27FC236}">
                <a16:creationId xmlns:a16="http://schemas.microsoft.com/office/drawing/2014/main" id="{180160F5-986C-74C9-094C-0F0F80C882DF}"/>
              </a:ext>
            </a:extLst>
          </p:cNvPr>
          <p:cNvSpPr/>
          <p:nvPr/>
        </p:nvSpPr>
        <p:spPr>
          <a:xfrm>
            <a:off x="5328125" y="5145094"/>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A4626073-EC48-F014-5E68-758448419893}"/>
              </a:ext>
            </a:extLst>
          </p:cNvPr>
          <p:cNvSpPr/>
          <p:nvPr/>
        </p:nvSpPr>
        <p:spPr>
          <a:xfrm>
            <a:off x="5328125" y="672385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82CB71EE-B06E-52F7-7161-4E3716E5C40E}"/>
              </a:ext>
            </a:extLst>
          </p:cNvPr>
          <p:cNvSpPr/>
          <p:nvPr/>
        </p:nvSpPr>
        <p:spPr>
          <a:xfrm rot="5400000">
            <a:off x="198114" y="4445576"/>
            <a:ext cx="5364000" cy="2916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8" name="Rechthoek 17">
            <a:extLst>
              <a:ext uri="{FF2B5EF4-FFF2-40B4-BE49-F238E27FC236}">
                <a16:creationId xmlns:a16="http://schemas.microsoft.com/office/drawing/2014/main" id="{C3F7FDF3-5532-B691-4665-202B5782B0DA}"/>
              </a:ext>
            </a:extLst>
          </p:cNvPr>
          <p:cNvSpPr/>
          <p:nvPr/>
        </p:nvSpPr>
        <p:spPr>
          <a:xfrm>
            <a:off x="1854158" y="518722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CE0A0B8F-5383-C021-F927-A0B444509076}"/>
              </a:ext>
            </a:extLst>
          </p:cNvPr>
          <p:cNvSpPr/>
          <p:nvPr/>
        </p:nvSpPr>
        <p:spPr>
          <a:xfrm>
            <a:off x="1854158" y="6663393"/>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3614CC11-81BB-0746-B005-E567A337C14D}"/>
              </a:ext>
            </a:extLst>
          </p:cNvPr>
          <p:cNvSpPr/>
          <p:nvPr/>
        </p:nvSpPr>
        <p:spPr>
          <a:xfrm>
            <a:off x="1854158" y="3711225"/>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Rechthoek 20">
            <a:extLst>
              <a:ext uri="{FF2B5EF4-FFF2-40B4-BE49-F238E27FC236}">
                <a16:creationId xmlns:a16="http://schemas.microsoft.com/office/drawing/2014/main" id="{3DC5CFCA-AE81-7E4B-912F-5832D37945BD}"/>
              </a:ext>
            </a:extLst>
          </p:cNvPr>
          <p:cNvSpPr/>
          <p:nvPr/>
        </p:nvSpPr>
        <p:spPr>
          <a:xfrm>
            <a:off x="2932705" y="518706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2" name="Rechthoek 21">
            <a:extLst>
              <a:ext uri="{FF2B5EF4-FFF2-40B4-BE49-F238E27FC236}">
                <a16:creationId xmlns:a16="http://schemas.microsoft.com/office/drawing/2014/main" id="{86E2980D-3834-83A2-F1D3-66D619F6E79F}"/>
              </a:ext>
            </a:extLst>
          </p:cNvPr>
          <p:cNvSpPr/>
          <p:nvPr/>
        </p:nvSpPr>
        <p:spPr>
          <a:xfrm>
            <a:off x="2932705" y="6663233"/>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3" name="Rechthoek 22">
            <a:extLst>
              <a:ext uri="{FF2B5EF4-FFF2-40B4-BE49-F238E27FC236}">
                <a16:creationId xmlns:a16="http://schemas.microsoft.com/office/drawing/2014/main" id="{66D1719A-41CE-5278-3131-34B002D381D1}"/>
              </a:ext>
            </a:extLst>
          </p:cNvPr>
          <p:cNvSpPr/>
          <p:nvPr/>
        </p:nvSpPr>
        <p:spPr>
          <a:xfrm>
            <a:off x="2932705" y="3711065"/>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7" name="Tekstvak 26">
            <a:extLst>
              <a:ext uri="{FF2B5EF4-FFF2-40B4-BE49-F238E27FC236}">
                <a16:creationId xmlns:a16="http://schemas.microsoft.com/office/drawing/2014/main" id="{63B60F75-3EA7-8089-DD46-E6550EF15CDB}"/>
              </a:ext>
            </a:extLst>
          </p:cNvPr>
          <p:cNvSpPr txBox="1"/>
          <p:nvPr/>
        </p:nvSpPr>
        <p:spPr>
          <a:xfrm>
            <a:off x="827836" y="8759606"/>
            <a:ext cx="2843989" cy="13388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Marten </a:t>
            </a:r>
            <a:r>
              <a:rPr lang="nl-NL" sz="900" dirty="0" err="1">
                <a:latin typeface="Times New Roman" panose="02020603050405020304" pitchFamily="18" charset="0"/>
                <a:cs typeface="Times New Roman" panose="02020603050405020304" pitchFamily="18" charset="0"/>
              </a:rPr>
              <a:t>Jongema</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offset</a:t>
            </a:r>
          </a:p>
          <a:p>
            <a:r>
              <a:rPr lang="nl-NL" sz="900" dirty="0">
                <a:latin typeface="Times New Roman" panose="02020603050405020304" pitchFamily="18" charset="0"/>
                <a:cs typeface="Times New Roman" panose="02020603050405020304" pitchFamily="18" charset="0"/>
              </a:rPr>
              <a:t>Tanding: kamtanding 12 ¾  : 13 ¼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fosforescerend</a:t>
            </a:r>
          </a:p>
          <a:p>
            <a:r>
              <a:rPr lang="nl-NL" sz="900" dirty="0">
                <a:latin typeface="Times New Roman" panose="02020603050405020304" pitchFamily="18" charset="0"/>
                <a:cs typeface="Times New Roman" panose="02020603050405020304" pitchFamily="18" charset="0"/>
              </a:rPr>
              <a:t>Oplage:	70 cent 		  1.846.455</a:t>
            </a:r>
          </a:p>
          <a:p>
            <a:r>
              <a:rPr lang="nl-NL" sz="900" dirty="0">
                <a:latin typeface="Times New Roman" panose="02020603050405020304" pitchFamily="18" charset="0"/>
                <a:cs typeface="Times New Roman" panose="02020603050405020304" pitchFamily="18" charset="0"/>
              </a:rPr>
              <a:t>	80 cent 		  1.087.078</a:t>
            </a:r>
          </a:p>
          <a:p>
            <a:r>
              <a:rPr lang="nl-NL" sz="900" dirty="0">
                <a:latin typeface="Times New Roman" panose="02020603050405020304" pitchFamily="18" charset="0"/>
                <a:cs typeface="Times New Roman" panose="02020603050405020304" pitchFamily="18" charset="0"/>
              </a:rPr>
              <a:t>	80 cent		  1.106.203</a:t>
            </a:r>
          </a:p>
          <a:p>
            <a:r>
              <a:rPr lang="nl-NL" sz="900" dirty="0">
                <a:latin typeface="Times New Roman" panose="02020603050405020304" pitchFamily="18" charset="0"/>
                <a:cs typeface="Times New Roman" panose="02020603050405020304" pitchFamily="18" charset="0"/>
              </a:rPr>
              <a:t>	Blok		  4.797.814</a:t>
            </a:r>
          </a:p>
        </p:txBody>
      </p:sp>
      <p:sp>
        <p:nvSpPr>
          <p:cNvPr id="5" name="Tekstvak 4">
            <a:extLst>
              <a:ext uri="{FF2B5EF4-FFF2-40B4-BE49-F238E27FC236}">
                <a16:creationId xmlns:a16="http://schemas.microsoft.com/office/drawing/2014/main" id="{2E20EEC4-470F-CD94-8837-69A3C413730E}"/>
              </a:ext>
            </a:extLst>
          </p:cNvPr>
          <p:cNvSpPr txBox="1"/>
          <p:nvPr/>
        </p:nvSpPr>
        <p:spPr>
          <a:xfrm>
            <a:off x="5544149" y="4485814"/>
            <a:ext cx="609520" cy="3539430"/>
          </a:xfrm>
          <a:prstGeom prst="rect">
            <a:avLst/>
          </a:prstGeom>
          <a:noFill/>
        </p:spPr>
        <p:txBody>
          <a:bodyPr wrap="square" rtlCol="0">
            <a:spAutoFit/>
          </a:bodyPr>
          <a:lstStyle/>
          <a:p>
            <a:pPr algn="ctr"/>
            <a:r>
              <a:rPr lang="nl-NL" sz="800" dirty="0">
                <a:latin typeface="Times New Roman" panose="02020603050405020304" pitchFamily="18" charset="0"/>
                <a:cs typeface="Times New Roman" panose="02020603050405020304" pitchFamily="18" charset="0"/>
              </a:rPr>
              <a:t>70 cent</a:t>
            </a: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r>
              <a:rPr lang="nl-NL" sz="800" dirty="0">
                <a:latin typeface="Times New Roman" panose="02020603050405020304" pitchFamily="18" charset="0"/>
                <a:cs typeface="Times New Roman" panose="02020603050405020304" pitchFamily="18" charset="0"/>
              </a:rPr>
              <a:t>80 cent</a:t>
            </a:r>
          </a:p>
          <a:p>
            <a:pPr algn="ctr"/>
            <a:r>
              <a:rPr lang="nl-NL" sz="800" dirty="0">
                <a:latin typeface="Times New Roman" panose="02020603050405020304" pitchFamily="18" charset="0"/>
                <a:cs typeface="Times New Roman" panose="02020603050405020304" pitchFamily="18" charset="0"/>
              </a:rPr>
              <a:t>geel</a:t>
            </a: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r>
              <a:rPr lang="nl-NL" sz="800" dirty="0">
                <a:latin typeface="Times New Roman" panose="02020603050405020304" pitchFamily="18" charset="0"/>
                <a:cs typeface="Times New Roman" panose="02020603050405020304" pitchFamily="18" charset="0"/>
              </a:rPr>
              <a:t>80 cent</a:t>
            </a:r>
          </a:p>
          <a:p>
            <a:pPr algn="ctr"/>
            <a:r>
              <a:rPr lang="nl-NL" sz="800" dirty="0">
                <a:latin typeface="Times New Roman" panose="02020603050405020304" pitchFamily="18" charset="0"/>
                <a:cs typeface="Times New Roman" panose="02020603050405020304" pitchFamily="18" charset="0"/>
              </a:rPr>
              <a:t>roze</a:t>
            </a:r>
          </a:p>
        </p:txBody>
      </p:sp>
      <p:sp>
        <p:nvSpPr>
          <p:cNvPr id="11" name="Tekstvak 10">
            <a:extLst>
              <a:ext uri="{FF2B5EF4-FFF2-40B4-BE49-F238E27FC236}">
                <a16:creationId xmlns:a16="http://schemas.microsoft.com/office/drawing/2014/main" id="{EDBB9466-0AAA-F5BA-5929-278D9569C222}"/>
              </a:ext>
            </a:extLst>
          </p:cNvPr>
          <p:cNvSpPr txBox="1"/>
          <p:nvPr/>
        </p:nvSpPr>
        <p:spPr>
          <a:xfrm>
            <a:off x="3121158" y="4612768"/>
            <a:ext cx="609520" cy="3293209"/>
          </a:xfrm>
          <a:prstGeom prst="rect">
            <a:avLst/>
          </a:prstGeom>
          <a:noFill/>
        </p:spPr>
        <p:txBody>
          <a:bodyPr wrap="square" rtlCol="0">
            <a:spAutoFit/>
          </a:bodyPr>
          <a:lstStyle/>
          <a:p>
            <a:pPr algn="ctr"/>
            <a:r>
              <a:rPr lang="nl-NL" sz="800" dirty="0">
                <a:latin typeface="Times New Roman" panose="02020603050405020304" pitchFamily="18" charset="0"/>
                <a:cs typeface="Times New Roman" panose="02020603050405020304" pitchFamily="18" charset="0"/>
              </a:rPr>
              <a:t>70 cent</a:t>
            </a: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r>
              <a:rPr lang="nl-NL" sz="800" dirty="0">
                <a:latin typeface="Times New Roman" panose="02020603050405020304" pitchFamily="18" charset="0"/>
                <a:cs typeface="Times New Roman" panose="02020603050405020304" pitchFamily="18" charset="0"/>
              </a:rPr>
              <a:t>80 cent</a:t>
            </a:r>
          </a:p>
          <a:p>
            <a:pPr algn="ctr"/>
            <a:r>
              <a:rPr lang="nl-NL" sz="800" dirty="0">
                <a:latin typeface="Times New Roman" panose="02020603050405020304" pitchFamily="18" charset="0"/>
                <a:cs typeface="Times New Roman" panose="02020603050405020304" pitchFamily="18" charset="0"/>
              </a:rPr>
              <a:t>geel</a:t>
            </a: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r>
              <a:rPr lang="nl-NL" sz="800" dirty="0">
                <a:latin typeface="Times New Roman" panose="02020603050405020304" pitchFamily="18" charset="0"/>
                <a:cs typeface="Times New Roman" panose="02020603050405020304" pitchFamily="18" charset="0"/>
              </a:rPr>
              <a:t>80 cent</a:t>
            </a:r>
          </a:p>
          <a:p>
            <a:pPr algn="ctr"/>
            <a:r>
              <a:rPr lang="nl-NL" sz="800" dirty="0">
                <a:latin typeface="Times New Roman" panose="02020603050405020304" pitchFamily="18" charset="0"/>
                <a:cs typeface="Times New Roman" panose="02020603050405020304" pitchFamily="18" charset="0"/>
              </a:rPr>
              <a:t>roze</a:t>
            </a:r>
          </a:p>
        </p:txBody>
      </p:sp>
      <p:sp>
        <p:nvSpPr>
          <p:cNvPr id="13" name="Tekstvak 12">
            <a:extLst>
              <a:ext uri="{FF2B5EF4-FFF2-40B4-BE49-F238E27FC236}">
                <a16:creationId xmlns:a16="http://schemas.microsoft.com/office/drawing/2014/main" id="{9B765A55-FF2C-E1C0-ECEF-4AE5FCF98262}"/>
              </a:ext>
            </a:extLst>
          </p:cNvPr>
          <p:cNvSpPr txBox="1"/>
          <p:nvPr/>
        </p:nvSpPr>
        <p:spPr>
          <a:xfrm>
            <a:off x="2124258" y="4614098"/>
            <a:ext cx="609520" cy="3293209"/>
          </a:xfrm>
          <a:prstGeom prst="rect">
            <a:avLst/>
          </a:prstGeom>
          <a:noFill/>
        </p:spPr>
        <p:txBody>
          <a:bodyPr wrap="square" rtlCol="0">
            <a:spAutoFit/>
          </a:bodyPr>
          <a:lstStyle/>
          <a:p>
            <a:pPr algn="ctr"/>
            <a:r>
              <a:rPr lang="nl-NL" sz="800" dirty="0">
                <a:latin typeface="Times New Roman" panose="02020603050405020304" pitchFamily="18" charset="0"/>
                <a:cs typeface="Times New Roman" panose="02020603050405020304" pitchFamily="18" charset="0"/>
              </a:rPr>
              <a:t>70 cent</a:t>
            </a: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r>
              <a:rPr lang="nl-NL" sz="800" dirty="0">
                <a:latin typeface="Times New Roman" panose="02020603050405020304" pitchFamily="18" charset="0"/>
                <a:cs typeface="Times New Roman" panose="02020603050405020304" pitchFamily="18" charset="0"/>
              </a:rPr>
              <a:t>80 cent</a:t>
            </a:r>
          </a:p>
          <a:p>
            <a:pPr algn="ctr"/>
            <a:r>
              <a:rPr lang="nl-NL" sz="800" dirty="0">
                <a:latin typeface="Times New Roman" panose="02020603050405020304" pitchFamily="18" charset="0"/>
                <a:cs typeface="Times New Roman" panose="02020603050405020304" pitchFamily="18" charset="0"/>
              </a:rPr>
              <a:t>geel</a:t>
            </a: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endParaRPr lang="nl-NL" sz="800" dirty="0">
              <a:latin typeface="Times New Roman" panose="02020603050405020304" pitchFamily="18" charset="0"/>
              <a:cs typeface="Times New Roman" panose="02020603050405020304" pitchFamily="18" charset="0"/>
            </a:endParaRPr>
          </a:p>
          <a:p>
            <a:pPr algn="ctr"/>
            <a:r>
              <a:rPr lang="nl-NL" sz="800" dirty="0">
                <a:latin typeface="Times New Roman" panose="02020603050405020304" pitchFamily="18" charset="0"/>
                <a:cs typeface="Times New Roman" panose="02020603050405020304" pitchFamily="18" charset="0"/>
              </a:rPr>
              <a:t>80 cent</a:t>
            </a:r>
          </a:p>
          <a:p>
            <a:pPr algn="ctr"/>
            <a:r>
              <a:rPr lang="nl-NL" sz="800" dirty="0">
                <a:latin typeface="Times New Roman" panose="02020603050405020304" pitchFamily="18" charset="0"/>
                <a:cs typeface="Times New Roman" panose="02020603050405020304" pitchFamily="18" charset="0"/>
              </a:rPr>
              <a:t>roze</a:t>
            </a:r>
          </a:p>
        </p:txBody>
      </p:sp>
      <p:sp>
        <p:nvSpPr>
          <p:cNvPr id="25" name="Tekstvak 24">
            <a:extLst>
              <a:ext uri="{FF2B5EF4-FFF2-40B4-BE49-F238E27FC236}">
                <a16:creationId xmlns:a16="http://schemas.microsoft.com/office/drawing/2014/main" id="{79C43785-86E4-6BF2-042B-EEC53FE1A811}"/>
              </a:ext>
            </a:extLst>
          </p:cNvPr>
          <p:cNvSpPr txBox="1"/>
          <p:nvPr/>
        </p:nvSpPr>
        <p:spPr>
          <a:xfrm>
            <a:off x="1854158" y="3298681"/>
            <a:ext cx="2837539" cy="461665"/>
          </a:xfrm>
          <a:prstGeom prst="rect">
            <a:avLst/>
          </a:prstGeom>
          <a:noFill/>
        </p:spPr>
        <p:txBody>
          <a:bodyPr wrap="square" rtlCol="0">
            <a:spAutoFit/>
          </a:bodyPr>
          <a:lstStyle/>
          <a:p>
            <a:r>
              <a:rPr lang="nl-NL" sz="2400" dirty="0">
                <a:latin typeface="Univers Condensed" panose="020B0506020202050204" pitchFamily="34" charset="0"/>
              </a:rPr>
              <a:t>T O E K O M S T</a:t>
            </a:r>
          </a:p>
        </p:txBody>
      </p:sp>
      <p:sp>
        <p:nvSpPr>
          <p:cNvPr id="26" name="Tekstvak 25">
            <a:extLst>
              <a:ext uri="{FF2B5EF4-FFF2-40B4-BE49-F238E27FC236}">
                <a16:creationId xmlns:a16="http://schemas.microsoft.com/office/drawing/2014/main" id="{B9074736-8FD0-8D2A-D592-E9DB723C99D2}"/>
              </a:ext>
            </a:extLst>
          </p:cNvPr>
          <p:cNvSpPr txBox="1"/>
          <p:nvPr/>
        </p:nvSpPr>
        <p:spPr>
          <a:xfrm rot="16200000">
            <a:off x="-43191" y="5451175"/>
            <a:ext cx="3539431" cy="461665"/>
          </a:xfrm>
          <a:prstGeom prst="rect">
            <a:avLst/>
          </a:prstGeom>
          <a:noFill/>
        </p:spPr>
        <p:txBody>
          <a:bodyPr wrap="square" rtlCol="0">
            <a:spAutoFit/>
          </a:bodyPr>
          <a:lstStyle/>
          <a:p>
            <a:r>
              <a:rPr lang="nl-NL" sz="2400" b="1" dirty="0">
                <a:latin typeface="Univers Condensed" panose="020B0506020202050204" pitchFamily="34" charset="0"/>
              </a:rPr>
              <a:t>B O U W E N  A </a:t>
            </a:r>
            <a:r>
              <a:rPr lang="nl-NL" sz="2400" b="1" dirty="0" err="1">
                <a:latin typeface="Univers Condensed" panose="020B0506020202050204" pitchFamily="34" charset="0"/>
              </a:rPr>
              <a:t>A</a:t>
            </a:r>
            <a:r>
              <a:rPr lang="nl-NL" sz="2400" b="1" dirty="0">
                <a:latin typeface="Univers Condensed" panose="020B0506020202050204" pitchFamily="34" charset="0"/>
              </a:rPr>
              <a:t> N  D E </a:t>
            </a:r>
          </a:p>
        </p:txBody>
      </p:sp>
      <p:sp>
        <p:nvSpPr>
          <p:cNvPr id="28" name="Tekstvak 27">
            <a:extLst>
              <a:ext uri="{FF2B5EF4-FFF2-40B4-BE49-F238E27FC236}">
                <a16:creationId xmlns:a16="http://schemas.microsoft.com/office/drawing/2014/main" id="{94B424E9-6A21-5E2A-BC89-76467A5B8866}"/>
              </a:ext>
            </a:extLst>
          </p:cNvPr>
          <p:cNvSpPr txBox="1"/>
          <p:nvPr/>
        </p:nvSpPr>
        <p:spPr>
          <a:xfrm rot="5400000">
            <a:off x="2098634" y="5801649"/>
            <a:ext cx="4015615" cy="400110"/>
          </a:xfrm>
          <a:prstGeom prst="rect">
            <a:avLst/>
          </a:prstGeom>
          <a:noFill/>
        </p:spPr>
        <p:txBody>
          <a:bodyPr wrap="square" rtlCol="0">
            <a:spAutoFit/>
          </a:bodyPr>
          <a:lstStyle/>
          <a:p>
            <a:r>
              <a:rPr lang="nl-NL" sz="2000" dirty="0">
                <a:latin typeface="Univers Condensed" panose="020B0506020202050204" pitchFamily="34" charset="0"/>
              </a:rPr>
              <a:t>K I N D E R P O S T Z E G E L A C T I E</a:t>
            </a:r>
          </a:p>
        </p:txBody>
      </p:sp>
      <p:sp>
        <p:nvSpPr>
          <p:cNvPr id="29" name="Tekstvak 28">
            <a:extLst>
              <a:ext uri="{FF2B5EF4-FFF2-40B4-BE49-F238E27FC236}">
                <a16:creationId xmlns:a16="http://schemas.microsoft.com/office/drawing/2014/main" id="{1F1A525D-8C45-C910-90CA-348B78F30F01}"/>
              </a:ext>
            </a:extLst>
          </p:cNvPr>
          <p:cNvSpPr txBox="1"/>
          <p:nvPr/>
        </p:nvSpPr>
        <p:spPr>
          <a:xfrm rot="10800000">
            <a:off x="1854157" y="8087907"/>
            <a:ext cx="2157094" cy="461665"/>
          </a:xfrm>
          <a:prstGeom prst="rect">
            <a:avLst/>
          </a:prstGeom>
          <a:noFill/>
        </p:spPr>
        <p:txBody>
          <a:bodyPr wrap="square" rtlCol="0">
            <a:spAutoFit/>
          </a:bodyPr>
          <a:lstStyle/>
          <a:p>
            <a:pPr algn="ctr"/>
            <a:r>
              <a:rPr lang="nl-NL" sz="2400" b="1" dirty="0">
                <a:latin typeface="Univers Condensed" panose="020B0506020202050204" pitchFamily="34" charset="0"/>
              </a:rPr>
              <a:t>1 9       9 6</a:t>
            </a:r>
          </a:p>
        </p:txBody>
      </p:sp>
    </p:spTree>
    <p:extLst>
      <p:ext uri="{BB962C8B-B14F-4D97-AF65-F5344CB8AC3E}">
        <p14:creationId xmlns:p14="http://schemas.microsoft.com/office/powerpoint/2010/main" val="113544073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4CD1A9-BB7F-D1AB-6AC5-EBCB448ACCA5}"/>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042563F2-4263-300C-53BD-E1F843A7F0EB}"/>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C50DCDAB-47CE-E1FE-5C26-1A29BC4BB543}"/>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D485D61C-01FD-5CA5-09A4-0D0F2F055E92}"/>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1997</a:t>
            </a:r>
          </a:p>
        </p:txBody>
      </p:sp>
      <p:sp>
        <p:nvSpPr>
          <p:cNvPr id="10" name="Tekstvak 9">
            <a:extLst>
              <a:ext uri="{FF2B5EF4-FFF2-40B4-BE49-F238E27FC236}">
                <a16:creationId xmlns:a16="http://schemas.microsoft.com/office/drawing/2014/main" id="{9F463453-763D-D176-1C5B-CB1BF23803CE}"/>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1997</a:t>
            </a:r>
          </a:p>
        </p:txBody>
      </p:sp>
      <p:cxnSp>
        <p:nvCxnSpPr>
          <p:cNvPr id="12" name="Rechte verbindingslijn 11">
            <a:extLst>
              <a:ext uri="{FF2B5EF4-FFF2-40B4-BE49-F238E27FC236}">
                <a16:creationId xmlns:a16="http://schemas.microsoft.com/office/drawing/2014/main" id="{66963FCB-0C5E-7001-F68E-A0E5453BB902}"/>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Tekstvak 7">
            <a:extLst>
              <a:ext uri="{FF2B5EF4-FFF2-40B4-BE49-F238E27FC236}">
                <a16:creationId xmlns:a16="http://schemas.microsoft.com/office/drawing/2014/main" id="{A8B01398-0497-2031-A7FB-988696E93529}"/>
              </a:ext>
            </a:extLst>
          </p:cNvPr>
          <p:cNvSpPr txBox="1"/>
          <p:nvPr/>
        </p:nvSpPr>
        <p:spPr>
          <a:xfrm>
            <a:off x="967297" y="2507397"/>
            <a:ext cx="5926701" cy="400110"/>
          </a:xfrm>
          <a:prstGeom prst="rect">
            <a:avLst/>
          </a:prstGeom>
          <a:noFill/>
        </p:spPr>
        <p:txBody>
          <a:bodyPr wrap="square" rtlCol="0">
            <a:spAutoFit/>
          </a:bodyPr>
          <a:lstStyle/>
          <a:p>
            <a:r>
              <a:rPr lang="nl-NL" sz="1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Teun Hoeks maakte voor het thema Sprookjes drie zegels met achtereenvolgens roodkapje, klein duimpje en de geest uit de fles.</a:t>
            </a:r>
            <a:r>
              <a:rPr lang="nl-NL" sz="1000"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De eerste keer dat alle zegels dezelfde frankeerwaarde hebben. </a:t>
            </a:r>
            <a:endParaRPr lang="nl-NL" sz="1000" dirty="0">
              <a:latin typeface="Times New Roman" panose="02020603050405020304" pitchFamily="18" charset="0"/>
              <a:cs typeface="Times New Roman" panose="02020603050405020304" pitchFamily="18" charset="0"/>
            </a:endParaRPr>
          </a:p>
        </p:txBody>
      </p:sp>
      <p:sp>
        <p:nvSpPr>
          <p:cNvPr id="9" name="Rechthoek 8">
            <a:extLst>
              <a:ext uri="{FF2B5EF4-FFF2-40B4-BE49-F238E27FC236}">
                <a16:creationId xmlns:a16="http://schemas.microsoft.com/office/drawing/2014/main" id="{CD7393C2-737D-306B-4955-761E670E7D6D}"/>
              </a:ext>
            </a:extLst>
          </p:cNvPr>
          <p:cNvSpPr/>
          <p:nvPr/>
        </p:nvSpPr>
        <p:spPr>
          <a:xfrm>
            <a:off x="1223553" y="5345906"/>
            <a:ext cx="5364000" cy="2916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5" name="Tekstvak 24">
            <a:extLst>
              <a:ext uri="{FF2B5EF4-FFF2-40B4-BE49-F238E27FC236}">
                <a16:creationId xmlns:a16="http://schemas.microsoft.com/office/drawing/2014/main" id="{0C2348F8-7548-0EFB-0677-701C809536A2}"/>
              </a:ext>
            </a:extLst>
          </p:cNvPr>
          <p:cNvSpPr txBox="1"/>
          <p:nvPr/>
        </p:nvSpPr>
        <p:spPr>
          <a:xfrm>
            <a:off x="827836" y="8759606"/>
            <a:ext cx="2843989" cy="13388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Teun Hoeks</a:t>
            </a:r>
          </a:p>
          <a:p>
            <a:r>
              <a:rPr lang="nl-NL" sz="900" dirty="0">
                <a:latin typeface="Times New Roman" panose="02020603050405020304" pitchFamily="18" charset="0"/>
                <a:cs typeface="Times New Roman" panose="02020603050405020304" pitchFamily="18" charset="0"/>
              </a:rPr>
              <a:t>Drukprocedé: offset</a:t>
            </a:r>
          </a:p>
          <a:p>
            <a:r>
              <a:rPr lang="nl-NL" sz="900" dirty="0">
                <a:latin typeface="Times New Roman" panose="02020603050405020304" pitchFamily="18" charset="0"/>
                <a:cs typeface="Times New Roman" panose="02020603050405020304" pitchFamily="18" charset="0"/>
              </a:rPr>
              <a:t>Tanding: kamtanding 13 ¼ : 12 ¾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niet fosforescerend</a:t>
            </a:r>
          </a:p>
          <a:p>
            <a:r>
              <a:rPr lang="nl-NL" sz="900" dirty="0">
                <a:latin typeface="Times New Roman" panose="02020603050405020304" pitchFamily="18" charset="0"/>
                <a:cs typeface="Times New Roman" panose="02020603050405020304" pitchFamily="18" charset="0"/>
              </a:rPr>
              <a:t>Oplage:	80 cent 		  956.988</a:t>
            </a:r>
          </a:p>
          <a:p>
            <a:r>
              <a:rPr lang="nl-NL" sz="900" dirty="0">
                <a:latin typeface="Times New Roman" panose="02020603050405020304" pitchFamily="18" charset="0"/>
                <a:cs typeface="Times New Roman" panose="02020603050405020304" pitchFamily="18" charset="0"/>
              </a:rPr>
              <a:t>	80 cent 		  909.793</a:t>
            </a:r>
          </a:p>
          <a:p>
            <a:r>
              <a:rPr lang="nl-NL" sz="900" dirty="0">
                <a:latin typeface="Times New Roman" panose="02020603050405020304" pitchFamily="18" charset="0"/>
                <a:cs typeface="Times New Roman" panose="02020603050405020304" pitchFamily="18" charset="0"/>
              </a:rPr>
              <a:t>	80 cent		  904.760</a:t>
            </a:r>
          </a:p>
          <a:p>
            <a:r>
              <a:rPr lang="nl-NL" sz="900" dirty="0">
                <a:latin typeface="Times New Roman" panose="02020603050405020304" pitchFamily="18" charset="0"/>
                <a:cs typeface="Times New Roman" panose="02020603050405020304" pitchFamily="18" charset="0"/>
              </a:rPr>
              <a:t>	Blok		  4.805.054</a:t>
            </a:r>
          </a:p>
        </p:txBody>
      </p:sp>
      <p:sp>
        <p:nvSpPr>
          <p:cNvPr id="26" name="Rechthoek 25">
            <a:extLst>
              <a:ext uri="{FF2B5EF4-FFF2-40B4-BE49-F238E27FC236}">
                <a16:creationId xmlns:a16="http://schemas.microsoft.com/office/drawing/2014/main" id="{C2BA869D-5D34-87DE-ECD7-E46DC1357C59}"/>
              </a:ext>
            </a:extLst>
          </p:cNvPr>
          <p:cNvSpPr/>
          <p:nvPr/>
        </p:nvSpPr>
        <p:spPr>
          <a:xfrm rot="16200000">
            <a:off x="3411362" y="344578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7" name="Rechthoek 26">
            <a:extLst>
              <a:ext uri="{FF2B5EF4-FFF2-40B4-BE49-F238E27FC236}">
                <a16:creationId xmlns:a16="http://schemas.microsoft.com/office/drawing/2014/main" id="{BC99A081-E9C1-E609-A1AE-9FB26FB35926}"/>
              </a:ext>
            </a:extLst>
          </p:cNvPr>
          <p:cNvSpPr/>
          <p:nvPr/>
        </p:nvSpPr>
        <p:spPr>
          <a:xfrm rot="16200000">
            <a:off x="4914101" y="344578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8" name="Rechthoek 27">
            <a:extLst>
              <a:ext uri="{FF2B5EF4-FFF2-40B4-BE49-F238E27FC236}">
                <a16:creationId xmlns:a16="http://schemas.microsoft.com/office/drawing/2014/main" id="{B9C7D962-6B89-2B4F-9A12-A811DCBD2C77}"/>
              </a:ext>
            </a:extLst>
          </p:cNvPr>
          <p:cNvSpPr/>
          <p:nvPr/>
        </p:nvSpPr>
        <p:spPr>
          <a:xfrm rot="16200000">
            <a:off x="1908623" y="344578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9" name="Rechthoek 28">
            <a:extLst>
              <a:ext uri="{FF2B5EF4-FFF2-40B4-BE49-F238E27FC236}">
                <a16:creationId xmlns:a16="http://schemas.microsoft.com/office/drawing/2014/main" id="{820210D5-9DA3-F7E3-CC56-C739FE685D71}"/>
              </a:ext>
            </a:extLst>
          </p:cNvPr>
          <p:cNvSpPr/>
          <p:nvPr/>
        </p:nvSpPr>
        <p:spPr>
          <a:xfrm rot="16200000">
            <a:off x="4842101" y="666019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0" name="Rechthoek 29">
            <a:extLst>
              <a:ext uri="{FF2B5EF4-FFF2-40B4-BE49-F238E27FC236}">
                <a16:creationId xmlns:a16="http://schemas.microsoft.com/office/drawing/2014/main" id="{DAB97D58-0E36-F892-CD27-A444584E886F}"/>
              </a:ext>
            </a:extLst>
          </p:cNvPr>
          <p:cNvSpPr/>
          <p:nvPr/>
        </p:nvSpPr>
        <p:spPr>
          <a:xfrm rot="16200000">
            <a:off x="3365833" y="666018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1" name="Rechthoek 30">
            <a:extLst>
              <a:ext uri="{FF2B5EF4-FFF2-40B4-BE49-F238E27FC236}">
                <a16:creationId xmlns:a16="http://schemas.microsoft.com/office/drawing/2014/main" id="{51F1E469-B652-589F-67DD-D5DC7E2BC9C8}"/>
              </a:ext>
            </a:extLst>
          </p:cNvPr>
          <p:cNvSpPr/>
          <p:nvPr/>
        </p:nvSpPr>
        <p:spPr>
          <a:xfrm rot="16200000">
            <a:off x="1889606" y="666018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2" name="Rechthoek 31">
            <a:extLst>
              <a:ext uri="{FF2B5EF4-FFF2-40B4-BE49-F238E27FC236}">
                <a16:creationId xmlns:a16="http://schemas.microsoft.com/office/drawing/2014/main" id="{8AF048A3-CF03-B726-F65F-1200ABEB131E}"/>
              </a:ext>
            </a:extLst>
          </p:cNvPr>
          <p:cNvSpPr/>
          <p:nvPr/>
        </p:nvSpPr>
        <p:spPr>
          <a:xfrm rot="16200000">
            <a:off x="4842102" y="554394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3" name="Rechthoek 32">
            <a:extLst>
              <a:ext uri="{FF2B5EF4-FFF2-40B4-BE49-F238E27FC236}">
                <a16:creationId xmlns:a16="http://schemas.microsoft.com/office/drawing/2014/main" id="{93840F4A-8D3C-BAB4-9ACE-5E4566BFEAF6}"/>
              </a:ext>
            </a:extLst>
          </p:cNvPr>
          <p:cNvSpPr/>
          <p:nvPr/>
        </p:nvSpPr>
        <p:spPr>
          <a:xfrm rot="16200000">
            <a:off x="3365834" y="554394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4" name="Rechthoek 33">
            <a:extLst>
              <a:ext uri="{FF2B5EF4-FFF2-40B4-BE49-F238E27FC236}">
                <a16:creationId xmlns:a16="http://schemas.microsoft.com/office/drawing/2014/main" id="{DF09B3B1-4D13-0387-392C-6D480B16E5AA}"/>
              </a:ext>
            </a:extLst>
          </p:cNvPr>
          <p:cNvSpPr/>
          <p:nvPr/>
        </p:nvSpPr>
        <p:spPr>
          <a:xfrm rot="16200000">
            <a:off x="1889607" y="554394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5" name="Tekstvak 34">
            <a:extLst>
              <a:ext uri="{FF2B5EF4-FFF2-40B4-BE49-F238E27FC236}">
                <a16:creationId xmlns:a16="http://schemas.microsoft.com/office/drawing/2014/main" id="{DCC7F493-9E1F-A30F-6283-9C854B38053C}"/>
              </a:ext>
            </a:extLst>
          </p:cNvPr>
          <p:cNvSpPr txBox="1"/>
          <p:nvPr/>
        </p:nvSpPr>
        <p:spPr>
          <a:xfrm>
            <a:off x="2087833" y="4138427"/>
            <a:ext cx="4284292"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rood kapje		 	      klein duimpje		          geest in de fles</a:t>
            </a:r>
          </a:p>
        </p:txBody>
      </p:sp>
      <p:sp>
        <p:nvSpPr>
          <p:cNvPr id="36" name="Tekstvak 35">
            <a:extLst>
              <a:ext uri="{FF2B5EF4-FFF2-40B4-BE49-F238E27FC236}">
                <a16:creationId xmlns:a16="http://schemas.microsoft.com/office/drawing/2014/main" id="{6A3BF8FC-1D40-526E-021B-012A558E9504}"/>
              </a:ext>
            </a:extLst>
          </p:cNvPr>
          <p:cNvSpPr txBox="1"/>
          <p:nvPr/>
        </p:nvSpPr>
        <p:spPr>
          <a:xfrm>
            <a:off x="2087833" y="6218941"/>
            <a:ext cx="4248288"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geest			      rood kapje		         klein duimpje</a:t>
            </a:r>
          </a:p>
        </p:txBody>
      </p:sp>
      <p:sp>
        <p:nvSpPr>
          <p:cNvPr id="37" name="Tekstvak 36">
            <a:extLst>
              <a:ext uri="{FF2B5EF4-FFF2-40B4-BE49-F238E27FC236}">
                <a16:creationId xmlns:a16="http://schemas.microsoft.com/office/drawing/2014/main" id="{A519F137-11FD-1725-41A5-C71AE4E4536F}"/>
              </a:ext>
            </a:extLst>
          </p:cNvPr>
          <p:cNvSpPr txBox="1"/>
          <p:nvPr/>
        </p:nvSpPr>
        <p:spPr>
          <a:xfrm>
            <a:off x="2102058" y="7298803"/>
            <a:ext cx="410400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klein duimpje		       geest			           rood kapje</a:t>
            </a:r>
          </a:p>
        </p:txBody>
      </p:sp>
      <p:sp>
        <p:nvSpPr>
          <p:cNvPr id="2" name="Tekstvak 1">
            <a:extLst>
              <a:ext uri="{FF2B5EF4-FFF2-40B4-BE49-F238E27FC236}">
                <a16:creationId xmlns:a16="http://schemas.microsoft.com/office/drawing/2014/main" id="{BE4BF454-E99F-ED31-442B-942FC48AB845}"/>
              </a:ext>
            </a:extLst>
          </p:cNvPr>
          <p:cNvSpPr txBox="1"/>
          <p:nvPr/>
        </p:nvSpPr>
        <p:spPr>
          <a:xfrm>
            <a:off x="1691605" y="5381910"/>
            <a:ext cx="4392496" cy="369332"/>
          </a:xfrm>
          <a:prstGeom prst="rect">
            <a:avLst/>
          </a:prstGeom>
          <a:noFill/>
        </p:spPr>
        <p:txBody>
          <a:bodyPr wrap="square" rtlCol="0">
            <a:spAutoFit/>
          </a:bodyPr>
          <a:lstStyle/>
          <a:p>
            <a:pPr algn="ctr"/>
            <a:r>
              <a:rPr lang="nl-NL" dirty="0"/>
              <a:t>SPROOKJES</a:t>
            </a:r>
          </a:p>
        </p:txBody>
      </p:sp>
      <p:sp>
        <p:nvSpPr>
          <p:cNvPr id="3" name="Tekstvak 2">
            <a:extLst>
              <a:ext uri="{FF2B5EF4-FFF2-40B4-BE49-F238E27FC236}">
                <a16:creationId xmlns:a16="http://schemas.microsoft.com/office/drawing/2014/main" id="{4CA912E4-817E-3037-9D1D-F7FB0D2CCEFE}"/>
              </a:ext>
            </a:extLst>
          </p:cNvPr>
          <p:cNvSpPr txBox="1"/>
          <p:nvPr/>
        </p:nvSpPr>
        <p:spPr>
          <a:xfrm>
            <a:off x="3167833" y="7882445"/>
            <a:ext cx="1440000" cy="307777"/>
          </a:xfrm>
          <a:prstGeom prst="rect">
            <a:avLst/>
          </a:prstGeom>
          <a:noFill/>
        </p:spPr>
        <p:txBody>
          <a:bodyPr wrap="square" rtlCol="0">
            <a:spAutoFit/>
          </a:bodyPr>
          <a:lstStyle/>
          <a:p>
            <a:pPr algn="ctr"/>
            <a:r>
              <a:rPr lang="nl-NL" sz="700" dirty="0"/>
              <a:t>Kinderpostzegelactie</a:t>
            </a:r>
          </a:p>
          <a:p>
            <a:pPr algn="ctr"/>
            <a:r>
              <a:rPr lang="nl-NL" sz="700" dirty="0"/>
              <a:t>1997</a:t>
            </a:r>
          </a:p>
        </p:txBody>
      </p:sp>
    </p:spTree>
    <p:extLst>
      <p:ext uri="{BB962C8B-B14F-4D97-AF65-F5344CB8AC3E}">
        <p14:creationId xmlns:p14="http://schemas.microsoft.com/office/powerpoint/2010/main" val="116991403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C4533-0610-D5BA-062E-DE44E2FBF799}"/>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F42FFACE-3B1A-5B39-F0FA-A9F74F1D2C77}"/>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8F82E701-0891-77B3-2CAA-DB4C7348B4AA}"/>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B52C3B7F-CF69-2F69-F88A-55744C4CEF3F}"/>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1998</a:t>
            </a:r>
          </a:p>
        </p:txBody>
      </p:sp>
      <p:sp>
        <p:nvSpPr>
          <p:cNvPr id="10" name="Tekstvak 9">
            <a:extLst>
              <a:ext uri="{FF2B5EF4-FFF2-40B4-BE49-F238E27FC236}">
                <a16:creationId xmlns:a16="http://schemas.microsoft.com/office/drawing/2014/main" id="{43713073-E9A2-6230-1D1C-546C3DE7FFAB}"/>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1998</a:t>
            </a:r>
          </a:p>
        </p:txBody>
      </p:sp>
      <p:cxnSp>
        <p:nvCxnSpPr>
          <p:cNvPr id="12" name="Rechte verbindingslijn 11">
            <a:extLst>
              <a:ext uri="{FF2B5EF4-FFF2-40B4-BE49-F238E27FC236}">
                <a16:creationId xmlns:a16="http://schemas.microsoft.com/office/drawing/2014/main" id="{C6B4C532-784F-36FC-EB51-E36CB4458B9B}"/>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Tekstvak 2">
            <a:extLst>
              <a:ext uri="{FF2B5EF4-FFF2-40B4-BE49-F238E27FC236}">
                <a16:creationId xmlns:a16="http://schemas.microsoft.com/office/drawing/2014/main" id="{F8D1191B-C68B-6E10-7273-31F43FF21D19}"/>
              </a:ext>
            </a:extLst>
          </p:cNvPr>
          <p:cNvSpPr txBox="1"/>
          <p:nvPr/>
        </p:nvSpPr>
        <p:spPr>
          <a:xfrm>
            <a:off x="1223554" y="2507397"/>
            <a:ext cx="5328000" cy="400110"/>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Met als thema Feest! ontwierp Max </a:t>
            </a:r>
            <a:r>
              <a:rPr lang="nl-NL" sz="1000" kern="0" dirty="0" err="1">
                <a:solidFill>
                  <a:srgbClr val="000000"/>
                </a:solidFill>
                <a:latin typeface="Times New Roman" panose="02020603050405020304" pitchFamily="18" charset="0"/>
                <a:cs typeface="Times New Roman" panose="02020603050405020304" pitchFamily="18" charset="0"/>
              </a:rPr>
              <a:t>Velthuys</a:t>
            </a:r>
            <a:r>
              <a:rPr lang="nl-NL" sz="1000" kern="0" dirty="0">
                <a:solidFill>
                  <a:srgbClr val="000000"/>
                </a:solidFill>
                <a:latin typeface="Times New Roman" panose="02020603050405020304" pitchFamily="18" charset="0"/>
                <a:cs typeface="Times New Roman" panose="02020603050405020304" pitchFamily="18" charset="0"/>
              </a:rPr>
              <a:t> drie zegels met feestende dieren. Van links naar rechts een olifant te paard, optocht van Big-Eend-Haas en Kikker en Big en Haas samen.</a:t>
            </a:r>
            <a:endParaRPr lang="nl-NL" sz="1000" dirty="0">
              <a:latin typeface="Times New Roman" panose="02020603050405020304" pitchFamily="18" charset="0"/>
              <a:cs typeface="Times New Roman" panose="02020603050405020304" pitchFamily="18" charset="0"/>
            </a:endParaRPr>
          </a:p>
        </p:txBody>
      </p:sp>
      <p:sp>
        <p:nvSpPr>
          <p:cNvPr id="5" name="Rechthoek 4">
            <a:extLst>
              <a:ext uri="{FF2B5EF4-FFF2-40B4-BE49-F238E27FC236}">
                <a16:creationId xmlns:a16="http://schemas.microsoft.com/office/drawing/2014/main" id="{EC561B72-E8E4-A235-5EDC-4C4E40D7696B}"/>
              </a:ext>
            </a:extLst>
          </p:cNvPr>
          <p:cNvSpPr/>
          <p:nvPr/>
        </p:nvSpPr>
        <p:spPr>
          <a:xfrm>
            <a:off x="1223553" y="5345906"/>
            <a:ext cx="5364000" cy="2916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Tekstvak 10">
            <a:extLst>
              <a:ext uri="{FF2B5EF4-FFF2-40B4-BE49-F238E27FC236}">
                <a16:creationId xmlns:a16="http://schemas.microsoft.com/office/drawing/2014/main" id="{81068856-BF5B-7526-B9DB-B7B392B5C2DB}"/>
              </a:ext>
            </a:extLst>
          </p:cNvPr>
          <p:cNvSpPr txBox="1"/>
          <p:nvPr/>
        </p:nvSpPr>
        <p:spPr>
          <a:xfrm>
            <a:off x="827836" y="8759606"/>
            <a:ext cx="2843989" cy="13388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Max </a:t>
            </a:r>
            <a:r>
              <a:rPr lang="nl-NL" sz="900" dirty="0" err="1">
                <a:latin typeface="Times New Roman" panose="02020603050405020304" pitchFamily="18" charset="0"/>
                <a:cs typeface="Times New Roman" panose="02020603050405020304" pitchFamily="18" charset="0"/>
              </a:rPr>
              <a:t>Velthuys</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offset</a:t>
            </a:r>
          </a:p>
          <a:p>
            <a:r>
              <a:rPr lang="nl-NL" sz="900" dirty="0">
                <a:latin typeface="Times New Roman" panose="02020603050405020304" pitchFamily="18" charset="0"/>
                <a:cs typeface="Times New Roman" panose="02020603050405020304" pitchFamily="18" charset="0"/>
              </a:rPr>
              <a:t>Tanding: kamtanding 13 ¼ : 12 ¾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fosforescerend</a:t>
            </a:r>
          </a:p>
          <a:p>
            <a:r>
              <a:rPr lang="nl-NL" sz="900" dirty="0">
                <a:latin typeface="Times New Roman" panose="02020603050405020304" pitchFamily="18" charset="0"/>
                <a:cs typeface="Times New Roman" panose="02020603050405020304" pitchFamily="18" charset="0"/>
              </a:rPr>
              <a:t>Oplage:	80 cent 		  1.019,656</a:t>
            </a:r>
          </a:p>
          <a:p>
            <a:r>
              <a:rPr lang="nl-NL" sz="900" dirty="0">
                <a:latin typeface="Times New Roman" panose="02020603050405020304" pitchFamily="18" charset="0"/>
                <a:cs typeface="Times New Roman" panose="02020603050405020304" pitchFamily="18" charset="0"/>
              </a:rPr>
              <a:t>	80 cent 		  1.049.838</a:t>
            </a:r>
          </a:p>
          <a:p>
            <a:r>
              <a:rPr lang="nl-NL" sz="900" dirty="0">
                <a:latin typeface="Times New Roman" panose="02020603050405020304" pitchFamily="18" charset="0"/>
                <a:cs typeface="Times New Roman" panose="02020603050405020304" pitchFamily="18" charset="0"/>
              </a:rPr>
              <a:t>	80 cent		  1.110.782</a:t>
            </a:r>
          </a:p>
          <a:p>
            <a:r>
              <a:rPr lang="nl-NL" sz="900" dirty="0">
                <a:latin typeface="Times New Roman" panose="02020603050405020304" pitchFamily="18" charset="0"/>
                <a:cs typeface="Times New Roman" panose="02020603050405020304" pitchFamily="18" charset="0"/>
              </a:rPr>
              <a:t>	Blok		  5.198.263</a:t>
            </a:r>
          </a:p>
        </p:txBody>
      </p:sp>
      <p:sp>
        <p:nvSpPr>
          <p:cNvPr id="13" name="Rechthoek 12">
            <a:extLst>
              <a:ext uri="{FF2B5EF4-FFF2-40B4-BE49-F238E27FC236}">
                <a16:creationId xmlns:a16="http://schemas.microsoft.com/office/drawing/2014/main" id="{5980775A-1B34-03B5-E6E9-B090E86E9B5F}"/>
              </a:ext>
            </a:extLst>
          </p:cNvPr>
          <p:cNvSpPr/>
          <p:nvPr/>
        </p:nvSpPr>
        <p:spPr>
          <a:xfrm rot="16200000">
            <a:off x="3411362" y="344578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Rechthoek 13">
            <a:extLst>
              <a:ext uri="{FF2B5EF4-FFF2-40B4-BE49-F238E27FC236}">
                <a16:creationId xmlns:a16="http://schemas.microsoft.com/office/drawing/2014/main" id="{001D5E1F-8943-42CE-7B95-3EE0FAE6F19C}"/>
              </a:ext>
            </a:extLst>
          </p:cNvPr>
          <p:cNvSpPr/>
          <p:nvPr/>
        </p:nvSpPr>
        <p:spPr>
          <a:xfrm rot="16200000">
            <a:off x="4914101" y="344578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5" name="Rechthoek 14">
            <a:extLst>
              <a:ext uri="{FF2B5EF4-FFF2-40B4-BE49-F238E27FC236}">
                <a16:creationId xmlns:a16="http://schemas.microsoft.com/office/drawing/2014/main" id="{E318F6B8-8230-1031-B225-B45F6D886DF4}"/>
              </a:ext>
            </a:extLst>
          </p:cNvPr>
          <p:cNvSpPr/>
          <p:nvPr/>
        </p:nvSpPr>
        <p:spPr>
          <a:xfrm rot="16200000">
            <a:off x="1908623" y="344578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67812ABD-FA01-9324-8096-9EA94EE2D283}"/>
              </a:ext>
            </a:extLst>
          </p:cNvPr>
          <p:cNvSpPr/>
          <p:nvPr/>
        </p:nvSpPr>
        <p:spPr>
          <a:xfrm rot="16200000">
            <a:off x="4842101" y="658818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D5F8E6C8-F9BB-83F6-37BE-F0B03195F0F8}"/>
              </a:ext>
            </a:extLst>
          </p:cNvPr>
          <p:cNvSpPr/>
          <p:nvPr/>
        </p:nvSpPr>
        <p:spPr>
          <a:xfrm rot="16200000">
            <a:off x="3365833" y="658818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6CF88B4D-6DCE-E265-1DF1-69972F341D50}"/>
              </a:ext>
            </a:extLst>
          </p:cNvPr>
          <p:cNvSpPr/>
          <p:nvPr/>
        </p:nvSpPr>
        <p:spPr>
          <a:xfrm rot="16200000">
            <a:off x="1889606" y="658818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9187AF46-231A-0D8D-67F1-589E7317B236}"/>
              </a:ext>
            </a:extLst>
          </p:cNvPr>
          <p:cNvSpPr/>
          <p:nvPr/>
        </p:nvSpPr>
        <p:spPr>
          <a:xfrm rot="16200000">
            <a:off x="4842102" y="550806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D8BA5C19-0BC3-393D-2BD0-5CC1D080FB6D}"/>
              </a:ext>
            </a:extLst>
          </p:cNvPr>
          <p:cNvSpPr/>
          <p:nvPr/>
        </p:nvSpPr>
        <p:spPr>
          <a:xfrm rot="16200000">
            <a:off x="3365834" y="550806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Rechthoek 20">
            <a:extLst>
              <a:ext uri="{FF2B5EF4-FFF2-40B4-BE49-F238E27FC236}">
                <a16:creationId xmlns:a16="http://schemas.microsoft.com/office/drawing/2014/main" id="{49BE0996-F51A-2FDF-28DA-A17A38FC0E44}"/>
              </a:ext>
            </a:extLst>
          </p:cNvPr>
          <p:cNvSpPr/>
          <p:nvPr/>
        </p:nvSpPr>
        <p:spPr>
          <a:xfrm rot="16200000">
            <a:off x="1889607" y="550806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5" name="Tekstvak 24">
            <a:extLst>
              <a:ext uri="{FF2B5EF4-FFF2-40B4-BE49-F238E27FC236}">
                <a16:creationId xmlns:a16="http://schemas.microsoft.com/office/drawing/2014/main" id="{9EB2BC38-F00B-7766-5002-E6972B177697}"/>
              </a:ext>
            </a:extLst>
          </p:cNvPr>
          <p:cNvSpPr txBox="1"/>
          <p:nvPr/>
        </p:nvSpPr>
        <p:spPr>
          <a:xfrm>
            <a:off x="2087833" y="4138427"/>
            <a:ext cx="4284292"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Olifant te paard		Big en Haas 		      Big, Eend en Kikker</a:t>
            </a:r>
          </a:p>
        </p:txBody>
      </p:sp>
      <p:sp>
        <p:nvSpPr>
          <p:cNvPr id="27" name="Tekstvak 26">
            <a:extLst>
              <a:ext uri="{FF2B5EF4-FFF2-40B4-BE49-F238E27FC236}">
                <a16:creationId xmlns:a16="http://schemas.microsoft.com/office/drawing/2014/main" id="{5573CB2F-C9D9-A0D2-14E2-6F187D84C616}"/>
              </a:ext>
            </a:extLst>
          </p:cNvPr>
          <p:cNvSpPr txBox="1"/>
          <p:nvPr/>
        </p:nvSpPr>
        <p:spPr>
          <a:xfrm>
            <a:off x="2195545" y="6189111"/>
            <a:ext cx="4032564"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Olifant te paard		Big en Haas	          Big, Haas, Eend en Kikker</a:t>
            </a:r>
          </a:p>
        </p:txBody>
      </p:sp>
      <p:sp>
        <p:nvSpPr>
          <p:cNvPr id="28" name="Tekstvak 27">
            <a:extLst>
              <a:ext uri="{FF2B5EF4-FFF2-40B4-BE49-F238E27FC236}">
                <a16:creationId xmlns:a16="http://schemas.microsoft.com/office/drawing/2014/main" id="{45272C39-A81F-0C31-13D5-0F01E493F8AC}"/>
              </a:ext>
            </a:extLst>
          </p:cNvPr>
          <p:cNvSpPr txBox="1"/>
          <p:nvPr/>
        </p:nvSpPr>
        <p:spPr>
          <a:xfrm>
            <a:off x="1799617" y="7172755"/>
            <a:ext cx="4482777"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Big, Haas, Eend en Kikker	               Olifant te paard		   Big en Haas	</a:t>
            </a:r>
          </a:p>
        </p:txBody>
      </p:sp>
      <p:sp>
        <p:nvSpPr>
          <p:cNvPr id="8" name="Tekstvak 7">
            <a:extLst>
              <a:ext uri="{FF2B5EF4-FFF2-40B4-BE49-F238E27FC236}">
                <a16:creationId xmlns:a16="http://schemas.microsoft.com/office/drawing/2014/main" id="{D681E3F6-AC52-9EF8-FBE2-C6D1D84D5F6E}"/>
              </a:ext>
            </a:extLst>
          </p:cNvPr>
          <p:cNvSpPr txBox="1"/>
          <p:nvPr/>
        </p:nvSpPr>
        <p:spPr>
          <a:xfrm>
            <a:off x="1961630" y="5377796"/>
            <a:ext cx="3888248" cy="369332"/>
          </a:xfrm>
          <a:prstGeom prst="rect">
            <a:avLst/>
          </a:prstGeom>
          <a:noFill/>
        </p:spPr>
        <p:txBody>
          <a:bodyPr wrap="square" rtlCol="0">
            <a:spAutoFit/>
          </a:bodyPr>
          <a:lstStyle/>
          <a:p>
            <a:r>
              <a:rPr lang="nl-NL" b="1" dirty="0">
                <a:latin typeface="Lucida Console" panose="020B0609040504020204" pitchFamily="49" charset="0"/>
              </a:rPr>
              <a:t>F    E    </a:t>
            </a:r>
            <a:r>
              <a:rPr lang="nl-NL" b="1" dirty="0" err="1">
                <a:latin typeface="Lucida Console" panose="020B0609040504020204" pitchFamily="49" charset="0"/>
              </a:rPr>
              <a:t>E</a:t>
            </a:r>
            <a:r>
              <a:rPr lang="nl-NL" b="1" dirty="0">
                <a:latin typeface="Lucida Console" panose="020B0609040504020204" pitchFamily="49" charset="0"/>
              </a:rPr>
              <a:t>    S    T    !</a:t>
            </a:r>
          </a:p>
        </p:txBody>
      </p:sp>
      <p:sp>
        <p:nvSpPr>
          <p:cNvPr id="9" name="Tekstvak 8">
            <a:extLst>
              <a:ext uri="{FF2B5EF4-FFF2-40B4-BE49-F238E27FC236}">
                <a16:creationId xmlns:a16="http://schemas.microsoft.com/office/drawing/2014/main" id="{F546D570-05D2-AA2D-CDDC-509ADD11E659}"/>
              </a:ext>
            </a:extLst>
          </p:cNvPr>
          <p:cNvSpPr txBox="1"/>
          <p:nvPr/>
        </p:nvSpPr>
        <p:spPr>
          <a:xfrm rot="10800000">
            <a:off x="1871625" y="7830182"/>
            <a:ext cx="3888248" cy="369332"/>
          </a:xfrm>
          <a:prstGeom prst="rect">
            <a:avLst/>
          </a:prstGeom>
          <a:noFill/>
        </p:spPr>
        <p:txBody>
          <a:bodyPr wrap="square" rtlCol="0">
            <a:spAutoFit/>
          </a:bodyPr>
          <a:lstStyle/>
          <a:p>
            <a:r>
              <a:rPr lang="nl-NL" b="1" dirty="0">
                <a:latin typeface="Lucida Console" panose="020B0609040504020204" pitchFamily="49" charset="0"/>
              </a:rPr>
              <a:t>F    E    </a:t>
            </a:r>
            <a:r>
              <a:rPr lang="nl-NL" b="1" dirty="0" err="1">
                <a:latin typeface="Lucida Console" panose="020B0609040504020204" pitchFamily="49" charset="0"/>
              </a:rPr>
              <a:t>E</a:t>
            </a:r>
            <a:r>
              <a:rPr lang="nl-NL" b="1" dirty="0">
                <a:latin typeface="Lucida Console" panose="020B0609040504020204" pitchFamily="49" charset="0"/>
              </a:rPr>
              <a:t>    S    T    !</a:t>
            </a:r>
          </a:p>
        </p:txBody>
      </p:sp>
      <p:sp>
        <p:nvSpPr>
          <p:cNvPr id="22" name="Tekstvak 21">
            <a:extLst>
              <a:ext uri="{FF2B5EF4-FFF2-40B4-BE49-F238E27FC236}">
                <a16:creationId xmlns:a16="http://schemas.microsoft.com/office/drawing/2014/main" id="{976338DE-20BE-3215-4314-022EB01C035B}"/>
              </a:ext>
            </a:extLst>
          </p:cNvPr>
          <p:cNvSpPr txBox="1"/>
          <p:nvPr/>
        </p:nvSpPr>
        <p:spPr>
          <a:xfrm rot="16200000">
            <a:off x="460012" y="6560557"/>
            <a:ext cx="2139139" cy="400110"/>
          </a:xfrm>
          <a:prstGeom prst="rect">
            <a:avLst/>
          </a:prstGeom>
          <a:noFill/>
        </p:spPr>
        <p:txBody>
          <a:bodyPr wrap="square" rtlCol="0">
            <a:spAutoFit/>
          </a:bodyPr>
          <a:lstStyle/>
          <a:p>
            <a:r>
              <a:rPr lang="nl-NL" sz="2000" b="1" dirty="0">
                <a:latin typeface="Lucida Console" panose="020B0609040504020204" pitchFamily="49" charset="0"/>
              </a:rPr>
              <a:t>5 0  J A </a:t>
            </a:r>
            <a:r>
              <a:rPr lang="nl-NL" sz="2000" b="1" dirty="0" err="1">
                <a:latin typeface="Lucida Console" panose="020B0609040504020204" pitchFamily="49" charset="0"/>
              </a:rPr>
              <a:t>A</a:t>
            </a:r>
            <a:r>
              <a:rPr lang="nl-NL" sz="2000" b="1" dirty="0">
                <a:latin typeface="Lucida Console" panose="020B0609040504020204" pitchFamily="49" charset="0"/>
              </a:rPr>
              <a:t> R</a:t>
            </a:r>
          </a:p>
        </p:txBody>
      </p:sp>
      <p:sp>
        <p:nvSpPr>
          <p:cNvPr id="23" name="Tekstvak 22">
            <a:extLst>
              <a:ext uri="{FF2B5EF4-FFF2-40B4-BE49-F238E27FC236}">
                <a16:creationId xmlns:a16="http://schemas.microsoft.com/office/drawing/2014/main" id="{BCB78AF9-8829-D4F9-B573-2570DC2CC8D1}"/>
              </a:ext>
            </a:extLst>
          </p:cNvPr>
          <p:cNvSpPr txBox="1"/>
          <p:nvPr/>
        </p:nvSpPr>
        <p:spPr>
          <a:xfrm rot="5400000">
            <a:off x="5248255" y="6583270"/>
            <a:ext cx="2139141" cy="384721"/>
          </a:xfrm>
          <a:prstGeom prst="rect">
            <a:avLst/>
          </a:prstGeom>
          <a:noFill/>
        </p:spPr>
        <p:txBody>
          <a:bodyPr wrap="square" rtlCol="0">
            <a:spAutoFit/>
          </a:bodyPr>
          <a:lstStyle/>
          <a:p>
            <a:pPr algn="ctr"/>
            <a:r>
              <a:rPr lang="nl-NL" sz="1900" b="1" dirty="0">
                <a:latin typeface="Lucida Console" panose="020B0609040504020204" pitchFamily="49" charset="0"/>
              </a:rPr>
              <a:t>SCHOLENACTIE</a:t>
            </a:r>
          </a:p>
        </p:txBody>
      </p:sp>
    </p:spTree>
    <p:extLst>
      <p:ext uri="{BB962C8B-B14F-4D97-AF65-F5344CB8AC3E}">
        <p14:creationId xmlns:p14="http://schemas.microsoft.com/office/powerpoint/2010/main" val="77577867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0DA041-3164-995D-2B00-BAB38B695899}"/>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B4EFDB30-79EE-371F-5CCB-95FE2292BC56}"/>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E7FDC95C-464F-F607-B19C-4A020333D0EE}"/>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34A3DF8F-D454-08AD-31C2-B5A2999D6A62}"/>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1999</a:t>
            </a:r>
          </a:p>
        </p:txBody>
      </p:sp>
      <p:sp>
        <p:nvSpPr>
          <p:cNvPr id="10" name="Tekstvak 9">
            <a:extLst>
              <a:ext uri="{FF2B5EF4-FFF2-40B4-BE49-F238E27FC236}">
                <a16:creationId xmlns:a16="http://schemas.microsoft.com/office/drawing/2014/main" id="{07512EE5-B236-E5DB-6FB4-0BFE739C712A}"/>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1999</a:t>
            </a:r>
          </a:p>
        </p:txBody>
      </p:sp>
      <p:cxnSp>
        <p:nvCxnSpPr>
          <p:cNvPr id="12" name="Rechte verbindingslijn 11">
            <a:extLst>
              <a:ext uri="{FF2B5EF4-FFF2-40B4-BE49-F238E27FC236}">
                <a16:creationId xmlns:a16="http://schemas.microsoft.com/office/drawing/2014/main" id="{C6F3DE11-C098-6B9B-8D76-4657751A6D8C}"/>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37" name="Tekstvak 36">
            <a:extLst>
              <a:ext uri="{FF2B5EF4-FFF2-40B4-BE49-F238E27FC236}">
                <a16:creationId xmlns:a16="http://schemas.microsoft.com/office/drawing/2014/main" id="{62A73F36-3E3C-91A7-B445-6A6627A4D424}"/>
              </a:ext>
            </a:extLst>
          </p:cNvPr>
          <p:cNvSpPr txBox="1"/>
          <p:nvPr/>
        </p:nvSpPr>
        <p:spPr>
          <a:xfrm>
            <a:off x="1151545" y="2487652"/>
            <a:ext cx="5638669" cy="707886"/>
          </a:xfrm>
          <a:prstGeom prst="rect">
            <a:avLst/>
          </a:prstGeom>
          <a:noFill/>
        </p:spPr>
        <p:txBody>
          <a:bodyPr wrap="square" rtlCol="0">
            <a:spAutoFit/>
          </a:bodyPr>
          <a:lstStyle/>
          <a:p>
            <a:r>
              <a:rPr lang="nl-NL" sz="1000" dirty="0">
                <a:latin typeface="Times New Roman" panose="02020603050405020304" pitchFamily="18" charset="0"/>
                <a:cs typeface="Times New Roman" panose="02020603050405020304" pitchFamily="18" charset="0"/>
              </a:rPr>
              <a:t>Barbara van Dongen-</a:t>
            </a:r>
            <a:r>
              <a:rPr lang="nl-NL" sz="1000" dirty="0" err="1">
                <a:latin typeface="Times New Roman" panose="02020603050405020304" pitchFamily="18" charset="0"/>
                <a:cs typeface="Times New Roman" panose="02020603050405020304" pitchFamily="18" charset="0"/>
              </a:rPr>
              <a:t>Tolman</a:t>
            </a:r>
            <a:r>
              <a:rPr lang="nl-NL" sz="1000" dirty="0">
                <a:latin typeface="Times New Roman" panose="02020603050405020304" pitchFamily="18" charset="0"/>
                <a:cs typeface="Times New Roman" panose="02020603050405020304" pitchFamily="18" charset="0"/>
              </a:rPr>
              <a:t> </a:t>
            </a:r>
            <a:r>
              <a:rPr lang="nl-NL" sz="1000" kern="0" dirty="0">
                <a:solidFill>
                  <a:srgbClr val="000000"/>
                </a:solidFill>
                <a:latin typeface="Times New Roman" panose="02020603050405020304" pitchFamily="18" charset="0"/>
                <a:cs typeface="Times New Roman" panose="02020603050405020304" pitchFamily="18" charset="0"/>
              </a:rPr>
              <a:t>ontwierp </a:t>
            </a:r>
            <a:r>
              <a:rPr lang="nl-NL" sz="1000" dirty="0">
                <a:latin typeface="Times New Roman" panose="02020603050405020304" pitchFamily="18" charset="0"/>
                <a:cs typeface="Times New Roman" panose="02020603050405020304" pitchFamily="18" charset="0"/>
              </a:rPr>
              <a:t>drie zegels naar tekeningen van </a:t>
            </a:r>
            <a:r>
              <a:rPr lang="nl-NL" sz="1000" dirty="0" err="1">
                <a:latin typeface="Times New Roman" panose="02020603050405020304" pitchFamily="18" charset="0"/>
                <a:cs typeface="Times New Roman" panose="02020603050405020304" pitchFamily="18" charset="0"/>
              </a:rPr>
              <a:t>Fiep</a:t>
            </a:r>
            <a:r>
              <a:rPr lang="nl-NL" sz="1000" dirty="0">
                <a:latin typeface="Times New Roman" panose="02020603050405020304" pitchFamily="18" charset="0"/>
                <a:cs typeface="Times New Roman" panose="02020603050405020304" pitchFamily="18" charset="0"/>
              </a:rPr>
              <a:t> Westendorp in de kinderboeken van Annie M.G. Schmidt. We zien achtereenvolgens tekeningen met Pluk van de </a:t>
            </a:r>
            <a:r>
              <a:rPr lang="nl-NL" sz="1000" dirty="0" err="1">
                <a:latin typeface="Times New Roman" panose="02020603050405020304" pitchFamily="18" charset="0"/>
                <a:cs typeface="Times New Roman" panose="02020603050405020304" pitchFamily="18" charset="0"/>
              </a:rPr>
              <a:t>Petteflet</a:t>
            </a:r>
            <a:r>
              <a:rPr lang="nl-NL" sz="1000" dirty="0">
                <a:latin typeface="Times New Roman" panose="02020603050405020304" pitchFamily="18" charset="0"/>
                <a:cs typeface="Times New Roman" panose="02020603050405020304" pitchFamily="18" charset="0"/>
              </a:rPr>
              <a:t>, </a:t>
            </a:r>
            <a:r>
              <a:rPr lang="nl-NL" sz="1000" dirty="0" err="1">
                <a:latin typeface="Times New Roman" panose="02020603050405020304" pitchFamily="18" charset="0"/>
                <a:cs typeface="Times New Roman" panose="02020603050405020304" pitchFamily="18" charset="0"/>
              </a:rPr>
              <a:t>Otje</a:t>
            </a:r>
            <a:r>
              <a:rPr lang="nl-NL" sz="1000" dirty="0">
                <a:latin typeface="Times New Roman" panose="02020603050405020304" pitchFamily="18" charset="0"/>
                <a:cs typeface="Times New Roman" panose="02020603050405020304" pitchFamily="18" charset="0"/>
              </a:rPr>
              <a:t> en Jip en Janneke.</a:t>
            </a:r>
          </a:p>
          <a:p>
            <a:pPr algn="just"/>
            <a:endParaRPr lang="nl-NL" sz="1000" dirty="0">
              <a:latin typeface="Times New Roman" panose="02020603050405020304" pitchFamily="18" charset="0"/>
              <a:cs typeface="Times New Roman" panose="02020603050405020304" pitchFamily="18" charset="0"/>
            </a:endParaRPr>
          </a:p>
        </p:txBody>
      </p:sp>
      <p:sp>
        <p:nvSpPr>
          <p:cNvPr id="38" name="Rechthoek 37">
            <a:extLst>
              <a:ext uri="{FF2B5EF4-FFF2-40B4-BE49-F238E27FC236}">
                <a16:creationId xmlns:a16="http://schemas.microsoft.com/office/drawing/2014/main" id="{CCE3E29A-37B4-0402-E7EC-DE0D1FF0AA40}"/>
              </a:ext>
            </a:extLst>
          </p:cNvPr>
          <p:cNvSpPr/>
          <p:nvPr/>
        </p:nvSpPr>
        <p:spPr>
          <a:xfrm>
            <a:off x="1223553" y="5309902"/>
            <a:ext cx="5364000" cy="2916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9" name="Tekstvak 38">
            <a:extLst>
              <a:ext uri="{FF2B5EF4-FFF2-40B4-BE49-F238E27FC236}">
                <a16:creationId xmlns:a16="http://schemas.microsoft.com/office/drawing/2014/main" id="{97FDD248-66C4-ED44-1A7F-3F6874390A96}"/>
              </a:ext>
            </a:extLst>
          </p:cNvPr>
          <p:cNvSpPr txBox="1"/>
          <p:nvPr/>
        </p:nvSpPr>
        <p:spPr>
          <a:xfrm>
            <a:off x="827836" y="9175104"/>
            <a:ext cx="2843989" cy="923330"/>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Barbara van Dongen-</a:t>
            </a:r>
            <a:r>
              <a:rPr lang="nl-NL" sz="900" dirty="0" err="1">
                <a:latin typeface="Times New Roman" panose="02020603050405020304" pitchFamily="18" charset="0"/>
                <a:cs typeface="Times New Roman" panose="02020603050405020304" pitchFamily="18" charset="0"/>
              </a:rPr>
              <a:t>Tolman</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offset</a:t>
            </a:r>
          </a:p>
          <a:p>
            <a:r>
              <a:rPr lang="nl-NL" sz="900" dirty="0">
                <a:latin typeface="Times New Roman" panose="02020603050405020304" pitchFamily="18" charset="0"/>
                <a:cs typeface="Times New Roman" panose="02020603050405020304" pitchFamily="18" charset="0"/>
              </a:rPr>
              <a:t>Tanding: kamtanding 13 ¼ : 12 ¾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fosforescerend</a:t>
            </a:r>
          </a:p>
          <a:p>
            <a:r>
              <a:rPr lang="nl-NL" sz="900" dirty="0">
                <a:latin typeface="Times New Roman" panose="02020603050405020304" pitchFamily="18" charset="0"/>
                <a:cs typeface="Times New Roman" panose="02020603050405020304" pitchFamily="18" charset="0"/>
              </a:rPr>
              <a:t>Oplage: onbekend</a:t>
            </a:r>
          </a:p>
        </p:txBody>
      </p:sp>
      <p:sp>
        <p:nvSpPr>
          <p:cNvPr id="40" name="Rechthoek 39">
            <a:extLst>
              <a:ext uri="{FF2B5EF4-FFF2-40B4-BE49-F238E27FC236}">
                <a16:creationId xmlns:a16="http://schemas.microsoft.com/office/drawing/2014/main" id="{49227D08-6A46-7148-508E-C9726F14F77D}"/>
              </a:ext>
            </a:extLst>
          </p:cNvPr>
          <p:cNvSpPr/>
          <p:nvPr/>
        </p:nvSpPr>
        <p:spPr>
          <a:xfrm rot="16200000">
            <a:off x="3411362" y="344578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41" name="Rechthoek 40">
            <a:extLst>
              <a:ext uri="{FF2B5EF4-FFF2-40B4-BE49-F238E27FC236}">
                <a16:creationId xmlns:a16="http://schemas.microsoft.com/office/drawing/2014/main" id="{04037AFE-100C-558A-FE95-2E03B967130D}"/>
              </a:ext>
            </a:extLst>
          </p:cNvPr>
          <p:cNvSpPr/>
          <p:nvPr/>
        </p:nvSpPr>
        <p:spPr>
          <a:xfrm rot="16200000">
            <a:off x="4914101" y="344578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42" name="Rechthoek 41">
            <a:extLst>
              <a:ext uri="{FF2B5EF4-FFF2-40B4-BE49-F238E27FC236}">
                <a16:creationId xmlns:a16="http://schemas.microsoft.com/office/drawing/2014/main" id="{11AAA1C9-58CA-E1FB-7498-8864A8EF507B}"/>
              </a:ext>
            </a:extLst>
          </p:cNvPr>
          <p:cNvSpPr/>
          <p:nvPr/>
        </p:nvSpPr>
        <p:spPr>
          <a:xfrm rot="16200000">
            <a:off x="1908623" y="344578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43" name="Rechthoek 42">
            <a:extLst>
              <a:ext uri="{FF2B5EF4-FFF2-40B4-BE49-F238E27FC236}">
                <a16:creationId xmlns:a16="http://schemas.microsoft.com/office/drawing/2014/main" id="{336AB677-2140-70C1-67F3-BD1689603081}"/>
              </a:ext>
            </a:extLst>
          </p:cNvPr>
          <p:cNvSpPr/>
          <p:nvPr/>
        </p:nvSpPr>
        <p:spPr>
          <a:xfrm rot="16200000">
            <a:off x="4842101" y="662418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44" name="Rechthoek 43">
            <a:extLst>
              <a:ext uri="{FF2B5EF4-FFF2-40B4-BE49-F238E27FC236}">
                <a16:creationId xmlns:a16="http://schemas.microsoft.com/office/drawing/2014/main" id="{79005434-F29E-6F27-9D7D-DBFE5262DF6B}"/>
              </a:ext>
            </a:extLst>
          </p:cNvPr>
          <p:cNvSpPr/>
          <p:nvPr/>
        </p:nvSpPr>
        <p:spPr>
          <a:xfrm rot="16200000">
            <a:off x="3365833" y="6624185"/>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45" name="Rechthoek 44">
            <a:extLst>
              <a:ext uri="{FF2B5EF4-FFF2-40B4-BE49-F238E27FC236}">
                <a16:creationId xmlns:a16="http://schemas.microsoft.com/office/drawing/2014/main" id="{945D0586-DE36-910A-B829-FF684F1C002C}"/>
              </a:ext>
            </a:extLst>
          </p:cNvPr>
          <p:cNvSpPr/>
          <p:nvPr/>
        </p:nvSpPr>
        <p:spPr>
          <a:xfrm rot="16200000">
            <a:off x="1889606" y="6624185"/>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46" name="Rechthoek 45">
            <a:extLst>
              <a:ext uri="{FF2B5EF4-FFF2-40B4-BE49-F238E27FC236}">
                <a16:creationId xmlns:a16="http://schemas.microsoft.com/office/drawing/2014/main" id="{54B97CF6-F8A8-35E7-1671-7C6C3A5243D8}"/>
              </a:ext>
            </a:extLst>
          </p:cNvPr>
          <p:cNvSpPr/>
          <p:nvPr/>
        </p:nvSpPr>
        <p:spPr>
          <a:xfrm rot="16200000">
            <a:off x="4842102" y="550806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47" name="Rechthoek 46">
            <a:extLst>
              <a:ext uri="{FF2B5EF4-FFF2-40B4-BE49-F238E27FC236}">
                <a16:creationId xmlns:a16="http://schemas.microsoft.com/office/drawing/2014/main" id="{A56A9A45-BA8E-A8C9-8205-481CD9E5AE70}"/>
              </a:ext>
            </a:extLst>
          </p:cNvPr>
          <p:cNvSpPr/>
          <p:nvPr/>
        </p:nvSpPr>
        <p:spPr>
          <a:xfrm rot="16200000">
            <a:off x="3365834" y="550806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48" name="Rechthoek 47">
            <a:extLst>
              <a:ext uri="{FF2B5EF4-FFF2-40B4-BE49-F238E27FC236}">
                <a16:creationId xmlns:a16="http://schemas.microsoft.com/office/drawing/2014/main" id="{D0E2C383-A36A-2F91-CD87-497596618E37}"/>
              </a:ext>
            </a:extLst>
          </p:cNvPr>
          <p:cNvSpPr/>
          <p:nvPr/>
        </p:nvSpPr>
        <p:spPr>
          <a:xfrm rot="16200000">
            <a:off x="1889607" y="550806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49" name="Tekstvak 48">
            <a:extLst>
              <a:ext uri="{FF2B5EF4-FFF2-40B4-BE49-F238E27FC236}">
                <a16:creationId xmlns:a16="http://schemas.microsoft.com/office/drawing/2014/main" id="{5D9FD296-E421-0981-0B34-8C39FCE32507}"/>
              </a:ext>
            </a:extLst>
          </p:cNvPr>
          <p:cNvSpPr txBox="1"/>
          <p:nvPr/>
        </p:nvSpPr>
        <p:spPr>
          <a:xfrm>
            <a:off x="2087833" y="4138427"/>
            <a:ext cx="4284292"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Pluk			           </a:t>
            </a:r>
            <a:r>
              <a:rPr lang="nl-NL" sz="800" dirty="0" err="1">
                <a:latin typeface="Times New Roman" panose="02020603050405020304" pitchFamily="18" charset="0"/>
                <a:cs typeface="Times New Roman" panose="02020603050405020304" pitchFamily="18" charset="0"/>
              </a:rPr>
              <a:t>Otje</a:t>
            </a:r>
            <a:r>
              <a:rPr lang="nl-NL" sz="800" dirty="0">
                <a:latin typeface="Times New Roman" panose="02020603050405020304" pitchFamily="18" charset="0"/>
                <a:cs typeface="Times New Roman" panose="02020603050405020304" pitchFamily="18" charset="0"/>
              </a:rPr>
              <a:t>			          Jip en Janneke</a:t>
            </a:r>
          </a:p>
        </p:txBody>
      </p:sp>
      <p:sp>
        <p:nvSpPr>
          <p:cNvPr id="50" name="Tekstvak 49">
            <a:extLst>
              <a:ext uri="{FF2B5EF4-FFF2-40B4-BE49-F238E27FC236}">
                <a16:creationId xmlns:a16="http://schemas.microsoft.com/office/drawing/2014/main" id="{B8968C68-C704-1E08-C432-A7EC2A5182E1}"/>
              </a:ext>
            </a:extLst>
          </p:cNvPr>
          <p:cNvSpPr txBox="1"/>
          <p:nvPr/>
        </p:nvSpPr>
        <p:spPr>
          <a:xfrm>
            <a:off x="2195545" y="6282703"/>
            <a:ext cx="381654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Pluk			     </a:t>
            </a:r>
            <a:r>
              <a:rPr lang="nl-NL" sz="800" dirty="0" err="1">
                <a:latin typeface="Times New Roman" panose="02020603050405020304" pitchFamily="18" charset="0"/>
                <a:cs typeface="Times New Roman" panose="02020603050405020304" pitchFamily="18" charset="0"/>
              </a:rPr>
              <a:t>Otje</a:t>
            </a:r>
            <a:r>
              <a:rPr lang="nl-NL" sz="800" dirty="0">
                <a:latin typeface="Times New Roman" panose="02020603050405020304" pitchFamily="18" charset="0"/>
                <a:cs typeface="Times New Roman" panose="02020603050405020304" pitchFamily="18" charset="0"/>
              </a:rPr>
              <a:t>			    Jip en Janneke</a:t>
            </a:r>
          </a:p>
        </p:txBody>
      </p:sp>
      <p:sp>
        <p:nvSpPr>
          <p:cNvPr id="51" name="Tekstvak 50">
            <a:extLst>
              <a:ext uri="{FF2B5EF4-FFF2-40B4-BE49-F238E27FC236}">
                <a16:creationId xmlns:a16="http://schemas.microsoft.com/office/drawing/2014/main" id="{25DFDC00-2849-E232-0F8A-45FAF4F15A1D}"/>
              </a:ext>
            </a:extLst>
          </p:cNvPr>
          <p:cNvSpPr txBox="1"/>
          <p:nvPr/>
        </p:nvSpPr>
        <p:spPr>
          <a:xfrm>
            <a:off x="2195545" y="7254811"/>
            <a:ext cx="3744532" cy="215444"/>
          </a:xfrm>
          <a:prstGeom prst="rect">
            <a:avLst/>
          </a:prstGeom>
          <a:noFill/>
        </p:spPr>
        <p:txBody>
          <a:bodyPr wrap="square" rtlCol="0">
            <a:spAutoFit/>
          </a:bodyPr>
          <a:lstStyle/>
          <a:p>
            <a:r>
              <a:rPr lang="nl-NL" sz="800" dirty="0" err="1">
                <a:latin typeface="Times New Roman" panose="02020603050405020304" pitchFamily="18" charset="0"/>
                <a:cs typeface="Times New Roman" panose="02020603050405020304" pitchFamily="18" charset="0"/>
              </a:rPr>
              <a:t>Otje</a:t>
            </a:r>
            <a:r>
              <a:rPr lang="nl-NL" sz="800" dirty="0">
                <a:latin typeface="Times New Roman" panose="02020603050405020304" pitchFamily="18" charset="0"/>
                <a:cs typeface="Times New Roman" panose="02020603050405020304" pitchFamily="18" charset="0"/>
              </a:rPr>
              <a:t>			Jip en Janneke		           Pluk</a:t>
            </a:r>
          </a:p>
        </p:txBody>
      </p:sp>
      <p:sp>
        <p:nvSpPr>
          <p:cNvPr id="2" name="Tekstvak 1">
            <a:extLst>
              <a:ext uri="{FF2B5EF4-FFF2-40B4-BE49-F238E27FC236}">
                <a16:creationId xmlns:a16="http://schemas.microsoft.com/office/drawing/2014/main" id="{1B71E361-E9C5-0BE2-72B6-8133D4B49B74}"/>
              </a:ext>
            </a:extLst>
          </p:cNvPr>
          <p:cNvSpPr txBox="1"/>
          <p:nvPr/>
        </p:nvSpPr>
        <p:spPr>
          <a:xfrm>
            <a:off x="1583593" y="5359318"/>
            <a:ext cx="4644516" cy="338554"/>
          </a:xfrm>
          <a:prstGeom prst="rect">
            <a:avLst/>
          </a:prstGeom>
          <a:noFill/>
        </p:spPr>
        <p:txBody>
          <a:bodyPr wrap="square" rtlCol="0">
            <a:spAutoFit/>
          </a:bodyPr>
          <a:lstStyle/>
          <a:p>
            <a:r>
              <a:rPr lang="nl-NL" sz="1600" dirty="0"/>
              <a:t>Pluk van de </a:t>
            </a:r>
            <a:r>
              <a:rPr lang="nl-NL" sz="1600" dirty="0" err="1"/>
              <a:t>Petteflet</a:t>
            </a:r>
            <a:r>
              <a:rPr lang="nl-NL" sz="1600" dirty="0"/>
              <a:t>             </a:t>
            </a:r>
            <a:r>
              <a:rPr lang="nl-NL" sz="1600" dirty="0" err="1"/>
              <a:t>Otje</a:t>
            </a:r>
            <a:r>
              <a:rPr lang="nl-NL" sz="1600" dirty="0"/>
              <a:t>        Jip en Janneke</a:t>
            </a:r>
          </a:p>
        </p:txBody>
      </p:sp>
      <p:sp>
        <p:nvSpPr>
          <p:cNvPr id="3" name="Tekstvak 2">
            <a:extLst>
              <a:ext uri="{FF2B5EF4-FFF2-40B4-BE49-F238E27FC236}">
                <a16:creationId xmlns:a16="http://schemas.microsoft.com/office/drawing/2014/main" id="{7C5C7145-97AE-7011-2716-59FBBC5BFCC2}"/>
              </a:ext>
            </a:extLst>
          </p:cNvPr>
          <p:cNvSpPr txBox="1"/>
          <p:nvPr/>
        </p:nvSpPr>
        <p:spPr>
          <a:xfrm>
            <a:off x="2087833" y="7846441"/>
            <a:ext cx="3780004" cy="307777"/>
          </a:xfrm>
          <a:prstGeom prst="rect">
            <a:avLst/>
          </a:prstGeom>
          <a:noFill/>
        </p:spPr>
        <p:txBody>
          <a:bodyPr wrap="square" rtlCol="0">
            <a:spAutoFit/>
          </a:bodyPr>
          <a:lstStyle/>
          <a:p>
            <a:r>
              <a:rPr lang="nl-NL" sz="1400" b="1" dirty="0"/>
              <a:t>K I N D E R P O S T Z E G E L A C T I E     1999</a:t>
            </a:r>
          </a:p>
        </p:txBody>
      </p:sp>
    </p:spTree>
    <p:extLst>
      <p:ext uri="{BB962C8B-B14F-4D97-AF65-F5344CB8AC3E}">
        <p14:creationId xmlns:p14="http://schemas.microsoft.com/office/powerpoint/2010/main" val="340595540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B2878F-9FA1-38A7-8934-523C6433DDFD}"/>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DD9FC084-F332-5A04-E794-E58717614C5E}"/>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7EA2DDB8-8326-EE8E-BB32-5D48CEA31A24}"/>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1D82DD03-0878-2664-67FF-6F3A7143E9E0}"/>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2000</a:t>
            </a:r>
          </a:p>
        </p:txBody>
      </p:sp>
      <p:sp>
        <p:nvSpPr>
          <p:cNvPr id="10" name="Tekstvak 9">
            <a:extLst>
              <a:ext uri="{FF2B5EF4-FFF2-40B4-BE49-F238E27FC236}">
                <a16:creationId xmlns:a16="http://schemas.microsoft.com/office/drawing/2014/main" id="{96D0D685-8193-95C6-00C6-19E6F6D58A6D}"/>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2000</a:t>
            </a:r>
          </a:p>
        </p:txBody>
      </p:sp>
      <p:cxnSp>
        <p:nvCxnSpPr>
          <p:cNvPr id="12" name="Rechte verbindingslijn 11">
            <a:extLst>
              <a:ext uri="{FF2B5EF4-FFF2-40B4-BE49-F238E27FC236}">
                <a16:creationId xmlns:a16="http://schemas.microsoft.com/office/drawing/2014/main" id="{F52110E1-2AFE-8A5F-5EC9-6434F20ED2FC}"/>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25" name="Tekstvak 24">
            <a:extLst>
              <a:ext uri="{FF2B5EF4-FFF2-40B4-BE49-F238E27FC236}">
                <a16:creationId xmlns:a16="http://schemas.microsoft.com/office/drawing/2014/main" id="{40EE06A3-4482-02C2-4B77-E89CB543EE41}"/>
              </a:ext>
            </a:extLst>
          </p:cNvPr>
          <p:cNvSpPr txBox="1"/>
          <p:nvPr/>
        </p:nvSpPr>
        <p:spPr>
          <a:xfrm>
            <a:off x="1151545" y="2487652"/>
            <a:ext cx="5638669" cy="861774"/>
          </a:xfrm>
          <a:prstGeom prst="rect">
            <a:avLst/>
          </a:prstGeom>
          <a:noFill/>
        </p:spPr>
        <p:txBody>
          <a:bodyPr wrap="square" rtlCol="0">
            <a:spAutoFit/>
          </a:bodyPr>
          <a:lstStyle/>
          <a:p>
            <a:pPr algn="just"/>
            <a:r>
              <a:rPr lang="nl-NL" sz="1000" kern="0" dirty="0" err="1">
                <a:solidFill>
                  <a:srgbClr val="000000"/>
                </a:solidFill>
                <a:latin typeface="Times New Roman" panose="02020603050405020304" pitchFamily="18" charset="0"/>
                <a:cs typeface="Times New Roman" panose="02020603050405020304" pitchFamily="18" charset="0"/>
              </a:rPr>
              <a:t>Sieb</a:t>
            </a:r>
            <a:r>
              <a:rPr lang="nl-NL" sz="1000" kern="0" dirty="0">
                <a:solidFill>
                  <a:srgbClr val="000000"/>
                </a:solidFill>
                <a:latin typeface="Times New Roman" panose="02020603050405020304" pitchFamily="18" charset="0"/>
                <a:cs typeface="Times New Roman" panose="02020603050405020304" pitchFamily="18" charset="0"/>
              </a:rPr>
              <a:t> Posthuma ontwierp drie losse zegels met soep koken, feestmutsen en spelevaren. De zegels zijn gestanst. Het blokje is voor het eerst ontworpen met zes verschillende zegels waaronder de drie losse zegels. Alle zegels zijn ontworpen met als thema Kind en Avontuur. </a:t>
            </a:r>
          </a:p>
          <a:p>
            <a:r>
              <a:rPr lang="nl-NL" sz="1000" kern="0" dirty="0">
                <a:solidFill>
                  <a:srgbClr val="000000"/>
                </a:solidFill>
                <a:latin typeface="Times New Roman" panose="02020603050405020304" pitchFamily="18" charset="0"/>
                <a:cs typeface="Times New Roman" panose="02020603050405020304" pitchFamily="18" charset="0"/>
              </a:rPr>
              <a:t>In het blok de bovenste rij zegels feestmutsen, spookje spelen, krokodil. In de onderste rij spelevaren, soep koken en draakje spelen. </a:t>
            </a:r>
            <a:endParaRPr lang="nl-NL" sz="1000" dirty="0">
              <a:latin typeface="Times New Roman" panose="02020603050405020304" pitchFamily="18" charset="0"/>
              <a:cs typeface="Times New Roman" panose="02020603050405020304" pitchFamily="18" charset="0"/>
            </a:endParaRPr>
          </a:p>
        </p:txBody>
      </p:sp>
      <p:sp>
        <p:nvSpPr>
          <p:cNvPr id="26" name="Rechthoek 25">
            <a:extLst>
              <a:ext uri="{FF2B5EF4-FFF2-40B4-BE49-F238E27FC236}">
                <a16:creationId xmlns:a16="http://schemas.microsoft.com/office/drawing/2014/main" id="{3BBD4930-83A4-7E60-BE33-1C9F432F47BD}"/>
              </a:ext>
            </a:extLst>
          </p:cNvPr>
          <p:cNvSpPr/>
          <p:nvPr/>
        </p:nvSpPr>
        <p:spPr>
          <a:xfrm>
            <a:off x="1223553" y="5525926"/>
            <a:ext cx="5364000" cy="2916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7" name="Tekstvak 26">
            <a:extLst>
              <a:ext uri="{FF2B5EF4-FFF2-40B4-BE49-F238E27FC236}">
                <a16:creationId xmlns:a16="http://schemas.microsoft.com/office/drawing/2014/main" id="{CB8AD63D-9E2A-29C4-5AE1-AD44AB20D25E}"/>
              </a:ext>
            </a:extLst>
          </p:cNvPr>
          <p:cNvSpPr txBox="1"/>
          <p:nvPr/>
        </p:nvSpPr>
        <p:spPr>
          <a:xfrm>
            <a:off x="827836" y="9036605"/>
            <a:ext cx="3060013" cy="1061829"/>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a:t>
            </a:r>
            <a:r>
              <a:rPr lang="nl-NL" sz="900" dirty="0" err="1">
                <a:latin typeface="Times New Roman" panose="02020603050405020304" pitchFamily="18" charset="0"/>
                <a:cs typeface="Times New Roman" panose="02020603050405020304" pitchFamily="18" charset="0"/>
              </a:rPr>
              <a:t>Sieb</a:t>
            </a:r>
            <a:r>
              <a:rPr lang="nl-NL" sz="900" dirty="0">
                <a:latin typeface="Times New Roman" panose="02020603050405020304" pitchFamily="18" charset="0"/>
                <a:cs typeface="Times New Roman" panose="02020603050405020304" pitchFamily="18" charset="0"/>
              </a:rPr>
              <a:t> Posthuma</a:t>
            </a:r>
          </a:p>
          <a:p>
            <a:r>
              <a:rPr lang="nl-NL" sz="900" dirty="0">
                <a:latin typeface="Times New Roman" panose="02020603050405020304" pitchFamily="18" charset="0"/>
                <a:cs typeface="Times New Roman" panose="02020603050405020304" pitchFamily="18" charset="0"/>
              </a:rPr>
              <a:t>Drukprocedé: offset</a:t>
            </a:r>
          </a:p>
          <a:p>
            <a:r>
              <a:rPr lang="nl-NL" sz="900" dirty="0">
                <a:latin typeface="Times New Roman" panose="02020603050405020304" pitchFamily="18" charset="0"/>
                <a:cs typeface="Times New Roman" panose="02020603050405020304" pitchFamily="18" charset="0"/>
              </a:rPr>
              <a:t>Tanding: zegels gestanst en blok kamtanding 13 ¼ : 12 ¾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fosforescerend</a:t>
            </a:r>
          </a:p>
          <a:p>
            <a:r>
              <a:rPr lang="nl-NL" sz="900" dirty="0">
                <a:latin typeface="Times New Roman" panose="02020603050405020304" pitchFamily="18" charset="0"/>
                <a:cs typeface="Times New Roman" panose="02020603050405020304" pitchFamily="18" charset="0"/>
              </a:rPr>
              <a:t>Gom: zelfklevende gom en het blok synthetische gom</a:t>
            </a:r>
          </a:p>
          <a:p>
            <a:r>
              <a:rPr lang="nl-NL" sz="900" dirty="0">
                <a:latin typeface="Times New Roman" panose="02020603050405020304" pitchFamily="18" charset="0"/>
                <a:cs typeface="Times New Roman" panose="02020603050405020304" pitchFamily="18" charset="0"/>
              </a:rPr>
              <a:t>Oplage:	onbekend</a:t>
            </a:r>
          </a:p>
        </p:txBody>
      </p:sp>
      <p:sp>
        <p:nvSpPr>
          <p:cNvPr id="28" name="Rechthoek 27">
            <a:extLst>
              <a:ext uri="{FF2B5EF4-FFF2-40B4-BE49-F238E27FC236}">
                <a16:creationId xmlns:a16="http://schemas.microsoft.com/office/drawing/2014/main" id="{5CB07038-FC8F-B17D-1753-F47A07AED71F}"/>
              </a:ext>
            </a:extLst>
          </p:cNvPr>
          <p:cNvSpPr/>
          <p:nvPr/>
        </p:nvSpPr>
        <p:spPr>
          <a:xfrm rot="16200000">
            <a:off x="3411362" y="3626123"/>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9" name="Rechthoek 28">
            <a:extLst>
              <a:ext uri="{FF2B5EF4-FFF2-40B4-BE49-F238E27FC236}">
                <a16:creationId xmlns:a16="http://schemas.microsoft.com/office/drawing/2014/main" id="{52BA7E85-1EF1-39D4-40FD-9095EA530081}"/>
              </a:ext>
            </a:extLst>
          </p:cNvPr>
          <p:cNvSpPr/>
          <p:nvPr/>
        </p:nvSpPr>
        <p:spPr>
          <a:xfrm rot="16200000">
            <a:off x="4914101" y="3626123"/>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0" name="Rechthoek 29">
            <a:extLst>
              <a:ext uri="{FF2B5EF4-FFF2-40B4-BE49-F238E27FC236}">
                <a16:creationId xmlns:a16="http://schemas.microsoft.com/office/drawing/2014/main" id="{C524680E-4A1B-FAD0-25D7-A0E02EF07BC8}"/>
              </a:ext>
            </a:extLst>
          </p:cNvPr>
          <p:cNvSpPr/>
          <p:nvPr/>
        </p:nvSpPr>
        <p:spPr>
          <a:xfrm rot="16200000">
            <a:off x="1908623" y="362612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1" name="Rechthoek 30">
            <a:extLst>
              <a:ext uri="{FF2B5EF4-FFF2-40B4-BE49-F238E27FC236}">
                <a16:creationId xmlns:a16="http://schemas.microsoft.com/office/drawing/2014/main" id="{A38DE6E6-0772-4FD9-E4AB-2DB4D8A3CA25}"/>
              </a:ext>
            </a:extLst>
          </p:cNvPr>
          <p:cNvSpPr/>
          <p:nvPr/>
        </p:nvSpPr>
        <p:spPr>
          <a:xfrm rot="16200000">
            <a:off x="4842101" y="676851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2" name="Rechthoek 31">
            <a:extLst>
              <a:ext uri="{FF2B5EF4-FFF2-40B4-BE49-F238E27FC236}">
                <a16:creationId xmlns:a16="http://schemas.microsoft.com/office/drawing/2014/main" id="{41A51513-908F-791C-0428-6D69732B5E11}"/>
              </a:ext>
            </a:extLst>
          </p:cNvPr>
          <p:cNvSpPr/>
          <p:nvPr/>
        </p:nvSpPr>
        <p:spPr>
          <a:xfrm rot="16200000">
            <a:off x="3365833" y="676851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3" name="Rechthoek 32">
            <a:extLst>
              <a:ext uri="{FF2B5EF4-FFF2-40B4-BE49-F238E27FC236}">
                <a16:creationId xmlns:a16="http://schemas.microsoft.com/office/drawing/2014/main" id="{E2FFA934-0290-279A-0E5A-F9C6D8725282}"/>
              </a:ext>
            </a:extLst>
          </p:cNvPr>
          <p:cNvSpPr/>
          <p:nvPr/>
        </p:nvSpPr>
        <p:spPr>
          <a:xfrm rot="16200000">
            <a:off x="1889606" y="676851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4" name="Rechthoek 33">
            <a:extLst>
              <a:ext uri="{FF2B5EF4-FFF2-40B4-BE49-F238E27FC236}">
                <a16:creationId xmlns:a16="http://schemas.microsoft.com/office/drawing/2014/main" id="{10FDC36E-6A40-F5D5-300F-5A3C9F3905E8}"/>
              </a:ext>
            </a:extLst>
          </p:cNvPr>
          <p:cNvSpPr/>
          <p:nvPr/>
        </p:nvSpPr>
        <p:spPr>
          <a:xfrm rot="16200000">
            <a:off x="4842102" y="568839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5" name="Rechthoek 34">
            <a:extLst>
              <a:ext uri="{FF2B5EF4-FFF2-40B4-BE49-F238E27FC236}">
                <a16:creationId xmlns:a16="http://schemas.microsoft.com/office/drawing/2014/main" id="{EBB65D61-EC27-9069-3C59-323241766712}"/>
              </a:ext>
            </a:extLst>
          </p:cNvPr>
          <p:cNvSpPr/>
          <p:nvPr/>
        </p:nvSpPr>
        <p:spPr>
          <a:xfrm rot="16200000">
            <a:off x="3365834" y="568839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6" name="Rechthoek 35">
            <a:extLst>
              <a:ext uri="{FF2B5EF4-FFF2-40B4-BE49-F238E27FC236}">
                <a16:creationId xmlns:a16="http://schemas.microsoft.com/office/drawing/2014/main" id="{3EAD6A54-C7A9-8B94-5F26-235E48776CA7}"/>
              </a:ext>
            </a:extLst>
          </p:cNvPr>
          <p:cNvSpPr/>
          <p:nvPr/>
        </p:nvSpPr>
        <p:spPr>
          <a:xfrm rot="16200000">
            <a:off x="1889607" y="568839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7" name="Tekstvak 36">
            <a:extLst>
              <a:ext uri="{FF2B5EF4-FFF2-40B4-BE49-F238E27FC236}">
                <a16:creationId xmlns:a16="http://schemas.microsoft.com/office/drawing/2014/main" id="{BF035BC0-44B2-58CD-12F6-D8EA5E981459}"/>
              </a:ext>
            </a:extLst>
          </p:cNvPr>
          <p:cNvSpPr txBox="1"/>
          <p:nvPr/>
        </p:nvSpPr>
        <p:spPr>
          <a:xfrm>
            <a:off x="2087833" y="4318763"/>
            <a:ext cx="4284292"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soep koken		     feestmutsen		            spelevaren</a:t>
            </a:r>
          </a:p>
        </p:txBody>
      </p:sp>
      <p:sp>
        <p:nvSpPr>
          <p:cNvPr id="38" name="Tekstvak 37">
            <a:extLst>
              <a:ext uri="{FF2B5EF4-FFF2-40B4-BE49-F238E27FC236}">
                <a16:creationId xmlns:a16="http://schemas.microsoft.com/office/drawing/2014/main" id="{D78FD987-4C25-EAA6-7B44-CA755F1A5FCA}"/>
              </a:ext>
            </a:extLst>
          </p:cNvPr>
          <p:cNvSpPr txBox="1"/>
          <p:nvPr/>
        </p:nvSpPr>
        <p:spPr>
          <a:xfrm>
            <a:off x="1997304" y="6391003"/>
            <a:ext cx="4465349"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feestmutsen		    spookje spelen		        krokodil</a:t>
            </a:r>
          </a:p>
        </p:txBody>
      </p:sp>
      <p:sp>
        <p:nvSpPr>
          <p:cNvPr id="39" name="Tekstvak 38">
            <a:extLst>
              <a:ext uri="{FF2B5EF4-FFF2-40B4-BE49-F238E27FC236}">
                <a16:creationId xmlns:a16="http://schemas.microsoft.com/office/drawing/2014/main" id="{7A80333E-C6B3-80D9-F4DE-33A22F740027}"/>
              </a:ext>
            </a:extLst>
          </p:cNvPr>
          <p:cNvSpPr txBox="1"/>
          <p:nvPr/>
        </p:nvSpPr>
        <p:spPr>
          <a:xfrm>
            <a:off x="2021191" y="7417142"/>
            <a:ext cx="4321326"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spelevaren			     soep koken		         draakje spelen</a:t>
            </a:r>
          </a:p>
        </p:txBody>
      </p:sp>
      <p:sp>
        <p:nvSpPr>
          <p:cNvPr id="3" name="Tekstvak 2">
            <a:extLst>
              <a:ext uri="{FF2B5EF4-FFF2-40B4-BE49-F238E27FC236}">
                <a16:creationId xmlns:a16="http://schemas.microsoft.com/office/drawing/2014/main" id="{DDC0A486-1947-52A6-6DBD-B65F65D9EDF7}"/>
              </a:ext>
            </a:extLst>
          </p:cNvPr>
          <p:cNvSpPr txBox="1"/>
          <p:nvPr/>
        </p:nvSpPr>
        <p:spPr>
          <a:xfrm>
            <a:off x="1710622" y="5579312"/>
            <a:ext cx="4373479" cy="338554"/>
          </a:xfrm>
          <a:prstGeom prst="rect">
            <a:avLst/>
          </a:prstGeom>
          <a:noFill/>
        </p:spPr>
        <p:txBody>
          <a:bodyPr wrap="square" rtlCol="0">
            <a:spAutoFit/>
          </a:bodyPr>
          <a:lstStyle/>
          <a:p>
            <a:pPr algn="ctr"/>
            <a:r>
              <a:rPr lang="nl-NL" sz="1600" dirty="0">
                <a:latin typeface="Castellar" panose="020A0402060406010301" pitchFamily="18" charset="0"/>
              </a:rPr>
              <a:t>KIND EN AVONTUUR</a:t>
            </a:r>
          </a:p>
        </p:txBody>
      </p:sp>
      <p:sp>
        <p:nvSpPr>
          <p:cNvPr id="5" name="Tekstvak 4">
            <a:extLst>
              <a:ext uri="{FF2B5EF4-FFF2-40B4-BE49-F238E27FC236}">
                <a16:creationId xmlns:a16="http://schemas.microsoft.com/office/drawing/2014/main" id="{0D8539D4-BB8F-63F9-FCF5-930D7CBE9284}"/>
              </a:ext>
            </a:extLst>
          </p:cNvPr>
          <p:cNvSpPr txBox="1"/>
          <p:nvPr/>
        </p:nvSpPr>
        <p:spPr>
          <a:xfrm>
            <a:off x="1907629" y="8010517"/>
            <a:ext cx="3960208" cy="338554"/>
          </a:xfrm>
          <a:prstGeom prst="rect">
            <a:avLst/>
          </a:prstGeom>
          <a:noFill/>
        </p:spPr>
        <p:txBody>
          <a:bodyPr wrap="square" rtlCol="0">
            <a:spAutoFit/>
          </a:bodyPr>
          <a:lstStyle/>
          <a:p>
            <a:pPr algn="ctr"/>
            <a:r>
              <a:rPr lang="nl-NL" sz="1600" dirty="0">
                <a:latin typeface="Castellar" panose="020A0402060406010301" pitchFamily="18" charset="0"/>
              </a:rPr>
              <a:t>KINDERPOSTZEGELACTIE 2000</a:t>
            </a:r>
          </a:p>
        </p:txBody>
      </p:sp>
    </p:spTree>
    <p:extLst>
      <p:ext uri="{BB962C8B-B14F-4D97-AF65-F5344CB8AC3E}">
        <p14:creationId xmlns:p14="http://schemas.microsoft.com/office/powerpoint/2010/main" val="305727488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B85C39-ABDA-48AD-05AD-52D61D0C787E}"/>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3F856338-4960-1F2B-21BE-70D164CC5AE2}"/>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B8956CF0-786B-8CB4-890C-1CB93569D710}"/>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D1AB4502-34F7-1651-1AF4-2E4E6ACB41EB}"/>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2001</a:t>
            </a:r>
          </a:p>
        </p:txBody>
      </p:sp>
      <p:sp>
        <p:nvSpPr>
          <p:cNvPr id="10" name="Tekstvak 9">
            <a:extLst>
              <a:ext uri="{FF2B5EF4-FFF2-40B4-BE49-F238E27FC236}">
                <a16:creationId xmlns:a16="http://schemas.microsoft.com/office/drawing/2014/main" id="{F71AD5F5-181A-A78D-9E44-A37BEE6B9838}"/>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2001</a:t>
            </a:r>
          </a:p>
        </p:txBody>
      </p:sp>
      <p:cxnSp>
        <p:nvCxnSpPr>
          <p:cNvPr id="12" name="Rechte verbindingslijn 11">
            <a:extLst>
              <a:ext uri="{FF2B5EF4-FFF2-40B4-BE49-F238E27FC236}">
                <a16:creationId xmlns:a16="http://schemas.microsoft.com/office/drawing/2014/main" id="{376C3B10-11A1-F856-2228-5E74BEB102E5}"/>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kstvak 4">
            <a:extLst>
              <a:ext uri="{FF2B5EF4-FFF2-40B4-BE49-F238E27FC236}">
                <a16:creationId xmlns:a16="http://schemas.microsoft.com/office/drawing/2014/main" id="{AAD8AE79-753A-819E-ECD6-353346C97480}"/>
              </a:ext>
            </a:extLst>
          </p:cNvPr>
          <p:cNvSpPr txBox="1"/>
          <p:nvPr/>
        </p:nvSpPr>
        <p:spPr>
          <a:xfrm>
            <a:off x="1151545" y="2487652"/>
            <a:ext cx="5638669" cy="1015663"/>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Het jaar waarin Nederland overstapt van gulden naar euro. Voor de duidelijkheid zijn de frankeerwaarden in guldens en euro’s aangegeven. Harmen Liemburg en Richard </a:t>
            </a:r>
            <a:r>
              <a:rPr lang="nl-NL" sz="1000" kern="0" dirty="0" err="1">
                <a:solidFill>
                  <a:srgbClr val="000000"/>
                </a:solidFill>
                <a:latin typeface="Times New Roman" panose="02020603050405020304" pitchFamily="18" charset="0"/>
                <a:cs typeface="Times New Roman" panose="02020603050405020304" pitchFamily="18" charset="0"/>
              </a:rPr>
              <a:t>Niessen</a:t>
            </a:r>
            <a:r>
              <a:rPr lang="nl-NL" sz="1000" kern="0" dirty="0">
                <a:solidFill>
                  <a:srgbClr val="000000"/>
                </a:solidFill>
                <a:latin typeface="Times New Roman" panose="02020603050405020304" pitchFamily="18" charset="0"/>
                <a:cs typeface="Times New Roman" panose="02020603050405020304" pitchFamily="18" charset="0"/>
              </a:rPr>
              <a:t> ontwierpen een losse zegel en een vel met zes verschillende zegels waarin het beeld in alle zegels door loopt. Het thema was dit jaar Kind en computer. Op de losse zegel het beeld van een rivier. In het blok op de bovenste rij: brief komt uit printer, oversteken verkeersweg, boomstam in rivier. Op de tweede rij: brief wordt gepost, rivier (zoals de losse zegel), lange lianen naar beneden. </a:t>
            </a:r>
            <a:endParaRPr lang="nl-NL" sz="1000" dirty="0">
              <a:latin typeface="Times New Roman" panose="02020603050405020304" pitchFamily="18" charset="0"/>
              <a:cs typeface="Times New Roman" panose="02020603050405020304" pitchFamily="18" charset="0"/>
            </a:endParaRPr>
          </a:p>
        </p:txBody>
      </p:sp>
      <p:sp>
        <p:nvSpPr>
          <p:cNvPr id="11" name="Rechthoek 10">
            <a:extLst>
              <a:ext uri="{FF2B5EF4-FFF2-40B4-BE49-F238E27FC236}">
                <a16:creationId xmlns:a16="http://schemas.microsoft.com/office/drawing/2014/main" id="{08805DC4-631D-0C9A-91BA-4B2767D19684}"/>
              </a:ext>
            </a:extLst>
          </p:cNvPr>
          <p:cNvSpPr/>
          <p:nvPr/>
        </p:nvSpPr>
        <p:spPr>
          <a:xfrm>
            <a:off x="1223553" y="5526242"/>
            <a:ext cx="5436000" cy="2952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Tekstvak 12">
            <a:extLst>
              <a:ext uri="{FF2B5EF4-FFF2-40B4-BE49-F238E27FC236}">
                <a16:creationId xmlns:a16="http://schemas.microsoft.com/office/drawing/2014/main" id="{0067674E-6C4C-256D-C8AD-6CD7BAE053B5}"/>
              </a:ext>
            </a:extLst>
          </p:cNvPr>
          <p:cNvSpPr txBox="1"/>
          <p:nvPr/>
        </p:nvSpPr>
        <p:spPr>
          <a:xfrm>
            <a:off x="827836" y="9175104"/>
            <a:ext cx="3564069" cy="923330"/>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a:t>
            </a:r>
            <a:r>
              <a:rPr lang="nl-NL" sz="900" kern="0" dirty="0">
                <a:solidFill>
                  <a:srgbClr val="000000"/>
                </a:solidFill>
                <a:latin typeface="Times New Roman" panose="02020603050405020304" pitchFamily="18" charset="0"/>
                <a:cs typeface="Times New Roman" panose="02020603050405020304" pitchFamily="18" charset="0"/>
              </a:rPr>
              <a:t>Harmen Liemburg en Richard </a:t>
            </a:r>
            <a:r>
              <a:rPr lang="nl-NL" sz="900" kern="0" dirty="0" err="1">
                <a:solidFill>
                  <a:srgbClr val="000000"/>
                </a:solidFill>
                <a:latin typeface="Times New Roman" panose="02020603050405020304" pitchFamily="18" charset="0"/>
                <a:cs typeface="Times New Roman" panose="02020603050405020304" pitchFamily="18" charset="0"/>
              </a:rPr>
              <a:t>Niessen</a:t>
            </a:r>
            <a:r>
              <a:rPr lang="nl-NL" sz="900" kern="0" dirty="0">
                <a:solidFill>
                  <a:srgbClr val="000000"/>
                </a:solidFill>
                <a:latin typeface="Times New Roman" panose="02020603050405020304" pitchFamily="18" charset="0"/>
                <a:cs typeface="Times New Roman" panose="02020603050405020304" pitchFamily="18" charset="0"/>
              </a:rPr>
              <a:t> </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offset, blok rasterdiepdruk</a:t>
            </a:r>
          </a:p>
          <a:p>
            <a:r>
              <a:rPr lang="nl-NL" sz="900" dirty="0">
                <a:latin typeface="Times New Roman" panose="02020603050405020304" pitchFamily="18" charset="0"/>
                <a:cs typeface="Times New Roman" panose="02020603050405020304" pitchFamily="18" charset="0"/>
              </a:rPr>
              <a:t>Tanding: losse zegel gestanst, blok kamtanding 14 </a:t>
            </a:r>
            <a:r>
              <a:rPr lang="nl-NL" sz="900">
                <a:latin typeface="Times New Roman" panose="02020603050405020304" pitchFamily="18" charset="0"/>
                <a:cs typeface="Times New Roman" panose="02020603050405020304" pitchFamily="18" charset="0"/>
              </a:rPr>
              <a:t>: 13 ½  </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Drukkerij: Walsall Security Printers, Engeland</a:t>
            </a:r>
          </a:p>
          <a:p>
            <a:r>
              <a:rPr lang="nl-NL" sz="900" dirty="0">
                <a:latin typeface="Times New Roman" panose="02020603050405020304" pitchFamily="18" charset="0"/>
                <a:cs typeface="Times New Roman" panose="02020603050405020304" pitchFamily="18" charset="0"/>
              </a:rPr>
              <a:t>Papier: blok fosforescerend, zegels met fosforescerende balk</a:t>
            </a:r>
          </a:p>
          <a:p>
            <a:r>
              <a:rPr lang="nl-NL" sz="900" dirty="0">
                <a:latin typeface="Times New Roman" panose="02020603050405020304" pitchFamily="18" charset="0"/>
                <a:cs typeface="Times New Roman" panose="02020603050405020304" pitchFamily="18" charset="0"/>
              </a:rPr>
              <a:t>Oplage: zegels onbekend, blok 6.000.000</a:t>
            </a:r>
          </a:p>
        </p:txBody>
      </p:sp>
      <p:sp>
        <p:nvSpPr>
          <p:cNvPr id="14" name="Rechthoek 13">
            <a:extLst>
              <a:ext uri="{FF2B5EF4-FFF2-40B4-BE49-F238E27FC236}">
                <a16:creationId xmlns:a16="http://schemas.microsoft.com/office/drawing/2014/main" id="{B6D14A11-A599-8720-1664-6083AC381003}"/>
              </a:ext>
            </a:extLst>
          </p:cNvPr>
          <p:cNvSpPr/>
          <p:nvPr/>
        </p:nvSpPr>
        <p:spPr>
          <a:xfrm rot="16200000">
            <a:off x="3411362" y="367185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A44ABDC0-6BF3-3B29-0590-936C2AE1B533}"/>
              </a:ext>
            </a:extLst>
          </p:cNvPr>
          <p:cNvSpPr/>
          <p:nvPr/>
        </p:nvSpPr>
        <p:spPr>
          <a:xfrm rot="16200000">
            <a:off x="4842101" y="680420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56E190AC-3415-1E0D-866F-CCB5586993C0}"/>
              </a:ext>
            </a:extLst>
          </p:cNvPr>
          <p:cNvSpPr/>
          <p:nvPr/>
        </p:nvSpPr>
        <p:spPr>
          <a:xfrm rot="16200000">
            <a:off x="3365833" y="6804205"/>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627C77C2-DEFA-013E-34FE-C2880291D40D}"/>
              </a:ext>
            </a:extLst>
          </p:cNvPr>
          <p:cNvSpPr/>
          <p:nvPr/>
        </p:nvSpPr>
        <p:spPr>
          <a:xfrm rot="16200000">
            <a:off x="1889606" y="6804205"/>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Rechthoek 19">
            <a:extLst>
              <a:ext uri="{FF2B5EF4-FFF2-40B4-BE49-F238E27FC236}">
                <a16:creationId xmlns:a16="http://schemas.microsoft.com/office/drawing/2014/main" id="{102F62E5-9DAE-B4B5-895B-BADF9834C79E}"/>
              </a:ext>
            </a:extLst>
          </p:cNvPr>
          <p:cNvSpPr/>
          <p:nvPr/>
        </p:nvSpPr>
        <p:spPr>
          <a:xfrm rot="16200000">
            <a:off x="4842102" y="5724085"/>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1" name="Rechthoek 20">
            <a:extLst>
              <a:ext uri="{FF2B5EF4-FFF2-40B4-BE49-F238E27FC236}">
                <a16:creationId xmlns:a16="http://schemas.microsoft.com/office/drawing/2014/main" id="{A00451C6-FAC0-0507-FBC4-AADA417F426B}"/>
              </a:ext>
            </a:extLst>
          </p:cNvPr>
          <p:cNvSpPr/>
          <p:nvPr/>
        </p:nvSpPr>
        <p:spPr>
          <a:xfrm rot="16200000">
            <a:off x="3365834" y="5724084"/>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2" name="Rechthoek 21">
            <a:extLst>
              <a:ext uri="{FF2B5EF4-FFF2-40B4-BE49-F238E27FC236}">
                <a16:creationId xmlns:a16="http://schemas.microsoft.com/office/drawing/2014/main" id="{A2BED152-D421-E8DF-D047-80334E4D8650}"/>
              </a:ext>
            </a:extLst>
          </p:cNvPr>
          <p:cNvSpPr/>
          <p:nvPr/>
        </p:nvSpPr>
        <p:spPr>
          <a:xfrm rot="16200000">
            <a:off x="1889607" y="5724084"/>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3" name="Tekstvak 22">
            <a:extLst>
              <a:ext uri="{FF2B5EF4-FFF2-40B4-BE49-F238E27FC236}">
                <a16:creationId xmlns:a16="http://schemas.microsoft.com/office/drawing/2014/main" id="{B1601E42-EBCD-41A9-8F98-4A5DA227E137}"/>
              </a:ext>
            </a:extLst>
          </p:cNvPr>
          <p:cNvSpPr txBox="1"/>
          <p:nvPr/>
        </p:nvSpPr>
        <p:spPr>
          <a:xfrm>
            <a:off x="3708858" y="4301790"/>
            <a:ext cx="909136" cy="33855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rivier</a:t>
            </a:r>
          </a:p>
          <a:p>
            <a:r>
              <a:rPr lang="nl-NL" sz="800" dirty="0">
                <a:latin typeface="Times New Roman" panose="02020603050405020304" pitchFamily="18" charset="0"/>
                <a:cs typeface="Times New Roman" panose="02020603050405020304" pitchFamily="18" charset="0"/>
              </a:rPr>
              <a:t>gestanst</a:t>
            </a:r>
          </a:p>
        </p:txBody>
      </p:sp>
      <p:sp>
        <p:nvSpPr>
          <p:cNvPr id="24" name="Tekstvak 23">
            <a:extLst>
              <a:ext uri="{FF2B5EF4-FFF2-40B4-BE49-F238E27FC236}">
                <a16:creationId xmlns:a16="http://schemas.microsoft.com/office/drawing/2014/main" id="{DA87F065-3C1E-80E1-1EDD-B3F6EA38986C}"/>
              </a:ext>
            </a:extLst>
          </p:cNvPr>
          <p:cNvSpPr txBox="1"/>
          <p:nvPr/>
        </p:nvSpPr>
        <p:spPr>
          <a:xfrm>
            <a:off x="2015641" y="6517528"/>
            <a:ext cx="4176463"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brief uit printer		    verkeersweg		        boomstam op rivier</a:t>
            </a:r>
          </a:p>
        </p:txBody>
      </p:sp>
      <p:sp>
        <p:nvSpPr>
          <p:cNvPr id="25" name="Tekstvak 24">
            <a:extLst>
              <a:ext uri="{FF2B5EF4-FFF2-40B4-BE49-F238E27FC236}">
                <a16:creationId xmlns:a16="http://schemas.microsoft.com/office/drawing/2014/main" id="{17330D70-5B3B-2146-0646-ADB3B2AF6EAF}"/>
              </a:ext>
            </a:extLst>
          </p:cNvPr>
          <p:cNvSpPr txBox="1"/>
          <p:nvPr/>
        </p:nvSpPr>
        <p:spPr>
          <a:xfrm>
            <a:off x="2015641" y="7470835"/>
            <a:ext cx="406846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brief gepost		     rivier			          lianen</a:t>
            </a:r>
          </a:p>
        </p:txBody>
      </p:sp>
      <p:sp>
        <p:nvSpPr>
          <p:cNvPr id="2" name="Tekstvak 1">
            <a:extLst>
              <a:ext uri="{FF2B5EF4-FFF2-40B4-BE49-F238E27FC236}">
                <a16:creationId xmlns:a16="http://schemas.microsoft.com/office/drawing/2014/main" id="{8EA855FE-454A-6D22-84A4-CA4FA8F20DAF}"/>
              </a:ext>
            </a:extLst>
          </p:cNvPr>
          <p:cNvSpPr txBox="1"/>
          <p:nvPr/>
        </p:nvSpPr>
        <p:spPr>
          <a:xfrm>
            <a:off x="1691605" y="5597934"/>
            <a:ext cx="4392496" cy="369332"/>
          </a:xfrm>
          <a:prstGeom prst="rect">
            <a:avLst/>
          </a:prstGeom>
          <a:noFill/>
        </p:spPr>
        <p:txBody>
          <a:bodyPr wrap="square" rtlCol="0">
            <a:spAutoFit/>
          </a:bodyPr>
          <a:lstStyle/>
          <a:p>
            <a:pPr algn="ctr"/>
            <a:r>
              <a:rPr lang="nl-NL" dirty="0"/>
              <a:t>kind + computer</a:t>
            </a:r>
          </a:p>
        </p:txBody>
      </p:sp>
    </p:spTree>
    <p:extLst>
      <p:ext uri="{BB962C8B-B14F-4D97-AF65-F5344CB8AC3E}">
        <p14:creationId xmlns:p14="http://schemas.microsoft.com/office/powerpoint/2010/main" val="227236565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F1EC97-B882-F723-B2B2-110E786F346C}"/>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E7BC0FB0-1600-6CC1-D0D9-8B6255D4EB2D}"/>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E5A1AB93-5CE7-90BB-626B-8A86268CBBFA}"/>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FDCFE2BC-C1C9-27EA-B1DE-BA0CE312B15E}"/>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2002</a:t>
            </a:r>
          </a:p>
        </p:txBody>
      </p:sp>
      <p:sp>
        <p:nvSpPr>
          <p:cNvPr id="10" name="Tekstvak 9">
            <a:extLst>
              <a:ext uri="{FF2B5EF4-FFF2-40B4-BE49-F238E27FC236}">
                <a16:creationId xmlns:a16="http://schemas.microsoft.com/office/drawing/2014/main" id="{12EB0A5D-B555-3FFD-5E01-F0EF79132559}"/>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2002</a:t>
            </a:r>
          </a:p>
        </p:txBody>
      </p:sp>
      <p:cxnSp>
        <p:nvCxnSpPr>
          <p:cNvPr id="12" name="Rechte verbindingslijn 11">
            <a:extLst>
              <a:ext uri="{FF2B5EF4-FFF2-40B4-BE49-F238E27FC236}">
                <a16:creationId xmlns:a16="http://schemas.microsoft.com/office/drawing/2014/main" id="{E80819DC-F2D1-C3F2-16D9-4FB76D3003E9}"/>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25" name="Tekstvak 24">
            <a:extLst>
              <a:ext uri="{FF2B5EF4-FFF2-40B4-BE49-F238E27FC236}">
                <a16:creationId xmlns:a16="http://schemas.microsoft.com/office/drawing/2014/main" id="{5640CF56-8CA9-355D-7BA7-A04B0ECA0BE1}"/>
              </a:ext>
            </a:extLst>
          </p:cNvPr>
          <p:cNvSpPr txBox="1"/>
          <p:nvPr/>
        </p:nvSpPr>
        <p:spPr>
          <a:xfrm>
            <a:off x="1367569" y="2487652"/>
            <a:ext cx="5314633" cy="400110"/>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Met het thema Kind en Kleur ontwierp Jan Bons een blok met gestileerde,  spelende  kinderfiguren.</a:t>
            </a:r>
          </a:p>
          <a:p>
            <a:r>
              <a:rPr lang="nl-NL" sz="1000" kern="0" dirty="0">
                <a:solidFill>
                  <a:srgbClr val="000000"/>
                </a:solidFill>
                <a:latin typeface="Times New Roman" panose="02020603050405020304" pitchFamily="18" charset="0"/>
                <a:cs typeface="Times New Roman" panose="02020603050405020304" pitchFamily="18" charset="0"/>
              </a:rPr>
              <a:t>Voor het eerst zijn er geen losse zegels uitgegeven.</a:t>
            </a:r>
            <a:endParaRPr lang="nl-NL" sz="1000" dirty="0">
              <a:latin typeface="Times New Roman" panose="02020603050405020304" pitchFamily="18" charset="0"/>
              <a:cs typeface="Times New Roman" panose="02020603050405020304" pitchFamily="18" charset="0"/>
            </a:endParaRPr>
          </a:p>
        </p:txBody>
      </p:sp>
      <p:sp>
        <p:nvSpPr>
          <p:cNvPr id="26" name="Rechthoek 25">
            <a:extLst>
              <a:ext uri="{FF2B5EF4-FFF2-40B4-BE49-F238E27FC236}">
                <a16:creationId xmlns:a16="http://schemas.microsoft.com/office/drawing/2014/main" id="{88970498-D33B-916A-5443-76E1B9DD6DB3}"/>
              </a:ext>
            </a:extLst>
          </p:cNvPr>
          <p:cNvSpPr/>
          <p:nvPr/>
        </p:nvSpPr>
        <p:spPr>
          <a:xfrm>
            <a:off x="1223553" y="4373798"/>
            <a:ext cx="5436000" cy="2916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7" name="Tekstvak 26">
            <a:extLst>
              <a:ext uri="{FF2B5EF4-FFF2-40B4-BE49-F238E27FC236}">
                <a16:creationId xmlns:a16="http://schemas.microsoft.com/office/drawing/2014/main" id="{1D02E344-71EA-9BA0-6C34-CF7160BEB3F4}"/>
              </a:ext>
            </a:extLst>
          </p:cNvPr>
          <p:cNvSpPr txBox="1"/>
          <p:nvPr/>
        </p:nvSpPr>
        <p:spPr>
          <a:xfrm>
            <a:off x="827836" y="9175104"/>
            <a:ext cx="2843989" cy="923330"/>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Jan Bons</a:t>
            </a: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14 : 13 ¾ </a:t>
            </a:r>
          </a:p>
          <a:p>
            <a:r>
              <a:rPr lang="nl-NL" sz="900" dirty="0">
                <a:latin typeface="Times New Roman" panose="02020603050405020304" pitchFamily="18" charset="0"/>
                <a:cs typeface="Times New Roman" panose="02020603050405020304" pitchFamily="18" charset="0"/>
              </a:rPr>
              <a:t>Drukkerij: The </a:t>
            </a:r>
            <a:r>
              <a:rPr lang="nl-NL" sz="900" dirty="0" err="1">
                <a:latin typeface="Times New Roman" panose="02020603050405020304" pitchFamily="18" charset="0"/>
                <a:cs typeface="Times New Roman" panose="02020603050405020304" pitchFamily="18" charset="0"/>
              </a:rPr>
              <a:t>Hous</a:t>
            </a:r>
            <a:r>
              <a:rPr lang="nl-NL" sz="900" dirty="0">
                <a:latin typeface="Times New Roman" panose="02020603050405020304" pitchFamily="18" charset="0"/>
                <a:cs typeface="Times New Roman" panose="02020603050405020304" pitchFamily="18" charset="0"/>
              </a:rPr>
              <a:t> of </a:t>
            </a:r>
            <a:r>
              <a:rPr lang="nl-NL" sz="900" dirty="0" err="1">
                <a:latin typeface="Times New Roman" panose="02020603050405020304" pitchFamily="18" charset="0"/>
                <a:cs typeface="Times New Roman" panose="02020603050405020304" pitchFamily="18" charset="0"/>
              </a:rPr>
              <a:t>Questa</a:t>
            </a:r>
            <a:r>
              <a:rPr lang="nl-NL" sz="900" dirty="0">
                <a:latin typeface="Times New Roman" panose="02020603050405020304" pitchFamily="18" charset="0"/>
                <a:cs typeface="Times New Roman" panose="02020603050405020304" pitchFamily="18" charset="0"/>
              </a:rPr>
              <a:t>, Engeland</a:t>
            </a:r>
          </a:p>
          <a:p>
            <a:r>
              <a:rPr lang="nl-NL" sz="900" dirty="0">
                <a:latin typeface="Times New Roman" panose="02020603050405020304" pitchFamily="18" charset="0"/>
                <a:cs typeface="Times New Roman" panose="02020603050405020304" pitchFamily="18" charset="0"/>
              </a:rPr>
              <a:t>Papier: fosforescerend</a:t>
            </a:r>
          </a:p>
          <a:p>
            <a:r>
              <a:rPr lang="nl-NL" sz="900" dirty="0">
                <a:latin typeface="Times New Roman" panose="02020603050405020304" pitchFamily="18" charset="0"/>
                <a:cs typeface="Times New Roman" panose="02020603050405020304" pitchFamily="18" charset="0"/>
              </a:rPr>
              <a:t>Oplage:	onbekend</a:t>
            </a:r>
          </a:p>
        </p:txBody>
      </p:sp>
      <p:sp>
        <p:nvSpPr>
          <p:cNvPr id="28" name="Rechthoek 27">
            <a:extLst>
              <a:ext uri="{FF2B5EF4-FFF2-40B4-BE49-F238E27FC236}">
                <a16:creationId xmlns:a16="http://schemas.microsoft.com/office/drawing/2014/main" id="{711072F1-B887-D27B-AB4C-99B0FED69A67}"/>
              </a:ext>
            </a:extLst>
          </p:cNvPr>
          <p:cNvSpPr/>
          <p:nvPr/>
        </p:nvSpPr>
        <p:spPr>
          <a:xfrm rot="16200000">
            <a:off x="4842101" y="565207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9" name="Rechthoek 28">
            <a:extLst>
              <a:ext uri="{FF2B5EF4-FFF2-40B4-BE49-F238E27FC236}">
                <a16:creationId xmlns:a16="http://schemas.microsoft.com/office/drawing/2014/main" id="{DC11604E-8603-B589-18EB-AC057475A2C3}"/>
              </a:ext>
            </a:extLst>
          </p:cNvPr>
          <p:cNvSpPr/>
          <p:nvPr/>
        </p:nvSpPr>
        <p:spPr>
          <a:xfrm rot="16200000">
            <a:off x="3365833" y="56520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0" name="Rechthoek 29">
            <a:extLst>
              <a:ext uri="{FF2B5EF4-FFF2-40B4-BE49-F238E27FC236}">
                <a16:creationId xmlns:a16="http://schemas.microsoft.com/office/drawing/2014/main" id="{50D49034-CF25-F6A8-D25F-1A23488A5E73}"/>
              </a:ext>
            </a:extLst>
          </p:cNvPr>
          <p:cNvSpPr/>
          <p:nvPr/>
        </p:nvSpPr>
        <p:spPr>
          <a:xfrm rot="16200000">
            <a:off x="1889606" y="56520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1" name="Rechthoek 30">
            <a:extLst>
              <a:ext uri="{FF2B5EF4-FFF2-40B4-BE49-F238E27FC236}">
                <a16:creationId xmlns:a16="http://schemas.microsoft.com/office/drawing/2014/main" id="{788609D9-F101-6895-37F2-9F3615422A63}"/>
              </a:ext>
            </a:extLst>
          </p:cNvPr>
          <p:cNvSpPr/>
          <p:nvPr/>
        </p:nvSpPr>
        <p:spPr>
          <a:xfrm rot="16200000">
            <a:off x="4842102" y="457195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2" name="Rechthoek 31">
            <a:extLst>
              <a:ext uri="{FF2B5EF4-FFF2-40B4-BE49-F238E27FC236}">
                <a16:creationId xmlns:a16="http://schemas.microsoft.com/office/drawing/2014/main" id="{77FE67A6-F3AE-3F77-8724-195683978E2D}"/>
              </a:ext>
            </a:extLst>
          </p:cNvPr>
          <p:cNvSpPr/>
          <p:nvPr/>
        </p:nvSpPr>
        <p:spPr>
          <a:xfrm rot="16200000">
            <a:off x="3365834" y="457195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3" name="Rechthoek 32">
            <a:extLst>
              <a:ext uri="{FF2B5EF4-FFF2-40B4-BE49-F238E27FC236}">
                <a16:creationId xmlns:a16="http://schemas.microsoft.com/office/drawing/2014/main" id="{5DDE2637-37B8-0BEF-AB82-4AEF67244E70}"/>
              </a:ext>
            </a:extLst>
          </p:cNvPr>
          <p:cNvSpPr/>
          <p:nvPr/>
        </p:nvSpPr>
        <p:spPr>
          <a:xfrm rot="16200000">
            <a:off x="1889607" y="457195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34" name="Tekstvak 33">
            <a:extLst>
              <a:ext uri="{FF2B5EF4-FFF2-40B4-BE49-F238E27FC236}">
                <a16:creationId xmlns:a16="http://schemas.microsoft.com/office/drawing/2014/main" id="{6C9A4A32-E427-B651-FCD8-A3623B0F4C7D}"/>
              </a:ext>
            </a:extLst>
          </p:cNvPr>
          <p:cNvSpPr txBox="1"/>
          <p:nvPr/>
        </p:nvSpPr>
        <p:spPr>
          <a:xfrm>
            <a:off x="2094738" y="5372306"/>
            <a:ext cx="4392488"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rode poes			     blauw figuur		        kind met bal</a:t>
            </a:r>
          </a:p>
        </p:txBody>
      </p:sp>
      <p:sp>
        <p:nvSpPr>
          <p:cNvPr id="35" name="Tekstvak 34">
            <a:extLst>
              <a:ext uri="{FF2B5EF4-FFF2-40B4-BE49-F238E27FC236}">
                <a16:creationId xmlns:a16="http://schemas.microsoft.com/office/drawing/2014/main" id="{01824AC7-AA7B-024A-5B9E-BA0F54049920}"/>
              </a:ext>
            </a:extLst>
          </p:cNvPr>
          <p:cNvSpPr txBox="1"/>
          <p:nvPr/>
        </p:nvSpPr>
        <p:spPr>
          <a:xfrm>
            <a:off x="1979637" y="6318592"/>
            <a:ext cx="3889351"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kind met groen ding		  kind met bruin hoofd		              blauwe hond</a:t>
            </a:r>
          </a:p>
        </p:txBody>
      </p:sp>
      <p:sp>
        <p:nvSpPr>
          <p:cNvPr id="3" name="Tekstvak 2">
            <a:extLst>
              <a:ext uri="{FF2B5EF4-FFF2-40B4-BE49-F238E27FC236}">
                <a16:creationId xmlns:a16="http://schemas.microsoft.com/office/drawing/2014/main" id="{648F1D36-EB0B-FA7E-D5D1-78373B9D9100}"/>
              </a:ext>
            </a:extLst>
          </p:cNvPr>
          <p:cNvSpPr txBox="1"/>
          <p:nvPr/>
        </p:nvSpPr>
        <p:spPr>
          <a:xfrm>
            <a:off x="1691605" y="6904661"/>
            <a:ext cx="4392496" cy="338554"/>
          </a:xfrm>
          <a:prstGeom prst="rect">
            <a:avLst/>
          </a:prstGeom>
          <a:noFill/>
        </p:spPr>
        <p:txBody>
          <a:bodyPr wrap="square" rtlCol="0">
            <a:spAutoFit/>
          </a:bodyPr>
          <a:lstStyle/>
          <a:p>
            <a:pPr algn="ctr"/>
            <a:r>
              <a:rPr lang="nl-NL" sz="1600" b="1" dirty="0"/>
              <a:t>K  I  N  D    E  N    K  L  E  U  R</a:t>
            </a:r>
          </a:p>
        </p:txBody>
      </p:sp>
      <p:sp>
        <p:nvSpPr>
          <p:cNvPr id="8" name="Tekstvak 7">
            <a:extLst>
              <a:ext uri="{FF2B5EF4-FFF2-40B4-BE49-F238E27FC236}">
                <a16:creationId xmlns:a16="http://schemas.microsoft.com/office/drawing/2014/main" id="{E9782C8A-0919-8C9B-178E-7F8A616ABE5F}"/>
              </a:ext>
            </a:extLst>
          </p:cNvPr>
          <p:cNvSpPr txBox="1"/>
          <p:nvPr/>
        </p:nvSpPr>
        <p:spPr>
          <a:xfrm>
            <a:off x="1691605" y="4467002"/>
            <a:ext cx="4428492" cy="230832"/>
          </a:xfrm>
          <a:prstGeom prst="rect">
            <a:avLst/>
          </a:prstGeom>
          <a:noFill/>
        </p:spPr>
        <p:txBody>
          <a:bodyPr wrap="square" rtlCol="0">
            <a:spAutoFit/>
          </a:bodyPr>
          <a:lstStyle/>
          <a:p>
            <a:pPr algn="ctr"/>
            <a:r>
              <a:rPr lang="nl-NL" sz="900" dirty="0">
                <a:latin typeface="Bradley Hand ITC" panose="03070402050302030203" pitchFamily="66" charset="0"/>
                <a:cs typeface="Arabic Typesetting" panose="020F0502020204030204" pitchFamily="66" charset="-78"/>
              </a:rPr>
              <a:t>K I N D E R P O S T Z E G E L A C T I E   2002</a:t>
            </a:r>
          </a:p>
        </p:txBody>
      </p:sp>
      <p:sp>
        <p:nvSpPr>
          <p:cNvPr id="9" name="Tekstvak 8">
            <a:extLst>
              <a:ext uri="{FF2B5EF4-FFF2-40B4-BE49-F238E27FC236}">
                <a16:creationId xmlns:a16="http://schemas.microsoft.com/office/drawing/2014/main" id="{8E9B889E-8CEE-15CA-03F2-C6EAF6378AC5}"/>
              </a:ext>
            </a:extLst>
          </p:cNvPr>
          <p:cNvSpPr txBox="1"/>
          <p:nvPr/>
        </p:nvSpPr>
        <p:spPr>
          <a:xfrm>
            <a:off x="6067106" y="4935679"/>
            <a:ext cx="538031" cy="634789"/>
          </a:xfrm>
          <a:prstGeom prst="rect">
            <a:avLst/>
          </a:prstGeom>
          <a:noFill/>
        </p:spPr>
        <p:txBody>
          <a:bodyPr wrap="square" rtlCol="0">
            <a:spAutoFit/>
          </a:bodyPr>
          <a:lstStyle/>
          <a:p>
            <a:pPr>
              <a:lnSpc>
                <a:spcPct val="150000"/>
              </a:lnSpc>
            </a:pPr>
            <a:r>
              <a:rPr lang="nl-NL" sz="600" dirty="0">
                <a:latin typeface="Bradley Hand ITC" panose="03070402050302030203" pitchFamily="66" charset="0"/>
                <a:cs typeface="Arabic Typesetting" panose="020F0502020204030204" pitchFamily="66" charset="-78"/>
              </a:rPr>
              <a:t>mijn poes is rood mijn vader groen</a:t>
            </a:r>
          </a:p>
        </p:txBody>
      </p:sp>
      <p:sp>
        <p:nvSpPr>
          <p:cNvPr id="11" name="Tekstvak 10">
            <a:extLst>
              <a:ext uri="{FF2B5EF4-FFF2-40B4-BE49-F238E27FC236}">
                <a16:creationId xmlns:a16="http://schemas.microsoft.com/office/drawing/2014/main" id="{3BD9DC80-2079-5883-2AFB-D4712AB60BDD}"/>
              </a:ext>
            </a:extLst>
          </p:cNvPr>
          <p:cNvSpPr txBox="1"/>
          <p:nvPr/>
        </p:nvSpPr>
        <p:spPr>
          <a:xfrm>
            <a:off x="1214560" y="6096842"/>
            <a:ext cx="538031" cy="634789"/>
          </a:xfrm>
          <a:prstGeom prst="rect">
            <a:avLst/>
          </a:prstGeom>
          <a:noFill/>
        </p:spPr>
        <p:txBody>
          <a:bodyPr wrap="square" rtlCol="0">
            <a:spAutoFit/>
          </a:bodyPr>
          <a:lstStyle/>
          <a:p>
            <a:pPr>
              <a:lnSpc>
                <a:spcPct val="150000"/>
              </a:lnSpc>
            </a:pPr>
            <a:r>
              <a:rPr lang="nl-NL" sz="600" dirty="0">
                <a:latin typeface="Bradley Hand ITC" panose="03070402050302030203" pitchFamily="66" charset="0"/>
                <a:cs typeface="Arabic Typesetting" panose="020F0502020204030204" pitchFamily="66" charset="-78"/>
              </a:rPr>
              <a:t>Wat gek denk ik hoe kan dat nou?</a:t>
            </a:r>
          </a:p>
        </p:txBody>
      </p:sp>
      <p:sp>
        <p:nvSpPr>
          <p:cNvPr id="13" name="Tekstvak 12">
            <a:extLst>
              <a:ext uri="{FF2B5EF4-FFF2-40B4-BE49-F238E27FC236}">
                <a16:creationId xmlns:a16="http://schemas.microsoft.com/office/drawing/2014/main" id="{07DD8543-5125-5677-4090-DF3382CAA28E}"/>
              </a:ext>
            </a:extLst>
          </p:cNvPr>
          <p:cNvSpPr txBox="1"/>
          <p:nvPr/>
        </p:nvSpPr>
        <p:spPr>
          <a:xfrm>
            <a:off x="6084101" y="6101335"/>
            <a:ext cx="538031" cy="1050288"/>
          </a:xfrm>
          <a:prstGeom prst="rect">
            <a:avLst/>
          </a:prstGeom>
          <a:noFill/>
        </p:spPr>
        <p:txBody>
          <a:bodyPr wrap="square" rtlCol="0">
            <a:spAutoFit/>
          </a:bodyPr>
          <a:lstStyle/>
          <a:p>
            <a:pPr>
              <a:lnSpc>
                <a:spcPct val="150000"/>
              </a:lnSpc>
            </a:pPr>
            <a:r>
              <a:rPr lang="nl-NL" sz="600" dirty="0">
                <a:latin typeface="Bradley Hand ITC" panose="03070402050302030203" pitchFamily="66" charset="0"/>
                <a:cs typeface="Arabic Typesetting" panose="020F0502020204030204" pitchFamily="66" charset="-78"/>
              </a:rPr>
              <a:t>Wat leuk denk ik dat kan  ik doen</a:t>
            </a:r>
          </a:p>
          <a:p>
            <a:pPr>
              <a:lnSpc>
                <a:spcPct val="150000"/>
              </a:lnSpc>
            </a:pPr>
            <a:endParaRPr lang="nl-NL" sz="600" dirty="0">
              <a:latin typeface="Bradley Hand ITC" panose="03070402050302030203" pitchFamily="66" charset="0"/>
              <a:cs typeface="Arabic Typesetting" panose="020F0502020204030204" pitchFamily="66" charset="-78"/>
            </a:endParaRPr>
          </a:p>
          <a:p>
            <a:pPr>
              <a:lnSpc>
                <a:spcPct val="150000"/>
              </a:lnSpc>
            </a:pPr>
            <a:r>
              <a:rPr lang="nl-NL" sz="600" dirty="0">
                <a:latin typeface="Bradley Hand ITC" panose="03070402050302030203" pitchFamily="66" charset="0"/>
                <a:cs typeface="Arabic Typesetting" panose="020F0502020204030204" pitchFamily="66" charset="-78"/>
              </a:rPr>
              <a:t>met      verf</a:t>
            </a:r>
          </a:p>
        </p:txBody>
      </p:sp>
      <p:sp>
        <p:nvSpPr>
          <p:cNvPr id="14" name="Tekstvak 13">
            <a:extLst>
              <a:ext uri="{FF2B5EF4-FFF2-40B4-BE49-F238E27FC236}">
                <a16:creationId xmlns:a16="http://schemas.microsoft.com/office/drawing/2014/main" id="{AAE32AA9-95B9-7E86-0875-66A37B6C72DC}"/>
              </a:ext>
            </a:extLst>
          </p:cNvPr>
          <p:cNvSpPr txBox="1"/>
          <p:nvPr/>
        </p:nvSpPr>
        <p:spPr>
          <a:xfrm>
            <a:off x="1225582" y="4935641"/>
            <a:ext cx="538031" cy="634789"/>
          </a:xfrm>
          <a:prstGeom prst="rect">
            <a:avLst/>
          </a:prstGeom>
          <a:noFill/>
        </p:spPr>
        <p:txBody>
          <a:bodyPr wrap="square" rtlCol="0">
            <a:spAutoFit/>
          </a:bodyPr>
          <a:lstStyle/>
          <a:p>
            <a:pPr>
              <a:lnSpc>
                <a:spcPct val="150000"/>
              </a:lnSpc>
            </a:pPr>
            <a:r>
              <a:rPr lang="nl-NL" sz="600" dirty="0">
                <a:latin typeface="Bradley Hand ITC" panose="03070402050302030203" pitchFamily="66" charset="0"/>
                <a:cs typeface="Arabic Typesetting" panose="020F0502020204030204" pitchFamily="66" charset="-78"/>
              </a:rPr>
              <a:t>mijn poes is geel mijn vader blauw</a:t>
            </a:r>
          </a:p>
        </p:txBody>
      </p:sp>
    </p:spTree>
    <p:extLst>
      <p:ext uri="{BB962C8B-B14F-4D97-AF65-F5344CB8AC3E}">
        <p14:creationId xmlns:p14="http://schemas.microsoft.com/office/powerpoint/2010/main" val="99583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ED2CC6-0D2F-FAB9-A311-5F49A21286CC}"/>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DABB94A4-0ADF-1028-8EF4-E425D177DDF3}"/>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BDA91643-C961-C1B9-F96F-0351DD98F53D}"/>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6354D5E8-4C55-F039-9B6F-9A4645F36636}"/>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1928</a:t>
            </a:r>
          </a:p>
        </p:txBody>
      </p:sp>
      <p:sp>
        <p:nvSpPr>
          <p:cNvPr id="10" name="Tekstvak 9">
            <a:extLst>
              <a:ext uri="{FF2B5EF4-FFF2-40B4-BE49-F238E27FC236}">
                <a16:creationId xmlns:a16="http://schemas.microsoft.com/office/drawing/2014/main" id="{1D592168-0651-0D42-DD34-EDFC0CF9DA12}"/>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1928</a:t>
            </a:r>
          </a:p>
        </p:txBody>
      </p:sp>
      <p:cxnSp>
        <p:nvCxnSpPr>
          <p:cNvPr id="12" name="Rechte verbindingslijn 11">
            <a:extLst>
              <a:ext uri="{FF2B5EF4-FFF2-40B4-BE49-F238E27FC236}">
                <a16:creationId xmlns:a16="http://schemas.microsoft.com/office/drawing/2014/main" id="{597422F2-6253-C5DA-7363-9547A31624F7}"/>
              </a:ext>
            </a:extLst>
          </p:cNvPr>
          <p:cNvCxnSpPr/>
          <p:nvPr/>
        </p:nvCxnSpPr>
        <p:spPr>
          <a:xfrm flipH="1">
            <a:off x="0" y="5237894"/>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Tekstvak 2">
            <a:extLst>
              <a:ext uri="{FF2B5EF4-FFF2-40B4-BE49-F238E27FC236}">
                <a16:creationId xmlns:a16="http://schemas.microsoft.com/office/drawing/2014/main" id="{89878973-A8B9-2B66-1E74-E258CC7A4919}"/>
              </a:ext>
            </a:extLst>
          </p:cNvPr>
          <p:cNvSpPr txBox="1"/>
          <p:nvPr/>
        </p:nvSpPr>
        <p:spPr>
          <a:xfrm>
            <a:off x="1599391" y="2465586"/>
            <a:ext cx="5276446" cy="1015663"/>
          </a:xfrm>
          <a:prstGeom prst="rect">
            <a:avLst/>
          </a:prstGeom>
          <a:noFill/>
        </p:spPr>
        <p:txBody>
          <a:bodyPr wrap="square" rtlCol="0">
            <a:spAutoFit/>
          </a:bodyPr>
          <a:lstStyle/>
          <a:p>
            <a:pPr algn="just"/>
            <a:r>
              <a:rPr lang="nl-NL" sz="1000" dirty="0">
                <a:solidFill>
                  <a:srgbClr val="000000"/>
                </a:solidFill>
                <a:latin typeface="Exo 2"/>
                <a:cs typeface="Times New Roman" panose="02020603050405020304" pitchFamily="18" charset="0"/>
              </a:rPr>
              <a:t>Jan Sluyters ontwierp een serie kinderzegels met vier Nederlandse geleerden.</a:t>
            </a:r>
          </a:p>
          <a:p>
            <a:pPr algn="just"/>
            <a:r>
              <a:rPr lang="nl-NL" sz="1000" dirty="0">
                <a:solidFill>
                  <a:srgbClr val="000000"/>
                </a:solidFill>
                <a:latin typeface="Exo 2"/>
                <a:cs typeface="Times New Roman" panose="02020603050405020304" pitchFamily="18" charset="0"/>
              </a:rPr>
              <a:t>Op de zegel van:</a:t>
            </a:r>
          </a:p>
          <a:p>
            <a:pPr algn="just"/>
            <a:r>
              <a:rPr lang="nl-NL" sz="1000" dirty="0">
                <a:solidFill>
                  <a:srgbClr val="000000"/>
                </a:solidFill>
                <a:latin typeface="Exo 2"/>
                <a:cs typeface="Times New Roman" panose="02020603050405020304" pitchFamily="18" charset="0"/>
              </a:rPr>
              <a:t>1,5 cent de natuurkundige J.P. </a:t>
            </a:r>
            <a:r>
              <a:rPr lang="nl-NL" sz="1000" dirty="0" err="1">
                <a:solidFill>
                  <a:srgbClr val="000000"/>
                </a:solidFill>
                <a:latin typeface="Exo 2"/>
                <a:cs typeface="Times New Roman" panose="02020603050405020304" pitchFamily="18" charset="0"/>
              </a:rPr>
              <a:t>Minckelers</a:t>
            </a:r>
            <a:r>
              <a:rPr lang="nl-NL" sz="1000" dirty="0">
                <a:solidFill>
                  <a:srgbClr val="000000"/>
                </a:solidFill>
                <a:latin typeface="Exo 2"/>
                <a:cs typeface="Times New Roman" panose="02020603050405020304" pitchFamily="18" charset="0"/>
              </a:rPr>
              <a:t> 1748-1824</a:t>
            </a:r>
          </a:p>
          <a:p>
            <a:pPr algn="just"/>
            <a:r>
              <a:rPr lang="nl-NL" sz="1000" dirty="0">
                <a:solidFill>
                  <a:srgbClr val="000000"/>
                </a:solidFill>
                <a:latin typeface="Exo 2"/>
                <a:cs typeface="Times New Roman" panose="02020603050405020304" pitchFamily="18" charset="0"/>
              </a:rPr>
              <a:t>5 cent de genees- en scheikundige H. Boerhaave 1668-1738</a:t>
            </a:r>
          </a:p>
          <a:p>
            <a:pPr algn="just"/>
            <a:r>
              <a:rPr lang="nl-NL" sz="1000" dirty="0">
                <a:solidFill>
                  <a:srgbClr val="000000"/>
                </a:solidFill>
                <a:latin typeface="Exo 2"/>
                <a:cs typeface="Times New Roman" panose="02020603050405020304" pitchFamily="18" charset="0"/>
              </a:rPr>
              <a:t>7,5 cent de natuurkundige H.A. Lorentz 1853-1928</a:t>
            </a:r>
          </a:p>
          <a:p>
            <a:pPr algn="just"/>
            <a:r>
              <a:rPr lang="nl-NL" sz="1000" dirty="0">
                <a:solidFill>
                  <a:srgbClr val="000000"/>
                </a:solidFill>
                <a:latin typeface="Exo 2"/>
                <a:cs typeface="Times New Roman" panose="02020603050405020304" pitchFamily="18" charset="0"/>
              </a:rPr>
              <a:t>10 cent de wis-, natuur- en sterrenkundige Chr. Huygens 1629-1695</a:t>
            </a:r>
            <a:endParaRPr lang="nl-NL" sz="1000" dirty="0">
              <a:latin typeface="TekstTimes New Roman"/>
              <a:cs typeface="Times New Roman" panose="02020603050405020304" pitchFamily="18" charset="0"/>
            </a:endParaRPr>
          </a:p>
        </p:txBody>
      </p:sp>
      <p:sp>
        <p:nvSpPr>
          <p:cNvPr id="5" name="Rechthoek 4">
            <a:extLst>
              <a:ext uri="{FF2B5EF4-FFF2-40B4-BE49-F238E27FC236}">
                <a16:creationId xmlns:a16="http://schemas.microsoft.com/office/drawing/2014/main" id="{6BE3EC0E-C8AB-57B8-30C1-A62C3E73C3AE}"/>
              </a:ext>
            </a:extLst>
          </p:cNvPr>
          <p:cNvSpPr/>
          <p:nvPr/>
        </p:nvSpPr>
        <p:spPr>
          <a:xfrm>
            <a:off x="1331837" y="4553238"/>
            <a:ext cx="936000" cy="1116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1" name="Rechthoek 10">
            <a:extLst>
              <a:ext uri="{FF2B5EF4-FFF2-40B4-BE49-F238E27FC236}">
                <a16:creationId xmlns:a16="http://schemas.microsoft.com/office/drawing/2014/main" id="{0F87240F-D328-B23D-B625-13764E63D889}"/>
              </a:ext>
            </a:extLst>
          </p:cNvPr>
          <p:cNvSpPr/>
          <p:nvPr/>
        </p:nvSpPr>
        <p:spPr>
          <a:xfrm>
            <a:off x="2759905" y="4553238"/>
            <a:ext cx="936000" cy="1116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9" name="Rechthoek 8">
            <a:extLst>
              <a:ext uri="{FF2B5EF4-FFF2-40B4-BE49-F238E27FC236}">
                <a16:creationId xmlns:a16="http://schemas.microsoft.com/office/drawing/2014/main" id="{C4474799-3325-4D43-4811-B17D1E07F10B}"/>
              </a:ext>
            </a:extLst>
          </p:cNvPr>
          <p:cNvSpPr/>
          <p:nvPr/>
        </p:nvSpPr>
        <p:spPr>
          <a:xfrm>
            <a:off x="4187973" y="4553238"/>
            <a:ext cx="936000" cy="1116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6" name="Rechthoek 15">
            <a:extLst>
              <a:ext uri="{FF2B5EF4-FFF2-40B4-BE49-F238E27FC236}">
                <a16:creationId xmlns:a16="http://schemas.microsoft.com/office/drawing/2014/main" id="{3781AFEE-4484-2F50-7F8D-3C055F941E40}"/>
              </a:ext>
            </a:extLst>
          </p:cNvPr>
          <p:cNvSpPr/>
          <p:nvPr/>
        </p:nvSpPr>
        <p:spPr>
          <a:xfrm>
            <a:off x="5616041" y="4553238"/>
            <a:ext cx="936000" cy="1116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7" name="Rechthoek 16">
            <a:extLst>
              <a:ext uri="{FF2B5EF4-FFF2-40B4-BE49-F238E27FC236}">
                <a16:creationId xmlns:a16="http://schemas.microsoft.com/office/drawing/2014/main" id="{2E8DCD22-A99C-3F7A-AF41-82F34757CF9A}"/>
              </a:ext>
            </a:extLst>
          </p:cNvPr>
          <p:cNvSpPr/>
          <p:nvPr/>
        </p:nvSpPr>
        <p:spPr>
          <a:xfrm>
            <a:off x="2765696" y="6677250"/>
            <a:ext cx="936000" cy="1116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8" name="Rechthoek 17">
            <a:extLst>
              <a:ext uri="{FF2B5EF4-FFF2-40B4-BE49-F238E27FC236}">
                <a16:creationId xmlns:a16="http://schemas.microsoft.com/office/drawing/2014/main" id="{45BAF4DA-B716-8EF3-FBD4-C67C7A1ADD58}"/>
              </a:ext>
            </a:extLst>
          </p:cNvPr>
          <p:cNvSpPr/>
          <p:nvPr/>
        </p:nvSpPr>
        <p:spPr>
          <a:xfrm>
            <a:off x="4199556" y="6677250"/>
            <a:ext cx="936000" cy="1116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9" name="Tekstvak 18">
            <a:extLst>
              <a:ext uri="{FF2B5EF4-FFF2-40B4-BE49-F238E27FC236}">
                <a16:creationId xmlns:a16="http://schemas.microsoft.com/office/drawing/2014/main" id="{6300018E-0144-BFC7-A450-8A9CBB04873A}"/>
              </a:ext>
            </a:extLst>
          </p:cNvPr>
          <p:cNvSpPr txBox="1"/>
          <p:nvPr/>
        </p:nvSpPr>
        <p:spPr>
          <a:xfrm>
            <a:off x="1527391" y="5057238"/>
            <a:ext cx="5276446"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1 ½ cent			  5 cent			     7 ½  cent		          12 ½ cent</a:t>
            </a:r>
          </a:p>
        </p:txBody>
      </p:sp>
      <p:sp>
        <p:nvSpPr>
          <p:cNvPr id="20" name="Tekstvak 19">
            <a:extLst>
              <a:ext uri="{FF2B5EF4-FFF2-40B4-BE49-F238E27FC236}">
                <a16:creationId xmlns:a16="http://schemas.microsoft.com/office/drawing/2014/main" id="{312D0085-2B63-6DFF-30AF-786E13AF824C}"/>
              </a:ext>
            </a:extLst>
          </p:cNvPr>
          <p:cNvSpPr txBox="1"/>
          <p:nvPr/>
        </p:nvSpPr>
        <p:spPr>
          <a:xfrm>
            <a:off x="2995192" y="7181250"/>
            <a:ext cx="2333859" cy="215443"/>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 7 ½ cent			    12 ½ cent</a:t>
            </a:r>
          </a:p>
        </p:txBody>
      </p:sp>
      <p:sp>
        <p:nvSpPr>
          <p:cNvPr id="23" name="Tekstvak 22">
            <a:extLst>
              <a:ext uri="{FF2B5EF4-FFF2-40B4-BE49-F238E27FC236}">
                <a16:creationId xmlns:a16="http://schemas.microsoft.com/office/drawing/2014/main" id="{288CC773-D42C-4C25-2A25-004AB3088122}"/>
              </a:ext>
            </a:extLst>
          </p:cNvPr>
          <p:cNvSpPr txBox="1"/>
          <p:nvPr/>
        </p:nvSpPr>
        <p:spPr>
          <a:xfrm>
            <a:off x="1331837" y="4337794"/>
            <a:ext cx="5201578" cy="215444"/>
          </a:xfrm>
          <a:prstGeom prst="rect">
            <a:avLst/>
          </a:prstGeom>
          <a:noFill/>
        </p:spPr>
        <p:txBody>
          <a:bodyPr wrap="square" rtlCol="0">
            <a:spAutoFit/>
          </a:bodyPr>
          <a:lstStyle/>
          <a:p>
            <a:pPr algn="ctr"/>
            <a:r>
              <a:rPr lang="nl-NL" sz="800" dirty="0">
                <a:latin typeface="Times New Roman" panose="02020603050405020304" pitchFamily="18" charset="0"/>
                <a:cs typeface="Times New Roman" panose="02020603050405020304" pitchFamily="18" charset="0"/>
              </a:rPr>
              <a:t>lijntanding 12 x 12 ½ </a:t>
            </a:r>
          </a:p>
        </p:txBody>
      </p:sp>
      <p:sp>
        <p:nvSpPr>
          <p:cNvPr id="24" name="Tekstvak 23">
            <a:extLst>
              <a:ext uri="{FF2B5EF4-FFF2-40B4-BE49-F238E27FC236}">
                <a16:creationId xmlns:a16="http://schemas.microsoft.com/office/drawing/2014/main" id="{1CE0E1A8-2073-5EB9-FD8A-947FE2221FE7}"/>
              </a:ext>
            </a:extLst>
          </p:cNvPr>
          <p:cNvSpPr txBox="1"/>
          <p:nvPr/>
        </p:nvSpPr>
        <p:spPr>
          <a:xfrm>
            <a:off x="2765696" y="6461250"/>
            <a:ext cx="2333859" cy="215444"/>
          </a:xfrm>
          <a:prstGeom prst="rect">
            <a:avLst/>
          </a:prstGeom>
          <a:noFill/>
        </p:spPr>
        <p:txBody>
          <a:bodyPr wrap="square" rtlCol="0">
            <a:spAutoFit/>
          </a:bodyPr>
          <a:lstStyle/>
          <a:p>
            <a:pPr algn="ctr"/>
            <a:r>
              <a:rPr lang="nl-NL" sz="800" dirty="0">
                <a:latin typeface="Times New Roman" panose="02020603050405020304" pitchFamily="18" charset="0"/>
                <a:cs typeface="Times New Roman" panose="02020603050405020304" pitchFamily="18" charset="0"/>
              </a:rPr>
              <a:t>lijntanding 12</a:t>
            </a:r>
          </a:p>
        </p:txBody>
      </p:sp>
      <p:sp>
        <p:nvSpPr>
          <p:cNvPr id="25" name="Tekstvak 24">
            <a:extLst>
              <a:ext uri="{FF2B5EF4-FFF2-40B4-BE49-F238E27FC236}">
                <a16:creationId xmlns:a16="http://schemas.microsoft.com/office/drawing/2014/main" id="{B4C448E5-1E68-6C2E-8F74-32CC470810AB}"/>
              </a:ext>
            </a:extLst>
          </p:cNvPr>
          <p:cNvSpPr txBox="1"/>
          <p:nvPr/>
        </p:nvSpPr>
        <p:spPr>
          <a:xfrm>
            <a:off x="827837" y="8622270"/>
            <a:ext cx="4356156" cy="1477328"/>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Jan Sluyters</a:t>
            </a: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lijntanding 12 : 12 ½ en de 7,5 en 12,5 cent ook met lijntanding 12</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Watermerk: ringen verticaal</a:t>
            </a:r>
          </a:p>
          <a:p>
            <a:r>
              <a:rPr lang="nl-NL" sz="900" dirty="0">
                <a:latin typeface="Times New Roman" panose="02020603050405020304" pitchFamily="18" charset="0"/>
                <a:cs typeface="Times New Roman" panose="02020603050405020304" pitchFamily="18" charset="0"/>
              </a:rPr>
              <a:t>Totale oplage:</a:t>
            </a:r>
          </a:p>
          <a:p>
            <a:r>
              <a:rPr lang="nl-NL" sz="900" dirty="0">
                <a:latin typeface="Times New Roman" panose="02020603050405020304" pitchFamily="18" charset="0"/>
                <a:cs typeface="Times New Roman" panose="02020603050405020304" pitchFamily="18" charset="0"/>
              </a:rPr>
              <a:t>	1 ½ cent 	1.486.958</a:t>
            </a:r>
          </a:p>
          <a:p>
            <a:r>
              <a:rPr lang="nl-NL" sz="900" dirty="0">
                <a:latin typeface="Times New Roman" panose="02020603050405020304" pitchFamily="18" charset="0"/>
                <a:cs typeface="Times New Roman" panose="02020603050405020304" pitchFamily="18" charset="0"/>
              </a:rPr>
              <a:t>	5 cent 	1.150.756</a:t>
            </a:r>
          </a:p>
          <a:p>
            <a:r>
              <a:rPr lang="nl-NL" sz="900" dirty="0">
                <a:latin typeface="Times New Roman" panose="02020603050405020304" pitchFamily="18" charset="0"/>
                <a:cs typeface="Times New Roman" panose="02020603050405020304" pitchFamily="18" charset="0"/>
              </a:rPr>
              <a:t>	7 ½ cent	1.741.001</a:t>
            </a:r>
          </a:p>
          <a:p>
            <a:r>
              <a:rPr lang="nl-NL" sz="900" dirty="0">
                <a:latin typeface="Times New Roman" panose="02020603050405020304" pitchFamily="18" charset="0"/>
                <a:cs typeface="Times New Roman" panose="02020603050405020304" pitchFamily="18" charset="0"/>
              </a:rPr>
              <a:t>	12 ½ cent	   651.974</a:t>
            </a:r>
          </a:p>
        </p:txBody>
      </p:sp>
    </p:spTree>
    <p:extLst>
      <p:ext uri="{BB962C8B-B14F-4D97-AF65-F5344CB8AC3E}">
        <p14:creationId xmlns:p14="http://schemas.microsoft.com/office/powerpoint/2010/main" val="742652118"/>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BB4655-F30B-3DF1-F436-C59C3D779565}"/>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F7EFAF1C-6E46-947E-181E-CBECE53B2B79}"/>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B83BB81E-587D-F7DD-5A12-1CCD655412DD}"/>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453428A8-A34C-644E-5C15-6A7D4B4C8FB4}"/>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2003</a:t>
            </a:r>
          </a:p>
        </p:txBody>
      </p:sp>
      <p:sp>
        <p:nvSpPr>
          <p:cNvPr id="10" name="Tekstvak 9">
            <a:extLst>
              <a:ext uri="{FF2B5EF4-FFF2-40B4-BE49-F238E27FC236}">
                <a16:creationId xmlns:a16="http://schemas.microsoft.com/office/drawing/2014/main" id="{9D3199E4-55D5-7C95-1945-3A68961D8CB5}"/>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2003</a:t>
            </a:r>
          </a:p>
        </p:txBody>
      </p:sp>
      <p:cxnSp>
        <p:nvCxnSpPr>
          <p:cNvPr id="12" name="Rechte verbindingslijn 11">
            <a:extLst>
              <a:ext uri="{FF2B5EF4-FFF2-40B4-BE49-F238E27FC236}">
                <a16:creationId xmlns:a16="http://schemas.microsoft.com/office/drawing/2014/main" id="{0A58D0AC-1F03-7E2F-6405-36116925B9B6}"/>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Tekstvak 2">
            <a:extLst>
              <a:ext uri="{FF2B5EF4-FFF2-40B4-BE49-F238E27FC236}">
                <a16:creationId xmlns:a16="http://schemas.microsoft.com/office/drawing/2014/main" id="{45F9FE2D-53E3-47E8-5D18-B5C9A11229CA}"/>
              </a:ext>
            </a:extLst>
          </p:cNvPr>
          <p:cNvSpPr txBox="1"/>
          <p:nvPr/>
        </p:nvSpPr>
        <p:spPr>
          <a:xfrm>
            <a:off x="1151545" y="2487652"/>
            <a:ext cx="5638669" cy="553998"/>
          </a:xfrm>
          <a:prstGeom prst="rect">
            <a:avLst/>
          </a:prstGeom>
          <a:noFill/>
        </p:spPr>
        <p:txBody>
          <a:bodyPr wrap="square" rtlCol="0">
            <a:spAutoFit/>
          </a:bodyPr>
          <a:lstStyle/>
          <a:p>
            <a:pPr algn="just"/>
            <a:r>
              <a:rPr lang="nl-NL" sz="1000" kern="0" dirty="0">
                <a:solidFill>
                  <a:srgbClr val="000000"/>
                </a:solidFill>
                <a:latin typeface="Times New Roman" panose="02020603050405020304" pitchFamily="18" charset="0"/>
                <a:cs typeface="Times New Roman" panose="02020603050405020304" pitchFamily="18" charset="0"/>
              </a:rPr>
              <a:t>Een blok met zes zegels waarbij het beeld over de zegels doorloopt. </a:t>
            </a:r>
            <a:r>
              <a:rPr lang="nl-NL" sz="1000" kern="0" dirty="0" err="1">
                <a:solidFill>
                  <a:srgbClr val="000000"/>
                </a:solidFill>
                <a:latin typeface="Times New Roman" panose="02020603050405020304" pitchFamily="18" charset="0"/>
                <a:cs typeface="Times New Roman" panose="02020603050405020304" pitchFamily="18" charset="0"/>
              </a:rPr>
              <a:t>Annelys</a:t>
            </a:r>
            <a:r>
              <a:rPr lang="nl-NL" sz="1000" kern="0" dirty="0">
                <a:solidFill>
                  <a:srgbClr val="000000"/>
                </a:solidFill>
                <a:latin typeface="Times New Roman" panose="02020603050405020304" pitchFamily="18" charset="0"/>
                <a:cs typeface="Times New Roman" panose="02020603050405020304" pitchFamily="18" charset="0"/>
              </a:rPr>
              <a:t> de Vet koos voor het thema Kind en Cultuur afbeeldingen van radio-dansschoenen, maskers-boek, microfoon-muziek-schilderskwast, viool-voetbal, tv-trommel-lampen,  en een zegel met trompet en hoofdtelefoon</a:t>
            </a:r>
            <a:endParaRPr lang="nl-NL" sz="1000" dirty="0">
              <a:latin typeface="Times New Roman" panose="02020603050405020304" pitchFamily="18" charset="0"/>
              <a:cs typeface="Times New Roman" panose="02020603050405020304" pitchFamily="18" charset="0"/>
            </a:endParaRPr>
          </a:p>
        </p:txBody>
      </p:sp>
      <p:sp>
        <p:nvSpPr>
          <p:cNvPr id="5" name="Rechthoek 4">
            <a:extLst>
              <a:ext uri="{FF2B5EF4-FFF2-40B4-BE49-F238E27FC236}">
                <a16:creationId xmlns:a16="http://schemas.microsoft.com/office/drawing/2014/main" id="{C05F0D8B-E699-98A5-7332-51CBC0911C27}"/>
              </a:ext>
            </a:extLst>
          </p:cNvPr>
          <p:cNvSpPr/>
          <p:nvPr/>
        </p:nvSpPr>
        <p:spPr>
          <a:xfrm>
            <a:off x="1223553" y="4410118"/>
            <a:ext cx="5436000" cy="2916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Tekstvak 10">
            <a:extLst>
              <a:ext uri="{FF2B5EF4-FFF2-40B4-BE49-F238E27FC236}">
                <a16:creationId xmlns:a16="http://schemas.microsoft.com/office/drawing/2014/main" id="{BAC955DB-EA8E-B0C0-8B83-7B7272FE2132}"/>
              </a:ext>
            </a:extLst>
          </p:cNvPr>
          <p:cNvSpPr txBox="1"/>
          <p:nvPr/>
        </p:nvSpPr>
        <p:spPr>
          <a:xfrm>
            <a:off x="827836" y="9175104"/>
            <a:ext cx="2843989" cy="923330"/>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a:t>
            </a:r>
            <a:r>
              <a:rPr lang="nl-NL" sz="900" dirty="0" err="1">
                <a:latin typeface="Times New Roman" panose="02020603050405020304" pitchFamily="18" charset="0"/>
                <a:cs typeface="Times New Roman" panose="02020603050405020304" pitchFamily="18" charset="0"/>
              </a:rPr>
              <a:t>Annelys</a:t>
            </a:r>
            <a:r>
              <a:rPr lang="nl-NL" sz="900" dirty="0">
                <a:latin typeface="Times New Roman" panose="02020603050405020304" pitchFamily="18" charset="0"/>
                <a:cs typeface="Times New Roman" panose="02020603050405020304" pitchFamily="18" charset="0"/>
              </a:rPr>
              <a:t> de Vet</a:t>
            </a: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14 : 13 ½ </a:t>
            </a:r>
          </a:p>
          <a:p>
            <a:r>
              <a:rPr lang="nl-NL" sz="900" dirty="0">
                <a:latin typeface="Times New Roman" panose="02020603050405020304" pitchFamily="18" charset="0"/>
                <a:cs typeface="Times New Roman" panose="02020603050405020304" pitchFamily="18" charset="0"/>
              </a:rPr>
              <a:t>Drukkerij: De la </a:t>
            </a:r>
            <a:r>
              <a:rPr lang="nl-NL" sz="900" dirty="0" err="1">
                <a:latin typeface="Times New Roman" panose="02020603050405020304" pitchFamily="18" charset="0"/>
                <a:cs typeface="Times New Roman" panose="02020603050405020304" pitchFamily="18" charset="0"/>
              </a:rPr>
              <a:t>Rue</a:t>
            </a:r>
            <a:r>
              <a:rPr lang="nl-NL" sz="900" dirty="0">
                <a:latin typeface="Times New Roman" panose="02020603050405020304" pitchFamily="18" charset="0"/>
                <a:cs typeface="Times New Roman" panose="02020603050405020304" pitchFamily="18" charset="0"/>
              </a:rPr>
              <a:t> </a:t>
            </a:r>
            <a:r>
              <a:rPr lang="nl-NL" sz="900" dirty="0" err="1">
                <a:latin typeface="Times New Roman" panose="02020603050405020304" pitchFamily="18" charset="0"/>
                <a:cs typeface="Times New Roman" panose="02020603050405020304" pitchFamily="18" charset="0"/>
              </a:rPr>
              <a:t>Byfleet</a:t>
            </a:r>
            <a:r>
              <a:rPr lang="nl-NL" sz="900" dirty="0">
                <a:latin typeface="Times New Roman" panose="02020603050405020304" pitchFamily="18" charset="0"/>
                <a:cs typeface="Times New Roman" panose="02020603050405020304" pitchFamily="18" charset="0"/>
              </a:rPr>
              <a:t>, Engeland</a:t>
            </a:r>
          </a:p>
          <a:p>
            <a:r>
              <a:rPr lang="nl-NL" sz="900" dirty="0">
                <a:latin typeface="Times New Roman" panose="02020603050405020304" pitchFamily="18" charset="0"/>
                <a:cs typeface="Times New Roman" panose="02020603050405020304" pitchFamily="18" charset="0"/>
              </a:rPr>
              <a:t>Papier: fosforescerende balk</a:t>
            </a:r>
          </a:p>
          <a:p>
            <a:r>
              <a:rPr lang="nl-NL" sz="900" dirty="0">
                <a:latin typeface="Times New Roman" panose="02020603050405020304" pitchFamily="18" charset="0"/>
                <a:cs typeface="Times New Roman" panose="02020603050405020304" pitchFamily="18" charset="0"/>
              </a:rPr>
              <a:t>Oplage:	onbekend</a:t>
            </a:r>
          </a:p>
        </p:txBody>
      </p:sp>
      <p:sp>
        <p:nvSpPr>
          <p:cNvPr id="13" name="Rechthoek 12">
            <a:extLst>
              <a:ext uri="{FF2B5EF4-FFF2-40B4-BE49-F238E27FC236}">
                <a16:creationId xmlns:a16="http://schemas.microsoft.com/office/drawing/2014/main" id="{B8D9329A-DDA5-B3E0-367A-A8A19D927890}"/>
              </a:ext>
            </a:extLst>
          </p:cNvPr>
          <p:cNvSpPr/>
          <p:nvPr/>
        </p:nvSpPr>
        <p:spPr>
          <a:xfrm rot="16200000">
            <a:off x="4842101" y="565207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Rechthoek 13">
            <a:extLst>
              <a:ext uri="{FF2B5EF4-FFF2-40B4-BE49-F238E27FC236}">
                <a16:creationId xmlns:a16="http://schemas.microsoft.com/office/drawing/2014/main" id="{46BB42FB-2DDE-A9C7-99D0-D8DCFFE157A5}"/>
              </a:ext>
            </a:extLst>
          </p:cNvPr>
          <p:cNvSpPr/>
          <p:nvPr/>
        </p:nvSpPr>
        <p:spPr>
          <a:xfrm rot="16200000">
            <a:off x="3365833" y="56520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5" name="Rechthoek 14">
            <a:extLst>
              <a:ext uri="{FF2B5EF4-FFF2-40B4-BE49-F238E27FC236}">
                <a16:creationId xmlns:a16="http://schemas.microsoft.com/office/drawing/2014/main" id="{7A7B7BDD-AF20-FCD6-0980-01D933CEA361}"/>
              </a:ext>
            </a:extLst>
          </p:cNvPr>
          <p:cNvSpPr/>
          <p:nvPr/>
        </p:nvSpPr>
        <p:spPr>
          <a:xfrm rot="16200000">
            <a:off x="1889606" y="56520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09816A30-EAD7-F8F0-EF26-01CA597F1C73}"/>
              </a:ext>
            </a:extLst>
          </p:cNvPr>
          <p:cNvSpPr/>
          <p:nvPr/>
        </p:nvSpPr>
        <p:spPr>
          <a:xfrm rot="16200000">
            <a:off x="4842102" y="457195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269BF8C9-6194-6489-A849-356FE7190FDA}"/>
              </a:ext>
            </a:extLst>
          </p:cNvPr>
          <p:cNvSpPr/>
          <p:nvPr/>
        </p:nvSpPr>
        <p:spPr>
          <a:xfrm rot="16200000">
            <a:off x="3365834" y="457195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5C7A1E8A-1292-8B7F-3125-4D81BDBCD988}"/>
              </a:ext>
            </a:extLst>
          </p:cNvPr>
          <p:cNvSpPr/>
          <p:nvPr/>
        </p:nvSpPr>
        <p:spPr>
          <a:xfrm rot="16200000">
            <a:off x="1889607" y="457195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Tekstvak 18">
            <a:extLst>
              <a:ext uri="{FF2B5EF4-FFF2-40B4-BE49-F238E27FC236}">
                <a16:creationId xmlns:a16="http://schemas.microsoft.com/office/drawing/2014/main" id="{42FDB00E-B62F-832C-FD65-446964CE519B}"/>
              </a:ext>
            </a:extLst>
          </p:cNvPr>
          <p:cNvSpPr txBox="1"/>
          <p:nvPr/>
        </p:nvSpPr>
        <p:spPr>
          <a:xfrm>
            <a:off x="2195545" y="5346599"/>
            <a:ext cx="381654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radio			     maskers		     microfoon</a:t>
            </a:r>
          </a:p>
        </p:txBody>
      </p:sp>
      <p:sp>
        <p:nvSpPr>
          <p:cNvPr id="20" name="Tekstvak 19">
            <a:extLst>
              <a:ext uri="{FF2B5EF4-FFF2-40B4-BE49-F238E27FC236}">
                <a16:creationId xmlns:a16="http://schemas.microsoft.com/office/drawing/2014/main" id="{1502083C-B511-D8C3-55AA-0EA309F9E909}"/>
              </a:ext>
            </a:extLst>
          </p:cNvPr>
          <p:cNvSpPr txBox="1"/>
          <p:nvPr/>
        </p:nvSpPr>
        <p:spPr>
          <a:xfrm>
            <a:off x="2195545" y="6318707"/>
            <a:ext cx="3744532"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viool			trommel		 	    trompet</a:t>
            </a:r>
          </a:p>
        </p:txBody>
      </p:sp>
      <p:sp>
        <p:nvSpPr>
          <p:cNvPr id="2" name="Tekstvak 1">
            <a:extLst>
              <a:ext uri="{FF2B5EF4-FFF2-40B4-BE49-F238E27FC236}">
                <a16:creationId xmlns:a16="http://schemas.microsoft.com/office/drawing/2014/main" id="{2F7F0C16-D740-0D4A-2F9B-930BDF245E90}"/>
              </a:ext>
            </a:extLst>
          </p:cNvPr>
          <p:cNvSpPr txBox="1"/>
          <p:nvPr/>
        </p:nvSpPr>
        <p:spPr>
          <a:xfrm>
            <a:off x="4391905" y="4410472"/>
            <a:ext cx="2340260" cy="369332"/>
          </a:xfrm>
          <a:prstGeom prst="rect">
            <a:avLst/>
          </a:prstGeom>
          <a:noFill/>
        </p:spPr>
        <p:txBody>
          <a:bodyPr wrap="square" rtlCol="0">
            <a:spAutoFit/>
          </a:bodyPr>
          <a:lstStyle/>
          <a:p>
            <a:r>
              <a:rPr lang="nl-NL" dirty="0"/>
              <a:t>kind &amp; cultuur</a:t>
            </a:r>
          </a:p>
        </p:txBody>
      </p:sp>
      <p:sp>
        <p:nvSpPr>
          <p:cNvPr id="8" name="Tekstvak 7">
            <a:extLst>
              <a:ext uri="{FF2B5EF4-FFF2-40B4-BE49-F238E27FC236}">
                <a16:creationId xmlns:a16="http://schemas.microsoft.com/office/drawing/2014/main" id="{08707627-6980-8056-C3D4-DA5FFFFBF2F2}"/>
              </a:ext>
            </a:extLst>
          </p:cNvPr>
          <p:cNvSpPr txBox="1"/>
          <p:nvPr/>
        </p:nvSpPr>
        <p:spPr>
          <a:xfrm>
            <a:off x="1655601" y="6893537"/>
            <a:ext cx="2520280" cy="307777"/>
          </a:xfrm>
          <a:prstGeom prst="rect">
            <a:avLst/>
          </a:prstGeom>
          <a:noFill/>
        </p:spPr>
        <p:txBody>
          <a:bodyPr wrap="square" rtlCol="0">
            <a:spAutoFit/>
          </a:bodyPr>
          <a:lstStyle/>
          <a:p>
            <a:r>
              <a:rPr lang="nl-NL" sz="1400" dirty="0">
                <a:latin typeface="Times New Roman" panose="02020603050405020304" pitchFamily="18" charset="0"/>
                <a:cs typeface="Times New Roman" panose="02020603050405020304" pitchFamily="18" charset="0"/>
              </a:rPr>
              <a:t>kinderpostzegelactie 2003</a:t>
            </a:r>
          </a:p>
        </p:txBody>
      </p:sp>
    </p:spTree>
    <p:extLst>
      <p:ext uri="{BB962C8B-B14F-4D97-AF65-F5344CB8AC3E}">
        <p14:creationId xmlns:p14="http://schemas.microsoft.com/office/powerpoint/2010/main" val="407858028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AE7340-ED89-3E2C-8903-D81C52B4E181}"/>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01EC872E-F014-6243-D9EB-069242B71E08}"/>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07F812DC-37B7-0024-C2F8-35098BDC0356}"/>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ADFC88AF-53B4-092F-2922-84C5BD389141}"/>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2004</a:t>
            </a:r>
          </a:p>
        </p:txBody>
      </p:sp>
      <p:sp>
        <p:nvSpPr>
          <p:cNvPr id="10" name="Tekstvak 9">
            <a:extLst>
              <a:ext uri="{FF2B5EF4-FFF2-40B4-BE49-F238E27FC236}">
                <a16:creationId xmlns:a16="http://schemas.microsoft.com/office/drawing/2014/main" id="{B4B46EC7-85AB-7AE9-6DB1-90E1E0848FD7}"/>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2004</a:t>
            </a:r>
          </a:p>
        </p:txBody>
      </p:sp>
      <p:cxnSp>
        <p:nvCxnSpPr>
          <p:cNvPr id="12" name="Rechte verbindingslijn 11">
            <a:extLst>
              <a:ext uri="{FF2B5EF4-FFF2-40B4-BE49-F238E27FC236}">
                <a16:creationId xmlns:a16="http://schemas.microsoft.com/office/drawing/2014/main" id="{4E0B086F-75C6-9EC2-713B-B8096A9D7964}"/>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Tekstvak 2">
            <a:extLst>
              <a:ext uri="{FF2B5EF4-FFF2-40B4-BE49-F238E27FC236}">
                <a16:creationId xmlns:a16="http://schemas.microsoft.com/office/drawing/2014/main" id="{52AFC947-6329-5BB8-76EC-3822165352E6}"/>
              </a:ext>
            </a:extLst>
          </p:cNvPr>
          <p:cNvSpPr txBox="1"/>
          <p:nvPr/>
        </p:nvSpPr>
        <p:spPr>
          <a:xfrm>
            <a:off x="1223553" y="2487652"/>
            <a:ext cx="5566661" cy="553998"/>
          </a:xfrm>
          <a:prstGeom prst="rect">
            <a:avLst/>
          </a:prstGeom>
          <a:noFill/>
        </p:spPr>
        <p:txBody>
          <a:bodyPr wrap="square" rtlCol="0">
            <a:spAutoFit/>
          </a:bodyPr>
          <a:lstStyle/>
          <a:p>
            <a:r>
              <a:rPr lang="nl-NL" sz="1000" kern="0" dirty="0" err="1">
                <a:solidFill>
                  <a:srgbClr val="000000"/>
                </a:solidFill>
                <a:latin typeface="Times New Roman" panose="02020603050405020304" pitchFamily="18" charset="0"/>
                <a:cs typeface="Times New Roman" panose="02020603050405020304" pitchFamily="18" charset="0"/>
              </a:rPr>
              <a:t>Ping-Pong</a:t>
            </a:r>
            <a:r>
              <a:rPr lang="nl-NL" sz="1000" kern="0" dirty="0">
                <a:solidFill>
                  <a:srgbClr val="000000"/>
                </a:solidFill>
                <a:latin typeface="Times New Roman" panose="02020603050405020304" pitchFamily="18" charset="0"/>
                <a:cs typeface="Times New Roman" panose="02020603050405020304" pitchFamily="18" charset="0"/>
              </a:rPr>
              <a:t> Design ontwierp de kinderzegels met als  thema Lekker Gezond.  Op de zegels afbeeldingen van een meloen, touwtje springende citroen, sinaasappel met helm, peer op skatebord, banaan en een aardbei.</a:t>
            </a:r>
            <a:endParaRPr lang="nl-NL" sz="1000" dirty="0">
              <a:latin typeface="Times New Roman" panose="02020603050405020304" pitchFamily="18" charset="0"/>
              <a:cs typeface="Times New Roman" panose="02020603050405020304" pitchFamily="18" charset="0"/>
            </a:endParaRPr>
          </a:p>
        </p:txBody>
      </p:sp>
      <p:sp>
        <p:nvSpPr>
          <p:cNvPr id="5" name="Rechthoek 4">
            <a:extLst>
              <a:ext uri="{FF2B5EF4-FFF2-40B4-BE49-F238E27FC236}">
                <a16:creationId xmlns:a16="http://schemas.microsoft.com/office/drawing/2014/main" id="{6681C6B7-19F5-917E-96B6-DF258A035EE8}"/>
              </a:ext>
            </a:extLst>
          </p:cNvPr>
          <p:cNvSpPr/>
          <p:nvPr/>
        </p:nvSpPr>
        <p:spPr>
          <a:xfrm>
            <a:off x="1223553" y="4410118"/>
            <a:ext cx="5400000" cy="2880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Tekstvak 10">
            <a:extLst>
              <a:ext uri="{FF2B5EF4-FFF2-40B4-BE49-F238E27FC236}">
                <a16:creationId xmlns:a16="http://schemas.microsoft.com/office/drawing/2014/main" id="{FC0219AF-90EC-D2B5-3B10-857B77474809}"/>
              </a:ext>
            </a:extLst>
          </p:cNvPr>
          <p:cNvSpPr txBox="1"/>
          <p:nvPr/>
        </p:nvSpPr>
        <p:spPr>
          <a:xfrm>
            <a:off x="827836" y="9175104"/>
            <a:ext cx="2843989" cy="923330"/>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a:t>
            </a:r>
            <a:r>
              <a:rPr lang="nl-NL" sz="900" dirty="0" err="1">
                <a:latin typeface="Times New Roman" panose="02020603050405020304" pitchFamily="18" charset="0"/>
                <a:cs typeface="Times New Roman" panose="02020603050405020304" pitchFamily="18" charset="0"/>
              </a:rPr>
              <a:t>Pind-Pong</a:t>
            </a:r>
            <a:r>
              <a:rPr lang="nl-NL" sz="900" dirty="0">
                <a:latin typeface="Times New Roman" panose="02020603050405020304" pitchFamily="18" charset="0"/>
                <a:cs typeface="Times New Roman" panose="02020603050405020304" pitchFamily="18" charset="0"/>
              </a:rPr>
              <a:t> Design</a:t>
            </a: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14 ¼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fosforescerende balk</a:t>
            </a:r>
          </a:p>
          <a:p>
            <a:r>
              <a:rPr lang="nl-NL" sz="900" dirty="0">
                <a:latin typeface="Times New Roman" panose="02020603050405020304" pitchFamily="18" charset="0"/>
                <a:cs typeface="Times New Roman" panose="02020603050405020304" pitchFamily="18" charset="0"/>
              </a:rPr>
              <a:t>Oplage:	onbekend</a:t>
            </a:r>
          </a:p>
        </p:txBody>
      </p:sp>
      <p:sp>
        <p:nvSpPr>
          <p:cNvPr id="13" name="Rechthoek 12">
            <a:extLst>
              <a:ext uri="{FF2B5EF4-FFF2-40B4-BE49-F238E27FC236}">
                <a16:creationId xmlns:a16="http://schemas.microsoft.com/office/drawing/2014/main" id="{E37C801C-5293-5BF0-7770-C9A0681233A5}"/>
              </a:ext>
            </a:extLst>
          </p:cNvPr>
          <p:cNvSpPr/>
          <p:nvPr/>
        </p:nvSpPr>
        <p:spPr>
          <a:xfrm rot="16200000">
            <a:off x="4950104" y="5615961"/>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Rechthoek 13">
            <a:extLst>
              <a:ext uri="{FF2B5EF4-FFF2-40B4-BE49-F238E27FC236}">
                <a16:creationId xmlns:a16="http://schemas.microsoft.com/office/drawing/2014/main" id="{C4662767-51AE-7A02-3F59-3D11F1433C92}"/>
              </a:ext>
            </a:extLst>
          </p:cNvPr>
          <p:cNvSpPr/>
          <p:nvPr/>
        </p:nvSpPr>
        <p:spPr>
          <a:xfrm rot="16200000">
            <a:off x="3473836" y="561596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5" name="Rechthoek 14">
            <a:extLst>
              <a:ext uri="{FF2B5EF4-FFF2-40B4-BE49-F238E27FC236}">
                <a16:creationId xmlns:a16="http://schemas.microsoft.com/office/drawing/2014/main" id="{EDF053C7-51D0-CBF2-BC37-5EA0751C7201}"/>
              </a:ext>
            </a:extLst>
          </p:cNvPr>
          <p:cNvSpPr/>
          <p:nvPr/>
        </p:nvSpPr>
        <p:spPr>
          <a:xfrm rot="16200000">
            <a:off x="1997609" y="561596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A8B8C523-8062-3425-BF4C-85CCE03C8F39}"/>
              </a:ext>
            </a:extLst>
          </p:cNvPr>
          <p:cNvSpPr/>
          <p:nvPr/>
        </p:nvSpPr>
        <p:spPr>
          <a:xfrm rot="16200000">
            <a:off x="4950105" y="4535840"/>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51E494B6-1F8D-6FB1-80DF-5405CFA0587E}"/>
              </a:ext>
            </a:extLst>
          </p:cNvPr>
          <p:cNvSpPr/>
          <p:nvPr/>
        </p:nvSpPr>
        <p:spPr>
          <a:xfrm rot="16200000">
            <a:off x="3473837" y="453583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D77825AF-64D0-7C98-F5C6-12706AADE994}"/>
              </a:ext>
            </a:extLst>
          </p:cNvPr>
          <p:cNvSpPr/>
          <p:nvPr/>
        </p:nvSpPr>
        <p:spPr>
          <a:xfrm rot="16200000">
            <a:off x="1997610" y="4535839"/>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Tekstvak 18">
            <a:extLst>
              <a:ext uri="{FF2B5EF4-FFF2-40B4-BE49-F238E27FC236}">
                <a16:creationId xmlns:a16="http://schemas.microsoft.com/office/drawing/2014/main" id="{9428DFB4-5C4A-85F6-6771-4EE2FAF0F38F}"/>
              </a:ext>
            </a:extLst>
          </p:cNvPr>
          <p:cNvSpPr txBox="1"/>
          <p:nvPr/>
        </p:nvSpPr>
        <p:spPr>
          <a:xfrm>
            <a:off x="2303548" y="5310482"/>
            <a:ext cx="381654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pompoen			citroen			    sinaasappel</a:t>
            </a:r>
          </a:p>
        </p:txBody>
      </p:sp>
      <p:sp>
        <p:nvSpPr>
          <p:cNvPr id="20" name="Tekstvak 19">
            <a:extLst>
              <a:ext uri="{FF2B5EF4-FFF2-40B4-BE49-F238E27FC236}">
                <a16:creationId xmlns:a16="http://schemas.microsoft.com/office/drawing/2014/main" id="{2CACD443-152B-E961-5845-D975440D5C0E}"/>
              </a:ext>
            </a:extLst>
          </p:cNvPr>
          <p:cNvSpPr txBox="1"/>
          <p:nvPr/>
        </p:nvSpPr>
        <p:spPr>
          <a:xfrm>
            <a:off x="2303548" y="6282590"/>
            <a:ext cx="3744532"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peer			banaan		           	     aardbei</a:t>
            </a:r>
          </a:p>
        </p:txBody>
      </p:sp>
    </p:spTree>
    <p:extLst>
      <p:ext uri="{BB962C8B-B14F-4D97-AF65-F5344CB8AC3E}">
        <p14:creationId xmlns:p14="http://schemas.microsoft.com/office/powerpoint/2010/main" val="2954647188"/>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53B91D-A466-CD33-E1C5-DC9AD263B338}"/>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9182C272-DA76-72ED-A409-0BC9A71D2627}"/>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4743D809-1FF0-E83D-506D-A9B4986C00D6}"/>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5A8127BB-3896-C8E9-D664-3B1A938AE771}"/>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2005</a:t>
            </a:r>
          </a:p>
        </p:txBody>
      </p:sp>
      <p:sp>
        <p:nvSpPr>
          <p:cNvPr id="10" name="Tekstvak 9">
            <a:extLst>
              <a:ext uri="{FF2B5EF4-FFF2-40B4-BE49-F238E27FC236}">
                <a16:creationId xmlns:a16="http://schemas.microsoft.com/office/drawing/2014/main" id="{FBF0E6B5-8337-4990-1675-522CDBDD9979}"/>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2005</a:t>
            </a:r>
          </a:p>
        </p:txBody>
      </p:sp>
      <p:cxnSp>
        <p:nvCxnSpPr>
          <p:cNvPr id="12" name="Rechte verbindingslijn 11">
            <a:extLst>
              <a:ext uri="{FF2B5EF4-FFF2-40B4-BE49-F238E27FC236}">
                <a16:creationId xmlns:a16="http://schemas.microsoft.com/office/drawing/2014/main" id="{50C8A44C-A842-67E9-D836-DBFDADE385EE}"/>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Tekstvak 2">
            <a:extLst>
              <a:ext uri="{FF2B5EF4-FFF2-40B4-BE49-F238E27FC236}">
                <a16:creationId xmlns:a16="http://schemas.microsoft.com/office/drawing/2014/main" id="{AE20F1D7-7FF3-B54E-BCC1-12398441CDB0}"/>
              </a:ext>
            </a:extLst>
          </p:cNvPr>
          <p:cNvSpPr txBox="1"/>
          <p:nvPr/>
        </p:nvSpPr>
        <p:spPr>
          <a:xfrm>
            <a:off x="1223553" y="2487652"/>
            <a:ext cx="5364000" cy="553998"/>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Voor de tweede keer (zie 1969) ontwierp Dick Bruna de kinderzegels. Zes zegels met Nijntje met het thema ‘veilig en wel’. </a:t>
            </a:r>
          </a:p>
          <a:p>
            <a:r>
              <a:rPr lang="nl-NL" sz="1000" kern="0" dirty="0">
                <a:solidFill>
                  <a:srgbClr val="000000"/>
                </a:solidFill>
                <a:latin typeface="Times New Roman" panose="02020603050405020304" pitchFamily="18" charset="0"/>
                <a:cs typeface="Times New Roman" panose="02020603050405020304" pitchFamily="18" charset="0"/>
              </a:rPr>
              <a:t>De zegels komen ook voor in een Prestigeboekje met afwijkende tanding 14 ¼ : 13.</a:t>
            </a:r>
            <a:endParaRPr lang="nl-NL" sz="1000" dirty="0">
              <a:latin typeface="Times New Roman" panose="02020603050405020304" pitchFamily="18" charset="0"/>
              <a:cs typeface="Times New Roman" panose="02020603050405020304" pitchFamily="18" charset="0"/>
            </a:endParaRPr>
          </a:p>
        </p:txBody>
      </p:sp>
      <p:sp>
        <p:nvSpPr>
          <p:cNvPr id="5" name="Rechthoek 4">
            <a:extLst>
              <a:ext uri="{FF2B5EF4-FFF2-40B4-BE49-F238E27FC236}">
                <a16:creationId xmlns:a16="http://schemas.microsoft.com/office/drawing/2014/main" id="{B7CF8E6A-7130-57D5-FD09-2B1676FCB3FB}"/>
              </a:ext>
            </a:extLst>
          </p:cNvPr>
          <p:cNvSpPr/>
          <p:nvPr/>
        </p:nvSpPr>
        <p:spPr>
          <a:xfrm>
            <a:off x="1223553" y="4410118"/>
            <a:ext cx="5400000" cy="2880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Tekstvak 10">
            <a:extLst>
              <a:ext uri="{FF2B5EF4-FFF2-40B4-BE49-F238E27FC236}">
                <a16:creationId xmlns:a16="http://schemas.microsoft.com/office/drawing/2014/main" id="{6607F45B-4F0D-7B15-B547-955CDAD03855}"/>
              </a:ext>
            </a:extLst>
          </p:cNvPr>
          <p:cNvSpPr txBox="1"/>
          <p:nvPr/>
        </p:nvSpPr>
        <p:spPr>
          <a:xfrm>
            <a:off x="827836" y="9175104"/>
            <a:ext cx="2952001" cy="923330"/>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Dick Bruna</a:t>
            </a:r>
          </a:p>
          <a:p>
            <a:r>
              <a:rPr lang="nl-NL" sz="900" dirty="0">
                <a:latin typeface="Times New Roman" panose="02020603050405020304" pitchFamily="18" charset="0"/>
                <a:cs typeface="Times New Roman" panose="02020603050405020304" pitchFamily="18" charset="0"/>
              </a:rPr>
              <a:t>Drukprocedé: rasterdiepdruk</a:t>
            </a:r>
          </a:p>
          <a:p>
            <a:r>
              <a:rPr lang="nl-NL" sz="900" dirty="0">
                <a:latin typeface="Times New Roman" panose="02020603050405020304" pitchFamily="18" charset="0"/>
                <a:cs typeface="Times New Roman" panose="02020603050405020304" pitchFamily="18" charset="0"/>
              </a:rPr>
              <a:t>Tanding: kamtanding blok 14 ½  Prestigeboekje 14 ¼  : 13</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fosforescerende balk</a:t>
            </a:r>
          </a:p>
          <a:p>
            <a:r>
              <a:rPr lang="nl-NL" sz="900" dirty="0">
                <a:latin typeface="Times New Roman" panose="02020603050405020304" pitchFamily="18" charset="0"/>
                <a:cs typeface="Times New Roman" panose="02020603050405020304" pitchFamily="18" charset="0"/>
              </a:rPr>
              <a:t>Oplage:	onbekend</a:t>
            </a:r>
          </a:p>
        </p:txBody>
      </p:sp>
      <p:sp>
        <p:nvSpPr>
          <p:cNvPr id="13" name="Rechthoek 12">
            <a:extLst>
              <a:ext uri="{FF2B5EF4-FFF2-40B4-BE49-F238E27FC236}">
                <a16:creationId xmlns:a16="http://schemas.microsoft.com/office/drawing/2014/main" id="{7DA663A2-3065-6EC8-3784-C44AD56ED64B}"/>
              </a:ext>
            </a:extLst>
          </p:cNvPr>
          <p:cNvSpPr/>
          <p:nvPr/>
        </p:nvSpPr>
        <p:spPr>
          <a:xfrm rot="16200000">
            <a:off x="4842101" y="565207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Rechthoek 13">
            <a:extLst>
              <a:ext uri="{FF2B5EF4-FFF2-40B4-BE49-F238E27FC236}">
                <a16:creationId xmlns:a16="http://schemas.microsoft.com/office/drawing/2014/main" id="{2F72C026-9DAC-6298-F4D4-0B6215106DAB}"/>
              </a:ext>
            </a:extLst>
          </p:cNvPr>
          <p:cNvSpPr/>
          <p:nvPr/>
        </p:nvSpPr>
        <p:spPr>
          <a:xfrm rot="16200000">
            <a:off x="3365833" y="56520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5" name="Rechthoek 14">
            <a:extLst>
              <a:ext uri="{FF2B5EF4-FFF2-40B4-BE49-F238E27FC236}">
                <a16:creationId xmlns:a16="http://schemas.microsoft.com/office/drawing/2014/main" id="{AECA6E58-A72F-A5F4-38E2-E890C37196E1}"/>
              </a:ext>
            </a:extLst>
          </p:cNvPr>
          <p:cNvSpPr/>
          <p:nvPr/>
        </p:nvSpPr>
        <p:spPr>
          <a:xfrm rot="16200000">
            <a:off x="1889606" y="56520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B6F5261C-8BE0-ABAE-B500-259DF5A8B915}"/>
              </a:ext>
            </a:extLst>
          </p:cNvPr>
          <p:cNvSpPr/>
          <p:nvPr/>
        </p:nvSpPr>
        <p:spPr>
          <a:xfrm rot="16200000">
            <a:off x="4842102" y="457195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FC9FDB5C-65CF-2E75-B1DF-49AFAC563237}"/>
              </a:ext>
            </a:extLst>
          </p:cNvPr>
          <p:cNvSpPr/>
          <p:nvPr/>
        </p:nvSpPr>
        <p:spPr>
          <a:xfrm rot="16200000">
            <a:off x="3365834" y="457195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72987AAB-39CB-EA62-44FB-787DBB131772}"/>
              </a:ext>
            </a:extLst>
          </p:cNvPr>
          <p:cNvSpPr/>
          <p:nvPr/>
        </p:nvSpPr>
        <p:spPr>
          <a:xfrm rot="16200000">
            <a:off x="1889607" y="457195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Tekstvak 18">
            <a:extLst>
              <a:ext uri="{FF2B5EF4-FFF2-40B4-BE49-F238E27FC236}">
                <a16:creationId xmlns:a16="http://schemas.microsoft.com/office/drawing/2014/main" id="{10E809E1-C7A2-FC8F-63D5-F498FD5CCEDD}"/>
              </a:ext>
            </a:extLst>
          </p:cNvPr>
          <p:cNvSpPr txBox="1"/>
          <p:nvPr/>
        </p:nvSpPr>
        <p:spPr>
          <a:xfrm>
            <a:off x="2195545" y="5237894"/>
            <a:ext cx="3816540" cy="33855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gele zegel			  groene zegel	 	     blauwe zegel</a:t>
            </a:r>
          </a:p>
          <a:p>
            <a:r>
              <a:rPr lang="nl-NL" sz="800" dirty="0">
                <a:latin typeface="Times New Roman" panose="02020603050405020304" pitchFamily="18" charset="0"/>
                <a:cs typeface="Times New Roman" panose="02020603050405020304" pitchFamily="18" charset="0"/>
              </a:rPr>
              <a:t>Nijntje met		  </a:t>
            </a:r>
            <a:r>
              <a:rPr lang="nl-NL" sz="800" dirty="0" err="1">
                <a:latin typeface="Times New Roman" panose="02020603050405020304" pitchFamily="18" charset="0"/>
                <a:cs typeface="Times New Roman" panose="02020603050405020304" pitchFamily="18" charset="0"/>
              </a:rPr>
              <a:t>Nijntjes</a:t>
            </a:r>
            <a:r>
              <a:rPr lang="nl-NL" sz="800" dirty="0">
                <a:latin typeface="Times New Roman" panose="02020603050405020304" pitchFamily="18" charset="0"/>
                <a:cs typeface="Times New Roman" panose="02020603050405020304" pitchFamily="18" charset="0"/>
              </a:rPr>
              <a:t> op rij</a:t>
            </a:r>
          </a:p>
        </p:txBody>
      </p:sp>
      <p:sp>
        <p:nvSpPr>
          <p:cNvPr id="20" name="Tekstvak 19">
            <a:extLst>
              <a:ext uri="{FF2B5EF4-FFF2-40B4-BE49-F238E27FC236}">
                <a16:creationId xmlns:a16="http://schemas.microsoft.com/office/drawing/2014/main" id="{A6CBEA46-0515-3F89-F652-AD3B404451E0}"/>
              </a:ext>
            </a:extLst>
          </p:cNvPr>
          <p:cNvSpPr txBox="1"/>
          <p:nvPr/>
        </p:nvSpPr>
        <p:spPr>
          <a:xfrm>
            <a:off x="2195545" y="6318707"/>
            <a:ext cx="3744532" cy="461665"/>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Rode zegel		 	gele zegel			    groene zegel</a:t>
            </a:r>
          </a:p>
          <a:p>
            <a:r>
              <a:rPr lang="nl-NL" sz="800" dirty="0">
                <a:latin typeface="Times New Roman" panose="02020603050405020304" pitchFamily="18" charset="0"/>
                <a:cs typeface="Times New Roman" panose="02020603050405020304" pitchFamily="18" charset="0"/>
              </a:rPr>
              <a:t>			Nijntje met		familie van Nijntje</a:t>
            </a:r>
          </a:p>
          <a:p>
            <a:r>
              <a:rPr lang="nl-NL" sz="800" dirty="0">
                <a:latin typeface="Times New Roman" panose="02020603050405020304" pitchFamily="18" charset="0"/>
                <a:cs typeface="Times New Roman" panose="02020603050405020304" pitchFamily="18" charset="0"/>
              </a:rPr>
              <a:t>			vriendje</a:t>
            </a:r>
          </a:p>
        </p:txBody>
      </p:sp>
      <p:sp>
        <p:nvSpPr>
          <p:cNvPr id="2" name="Tekstvak 1">
            <a:extLst>
              <a:ext uri="{FF2B5EF4-FFF2-40B4-BE49-F238E27FC236}">
                <a16:creationId xmlns:a16="http://schemas.microsoft.com/office/drawing/2014/main" id="{719ECB1C-2CA3-CBBE-4661-56D648697757}"/>
              </a:ext>
            </a:extLst>
          </p:cNvPr>
          <p:cNvSpPr txBox="1"/>
          <p:nvPr/>
        </p:nvSpPr>
        <p:spPr>
          <a:xfrm>
            <a:off x="1691604" y="4445806"/>
            <a:ext cx="4428765" cy="307777"/>
          </a:xfrm>
          <a:prstGeom prst="rect">
            <a:avLst/>
          </a:prstGeom>
          <a:noFill/>
        </p:spPr>
        <p:txBody>
          <a:bodyPr wrap="square" rtlCol="0">
            <a:spAutoFit/>
          </a:bodyPr>
          <a:lstStyle/>
          <a:p>
            <a:pPr algn="ctr"/>
            <a:r>
              <a:rPr lang="nl-NL" sz="1400" b="1" dirty="0"/>
              <a:t>KINDERPOSTZEGELSACTIE 2005</a:t>
            </a:r>
          </a:p>
        </p:txBody>
      </p:sp>
      <p:sp>
        <p:nvSpPr>
          <p:cNvPr id="8" name="Tekstvak 7">
            <a:extLst>
              <a:ext uri="{FF2B5EF4-FFF2-40B4-BE49-F238E27FC236}">
                <a16:creationId xmlns:a16="http://schemas.microsoft.com/office/drawing/2014/main" id="{423F0617-BD0E-1DD5-2D11-549D3A902551}"/>
              </a:ext>
            </a:extLst>
          </p:cNvPr>
          <p:cNvSpPr txBox="1"/>
          <p:nvPr/>
        </p:nvSpPr>
        <p:spPr>
          <a:xfrm>
            <a:off x="1691604" y="6858074"/>
            <a:ext cx="4428765" cy="369332"/>
          </a:xfrm>
          <a:prstGeom prst="rect">
            <a:avLst/>
          </a:prstGeom>
          <a:noFill/>
        </p:spPr>
        <p:txBody>
          <a:bodyPr wrap="square" rtlCol="0">
            <a:spAutoFit/>
          </a:bodyPr>
          <a:lstStyle/>
          <a:p>
            <a:pPr algn="ctr"/>
            <a:r>
              <a:rPr lang="nl-NL" b="1" dirty="0">
                <a:latin typeface="Bahnschrift SemiLight" panose="020B0502040204020203" pitchFamily="34" charset="0"/>
              </a:rPr>
              <a:t>veilig en wel</a:t>
            </a:r>
          </a:p>
        </p:txBody>
      </p:sp>
    </p:spTree>
    <p:extLst>
      <p:ext uri="{BB962C8B-B14F-4D97-AF65-F5344CB8AC3E}">
        <p14:creationId xmlns:p14="http://schemas.microsoft.com/office/powerpoint/2010/main" val="344371186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EE90BC-45FC-9F25-1AEE-19416E8700DF}"/>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769940E7-D313-0AE5-AA30-AB8E03C564F7}"/>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CD717BCD-C265-89BF-26B8-1F6AB198D092}"/>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688B2F02-D534-CCF4-6046-80F291E5612F}"/>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2006</a:t>
            </a:r>
          </a:p>
        </p:txBody>
      </p:sp>
      <p:sp>
        <p:nvSpPr>
          <p:cNvPr id="10" name="Tekstvak 9">
            <a:extLst>
              <a:ext uri="{FF2B5EF4-FFF2-40B4-BE49-F238E27FC236}">
                <a16:creationId xmlns:a16="http://schemas.microsoft.com/office/drawing/2014/main" id="{E26A7094-8663-7142-C168-D44DB4152FD6}"/>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2006</a:t>
            </a:r>
          </a:p>
        </p:txBody>
      </p:sp>
      <p:cxnSp>
        <p:nvCxnSpPr>
          <p:cNvPr id="12" name="Rechte verbindingslijn 11">
            <a:extLst>
              <a:ext uri="{FF2B5EF4-FFF2-40B4-BE49-F238E27FC236}">
                <a16:creationId xmlns:a16="http://schemas.microsoft.com/office/drawing/2014/main" id="{5974E040-C19C-C0FC-3DE8-E2B82F73154D}"/>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kstvak 4">
            <a:extLst>
              <a:ext uri="{FF2B5EF4-FFF2-40B4-BE49-F238E27FC236}">
                <a16:creationId xmlns:a16="http://schemas.microsoft.com/office/drawing/2014/main" id="{046D7AC3-DFD9-3B6B-E26C-BBCAB909DBEF}"/>
              </a:ext>
            </a:extLst>
          </p:cNvPr>
          <p:cNvSpPr txBox="1"/>
          <p:nvPr/>
        </p:nvSpPr>
        <p:spPr>
          <a:xfrm>
            <a:off x="1151545" y="2487652"/>
            <a:ext cx="5638669" cy="400110"/>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Coma A’dam NY ontwierp een blok met 6 verschillende zegels die in twee rijen in elkaar doorlopen. Het thema is Veilig verder. Op alle zegels en in de </a:t>
            </a:r>
            <a:r>
              <a:rPr lang="nl-NL" sz="1000" kern="0" dirty="0" err="1">
                <a:solidFill>
                  <a:srgbClr val="000000"/>
                </a:solidFill>
                <a:latin typeface="Times New Roman" panose="02020603050405020304" pitchFamily="18" charset="0"/>
                <a:cs typeface="Times New Roman" panose="02020603050405020304" pitchFamily="18" charset="0"/>
              </a:rPr>
              <a:t>velrand</a:t>
            </a:r>
            <a:r>
              <a:rPr lang="nl-NL" sz="1000" kern="0" dirty="0">
                <a:solidFill>
                  <a:srgbClr val="000000"/>
                </a:solidFill>
                <a:latin typeface="Times New Roman" panose="02020603050405020304" pitchFamily="18" charset="0"/>
                <a:cs typeface="Times New Roman" panose="02020603050405020304" pitchFamily="18" charset="0"/>
              </a:rPr>
              <a:t>, spelende en pret makende kinderen.</a:t>
            </a:r>
            <a:endParaRPr lang="nl-NL" sz="1000" dirty="0">
              <a:latin typeface="Times New Roman" panose="02020603050405020304" pitchFamily="18" charset="0"/>
              <a:cs typeface="Times New Roman" panose="02020603050405020304" pitchFamily="18" charset="0"/>
            </a:endParaRPr>
          </a:p>
        </p:txBody>
      </p:sp>
      <p:sp>
        <p:nvSpPr>
          <p:cNvPr id="11" name="Rechthoek 10">
            <a:extLst>
              <a:ext uri="{FF2B5EF4-FFF2-40B4-BE49-F238E27FC236}">
                <a16:creationId xmlns:a16="http://schemas.microsoft.com/office/drawing/2014/main" id="{2B3321B1-C6C9-CC34-5651-27C1D64211EB}"/>
              </a:ext>
            </a:extLst>
          </p:cNvPr>
          <p:cNvSpPr/>
          <p:nvPr/>
        </p:nvSpPr>
        <p:spPr>
          <a:xfrm>
            <a:off x="1223553" y="4373798"/>
            <a:ext cx="5400000" cy="2880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Tekstvak 12">
            <a:extLst>
              <a:ext uri="{FF2B5EF4-FFF2-40B4-BE49-F238E27FC236}">
                <a16:creationId xmlns:a16="http://schemas.microsoft.com/office/drawing/2014/main" id="{E14BCA01-E966-130D-A9B4-86EE842471A8}"/>
              </a:ext>
            </a:extLst>
          </p:cNvPr>
          <p:cNvSpPr txBox="1"/>
          <p:nvPr/>
        </p:nvSpPr>
        <p:spPr>
          <a:xfrm>
            <a:off x="827836" y="9175104"/>
            <a:ext cx="2843989" cy="923330"/>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a:t>
            </a:r>
            <a:r>
              <a:rPr lang="nl-NL" sz="900" kern="0" dirty="0">
                <a:solidFill>
                  <a:srgbClr val="000000"/>
                </a:solidFill>
                <a:latin typeface="Times New Roman" panose="02020603050405020304" pitchFamily="18" charset="0"/>
                <a:cs typeface="Times New Roman" panose="02020603050405020304" pitchFamily="18" charset="0"/>
              </a:rPr>
              <a:t>Coma </a:t>
            </a:r>
            <a:r>
              <a:rPr lang="nl-NL" sz="900" kern="0" dirty="0" err="1">
                <a:solidFill>
                  <a:srgbClr val="000000"/>
                </a:solidFill>
                <a:latin typeface="Times New Roman" panose="02020603050405020304" pitchFamily="18" charset="0"/>
                <a:cs typeface="Times New Roman" panose="02020603050405020304" pitchFamily="18" charset="0"/>
              </a:rPr>
              <a:t>A’am</a:t>
            </a:r>
            <a:r>
              <a:rPr lang="nl-NL" sz="900" kern="0" dirty="0">
                <a:solidFill>
                  <a:srgbClr val="000000"/>
                </a:solidFill>
                <a:latin typeface="Times New Roman" panose="02020603050405020304" pitchFamily="18" charset="0"/>
                <a:cs typeface="Times New Roman" panose="02020603050405020304" pitchFamily="18" charset="0"/>
              </a:rPr>
              <a:t> NY </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diepdruk</a:t>
            </a:r>
          </a:p>
          <a:p>
            <a:r>
              <a:rPr lang="nl-NL" sz="900" dirty="0">
                <a:latin typeface="Times New Roman" panose="02020603050405020304" pitchFamily="18" charset="0"/>
                <a:cs typeface="Times New Roman" panose="02020603050405020304" pitchFamily="18" charset="0"/>
              </a:rPr>
              <a:t>Tanding: kamtanding 13 ¾ : 12 ¾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fosforescerende balk</a:t>
            </a:r>
          </a:p>
          <a:p>
            <a:r>
              <a:rPr lang="nl-NL" sz="900" dirty="0">
                <a:latin typeface="Times New Roman" panose="02020603050405020304" pitchFamily="18" charset="0"/>
                <a:cs typeface="Times New Roman" panose="02020603050405020304" pitchFamily="18" charset="0"/>
              </a:rPr>
              <a:t>Oplage: 5.500.000</a:t>
            </a:r>
          </a:p>
        </p:txBody>
      </p:sp>
      <p:sp>
        <p:nvSpPr>
          <p:cNvPr id="14" name="Rechthoek 13">
            <a:extLst>
              <a:ext uri="{FF2B5EF4-FFF2-40B4-BE49-F238E27FC236}">
                <a16:creationId xmlns:a16="http://schemas.microsoft.com/office/drawing/2014/main" id="{76B7AB2B-68EB-B03D-23A4-DFF0147B90ED}"/>
              </a:ext>
            </a:extLst>
          </p:cNvPr>
          <p:cNvSpPr/>
          <p:nvPr/>
        </p:nvSpPr>
        <p:spPr>
          <a:xfrm rot="16200000">
            <a:off x="4842101" y="5616074"/>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5" name="Rechthoek 14">
            <a:extLst>
              <a:ext uri="{FF2B5EF4-FFF2-40B4-BE49-F238E27FC236}">
                <a16:creationId xmlns:a16="http://schemas.microsoft.com/office/drawing/2014/main" id="{A94A91A6-6326-87B4-64A8-0AAEA6C6D517}"/>
              </a:ext>
            </a:extLst>
          </p:cNvPr>
          <p:cNvSpPr/>
          <p:nvPr/>
        </p:nvSpPr>
        <p:spPr>
          <a:xfrm rot="16200000">
            <a:off x="3365833" y="5616073"/>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D51ECEC9-DE15-F75B-0FE1-D0DF7B4E0C08}"/>
              </a:ext>
            </a:extLst>
          </p:cNvPr>
          <p:cNvSpPr/>
          <p:nvPr/>
        </p:nvSpPr>
        <p:spPr>
          <a:xfrm rot="16200000">
            <a:off x="1889606" y="5616073"/>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4C4E461A-E047-EEA4-D4F6-9B8A60AC8EB4}"/>
              </a:ext>
            </a:extLst>
          </p:cNvPr>
          <p:cNvSpPr/>
          <p:nvPr/>
        </p:nvSpPr>
        <p:spPr>
          <a:xfrm rot="16200000">
            <a:off x="4842102" y="4535953"/>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5C630846-20C2-A548-3D3A-C2FE9B046A97}"/>
              </a:ext>
            </a:extLst>
          </p:cNvPr>
          <p:cNvSpPr/>
          <p:nvPr/>
        </p:nvSpPr>
        <p:spPr>
          <a:xfrm rot="16200000">
            <a:off x="3365834" y="453595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D3C0F09B-1F72-5D83-15A1-608AF525F1B0}"/>
              </a:ext>
            </a:extLst>
          </p:cNvPr>
          <p:cNvSpPr/>
          <p:nvPr/>
        </p:nvSpPr>
        <p:spPr>
          <a:xfrm rot="16200000">
            <a:off x="1889607" y="4535952"/>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8" name="Tekstvak 7">
            <a:extLst>
              <a:ext uri="{FF2B5EF4-FFF2-40B4-BE49-F238E27FC236}">
                <a16:creationId xmlns:a16="http://schemas.microsoft.com/office/drawing/2014/main" id="{0F456D20-D89E-4517-7475-799A81FEA340}"/>
              </a:ext>
            </a:extLst>
          </p:cNvPr>
          <p:cNvSpPr txBox="1"/>
          <p:nvPr/>
        </p:nvSpPr>
        <p:spPr>
          <a:xfrm>
            <a:off x="1691605" y="4949862"/>
            <a:ext cx="1439961" cy="584775"/>
          </a:xfrm>
          <a:prstGeom prst="rect">
            <a:avLst/>
          </a:prstGeom>
          <a:noFill/>
        </p:spPr>
        <p:txBody>
          <a:bodyPr wrap="square" rtlCol="0">
            <a:spAutoFit/>
          </a:bodyPr>
          <a:lstStyle/>
          <a:p>
            <a:pPr algn="ctr"/>
            <a:r>
              <a:rPr lang="nl-NL" sz="800" dirty="0">
                <a:latin typeface="Times New Roman" panose="02020603050405020304" pitchFamily="18" charset="0"/>
                <a:cs typeface="Times New Roman" panose="02020603050405020304" pitchFamily="18" charset="0"/>
              </a:rPr>
              <a:t>haasje over</a:t>
            </a:r>
          </a:p>
          <a:p>
            <a:pPr algn="ctr"/>
            <a:r>
              <a:rPr lang="nl-NL" sz="800" dirty="0">
                <a:latin typeface="Times New Roman" panose="02020603050405020304" pitchFamily="18" charset="0"/>
                <a:cs typeface="Times New Roman" panose="02020603050405020304" pitchFamily="18" charset="0"/>
              </a:rPr>
              <a:t>fiets</a:t>
            </a:r>
          </a:p>
          <a:p>
            <a:pPr algn="ctr"/>
            <a:r>
              <a:rPr lang="nl-NL" sz="800" dirty="0">
                <a:latin typeface="Times New Roman" panose="02020603050405020304" pitchFamily="18" charset="0"/>
                <a:cs typeface="Times New Roman" panose="02020603050405020304" pitchFamily="18" charset="0"/>
              </a:rPr>
              <a:t>armen omhoog</a:t>
            </a:r>
          </a:p>
          <a:p>
            <a:pPr algn="ctr"/>
            <a:r>
              <a:rPr lang="nl-NL" sz="800" dirty="0">
                <a:latin typeface="Times New Roman" panose="02020603050405020304" pitchFamily="18" charset="0"/>
                <a:cs typeface="Times New Roman" panose="02020603050405020304" pitchFamily="18" charset="0"/>
              </a:rPr>
              <a:t>meisje oranje trui</a:t>
            </a:r>
          </a:p>
        </p:txBody>
      </p:sp>
      <p:sp>
        <p:nvSpPr>
          <p:cNvPr id="9" name="Tekstvak 8">
            <a:extLst>
              <a:ext uri="{FF2B5EF4-FFF2-40B4-BE49-F238E27FC236}">
                <a16:creationId xmlns:a16="http://schemas.microsoft.com/office/drawing/2014/main" id="{8F6A0975-29A0-E15E-4191-8385446367CB}"/>
              </a:ext>
            </a:extLst>
          </p:cNvPr>
          <p:cNvSpPr txBox="1"/>
          <p:nvPr/>
        </p:nvSpPr>
        <p:spPr>
          <a:xfrm>
            <a:off x="4644132" y="6029982"/>
            <a:ext cx="1439961" cy="461665"/>
          </a:xfrm>
          <a:prstGeom prst="rect">
            <a:avLst/>
          </a:prstGeom>
          <a:noFill/>
        </p:spPr>
        <p:txBody>
          <a:bodyPr wrap="square" rtlCol="0">
            <a:spAutoFit/>
          </a:bodyPr>
          <a:lstStyle/>
          <a:p>
            <a:pPr algn="ctr"/>
            <a:r>
              <a:rPr lang="nl-NL" sz="800" dirty="0">
                <a:latin typeface="Times New Roman" panose="02020603050405020304" pitchFamily="18" charset="0"/>
                <a:cs typeface="Times New Roman" panose="02020603050405020304" pitchFamily="18" charset="0"/>
              </a:rPr>
              <a:t>fiets groene bal</a:t>
            </a:r>
          </a:p>
          <a:p>
            <a:pPr algn="ctr"/>
            <a:r>
              <a:rPr lang="nl-NL" sz="800" dirty="0">
                <a:latin typeface="Times New Roman" panose="02020603050405020304" pitchFamily="18" charset="0"/>
                <a:cs typeface="Times New Roman" panose="02020603050405020304" pitchFamily="18" charset="0"/>
              </a:rPr>
              <a:t>meisje geen</a:t>
            </a:r>
          </a:p>
          <a:p>
            <a:pPr algn="ctr"/>
            <a:r>
              <a:rPr lang="nl-NL" sz="800" dirty="0">
                <a:latin typeface="Times New Roman" panose="02020603050405020304" pitchFamily="18" charset="0"/>
                <a:cs typeface="Times New Roman" panose="02020603050405020304" pitchFamily="18" charset="0"/>
              </a:rPr>
              <a:t>armen omhoog</a:t>
            </a:r>
          </a:p>
        </p:txBody>
      </p:sp>
      <p:sp>
        <p:nvSpPr>
          <p:cNvPr id="20" name="Tekstvak 19">
            <a:extLst>
              <a:ext uri="{FF2B5EF4-FFF2-40B4-BE49-F238E27FC236}">
                <a16:creationId xmlns:a16="http://schemas.microsoft.com/office/drawing/2014/main" id="{7DC2316F-84A6-C0FD-2EE2-92C1AAD87A0C}"/>
              </a:ext>
            </a:extLst>
          </p:cNvPr>
          <p:cNvSpPr txBox="1"/>
          <p:nvPr/>
        </p:nvSpPr>
        <p:spPr>
          <a:xfrm>
            <a:off x="3167968" y="6029982"/>
            <a:ext cx="1439961" cy="584775"/>
          </a:xfrm>
          <a:prstGeom prst="rect">
            <a:avLst/>
          </a:prstGeom>
          <a:noFill/>
        </p:spPr>
        <p:txBody>
          <a:bodyPr wrap="square" rtlCol="0">
            <a:spAutoFit/>
          </a:bodyPr>
          <a:lstStyle/>
          <a:p>
            <a:pPr algn="ctr"/>
            <a:r>
              <a:rPr lang="nl-NL" sz="800" dirty="0">
                <a:latin typeface="Times New Roman" panose="02020603050405020304" pitchFamily="18" charset="0"/>
                <a:cs typeface="Times New Roman" panose="02020603050405020304" pitchFamily="18" charset="0"/>
              </a:rPr>
              <a:t>haasje over</a:t>
            </a:r>
          </a:p>
          <a:p>
            <a:pPr algn="ctr"/>
            <a:r>
              <a:rPr lang="nl-NL" sz="800" dirty="0">
                <a:latin typeface="Times New Roman" panose="02020603050405020304" pitchFamily="18" charset="0"/>
                <a:cs typeface="Times New Roman" panose="02020603050405020304" pitchFamily="18" charset="0"/>
              </a:rPr>
              <a:t>geen armen</a:t>
            </a:r>
          </a:p>
          <a:p>
            <a:pPr algn="ctr"/>
            <a:r>
              <a:rPr lang="nl-NL" sz="800" dirty="0">
                <a:latin typeface="Times New Roman" panose="02020603050405020304" pitchFamily="18" charset="0"/>
                <a:cs typeface="Times New Roman" panose="02020603050405020304" pitchFamily="18" charset="0"/>
              </a:rPr>
              <a:t>omhoog meisje</a:t>
            </a:r>
          </a:p>
          <a:p>
            <a:pPr algn="ctr"/>
            <a:r>
              <a:rPr lang="nl-NL" sz="800" dirty="0">
                <a:latin typeface="Times New Roman" panose="02020603050405020304" pitchFamily="18" charset="0"/>
                <a:cs typeface="Times New Roman" panose="02020603050405020304" pitchFamily="18" charset="0"/>
              </a:rPr>
              <a:t>rode trui</a:t>
            </a:r>
          </a:p>
        </p:txBody>
      </p:sp>
      <p:sp>
        <p:nvSpPr>
          <p:cNvPr id="21" name="Tekstvak 20">
            <a:extLst>
              <a:ext uri="{FF2B5EF4-FFF2-40B4-BE49-F238E27FC236}">
                <a16:creationId xmlns:a16="http://schemas.microsoft.com/office/drawing/2014/main" id="{7CF7CBA4-E6F2-A40F-35AA-3BAF9A15F5F1}"/>
              </a:ext>
            </a:extLst>
          </p:cNvPr>
          <p:cNvSpPr txBox="1"/>
          <p:nvPr/>
        </p:nvSpPr>
        <p:spPr>
          <a:xfrm>
            <a:off x="1691605" y="6029982"/>
            <a:ext cx="1439961" cy="584775"/>
          </a:xfrm>
          <a:prstGeom prst="rect">
            <a:avLst/>
          </a:prstGeom>
          <a:noFill/>
        </p:spPr>
        <p:txBody>
          <a:bodyPr wrap="square" rtlCol="0">
            <a:spAutoFit/>
          </a:bodyPr>
          <a:lstStyle/>
          <a:p>
            <a:pPr algn="ctr"/>
            <a:r>
              <a:rPr lang="nl-NL" sz="800" dirty="0">
                <a:latin typeface="Times New Roman" panose="02020603050405020304" pitchFamily="18" charset="0"/>
                <a:cs typeface="Times New Roman" panose="02020603050405020304" pitchFamily="18" charset="0"/>
              </a:rPr>
              <a:t>haasje over</a:t>
            </a:r>
          </a:p>
          <a:p>
            <a:pPr algn="ctr"/>
            <a:r>
              <a:rPr lang="nl-NL" sz="800" dirty="0">
                <a:latin typeface="Times New Roman" panose="02020603050405020304" pitchFamily="18" charset="0"/>
                <a:cs typeface="Times New Roman" panose="02020603050405020304" pitchFamily="18" charset="0"/>
              </a:rPr>
              <a:t>fiets geen</a:t>
            </a:r>
          </a:p>
          <a:p>
            <a:pPr algn="ctr"/>
            <a:r>
              <a:rPr lang="nl-NL" sz="800" dirty="0">
                <a:latin typeface="Times New Roman" panose="02020603050405020304" pitchFamily="18" charset="0"/>
                <a:cs typeface="Times New Roman" panose="02020603050405020304" pitchFamily="18" charset="0"/>
              </a:rPr>
              <a:t>armen omhoog</a:t>
            </a:r>
          </a:p>
          <a:p>
            <a:pPr algn="ctr"/>
            <a:r>
              <a:rPr lang="nl-NL" sz="800" dirty="0">
                <a:latin typeface="Times New Roman" panose="02020603050405020304" pitchFamily="18" charset="0"/>
                <a:cs typeface="Times New Roman" panose="02020603050405020304" pitchFamily="18" charset="0"/>
              </a:rPr>
              <a:t>meisje oranje trui</a:t>
            </a:r>
          </a:p>
        </p:txBody>
      </p:sp>
      <p:sp>
        <p:nvSpPr>
          <p:cNvPr id="22" name="Tekstvak 21">
            <a:extLst>
              <a:ext uri="{FF2B5EF4-FFF2-40B4-BE49-F238E27FC236}">
                <a16:creationId xmlns:a16="http://schemas.microsoft.com/office/drawing/2014/main" id="{B91AEA2E-7343-2980-3EC0-850FDD1A48D2}"/>
              </a:ext>
            </a:extLst>
          </p:cNvPr>
          <p:cNvSpPr txBox="1"/>
          <p:nvPr/>
        </p:nvSpPr>
        <p:spPr>
          <a:xfrm>
            <a:off x="3167968" y="4949862"/>
            <a:ext cx="1439961" cy="461665"/>
          </a:xfrm>
          <a:prstGeom prst="rect">
            <a:avLst/>
          </a:prstGeom>
          <a:noFill/>
        </p:spPr>
        <p:txBody>
          <a:bodyPr wrap="square" rtlCol="0">
            <a:spAutoFit/>
          </a:bodyPr>
          <a:lstStyle/>
          <a:p>
            <a:pPr algn="ctr"/>
            <a:r>
              <a:rPr lang="nl-NL" sz="800" dirty="0">
                <a:latin typeface="Times New Roman" panose="02020603050405020304" pitchFamily="18" charset="0"/>
                <a:cs typeface="Times New Roman" panose="02020603050405020304" pitchFamily="18" charset="0"/>
              </a:rPr>
              <a:t>haasje over</a:t>
            </a:r>
          </a:p>
          <a:p>
            <a:pPr algn="ctr"/>
            <a:r>
              <a:rPr lang="nl-NL" sz="800" dirty="0">
                <a:latin typeface="Times New Roman" panose="02020603050405020304" pitchFamily="18" charset="0"/>
                <a:cs typeface="Times New Roman" panose="02020603050405020304" pitchFamily="18" charset="0"/>
              </a:rPr>
              <a:t>armen omhoog</a:t>
            </a:r>
          </a:p>
          <a:p>
            <a:pPr algn="ctr"/>
            <a:r>
              <a:rPr lang="nl-NL" sz="800" dirty="0">
                <a:latin typeface="Times New Roman" panose="02020603050405020304" pitchFamily="18" charset="0"/>
                <a:cs typeface="Times New Roman" panose="02020603050405020304" pitchFamily="18" charset="0"/>
              </a:rPr>
              <a:t>meisje rode trui</a:t>
            </a:r>
          </a:p>
        </p:txBody>
      </p:sp>
      <p:sp>
        <p:nvSpPr>
          <p:cNvPr id="23" name="Tekstvak 22">
            <a:extLst>
              <a:ext uri="{FF2B5EF4-FFF2-40B4-BE49-F238E27FC236}">
                <a16:creationId xmlns:a16="http://schemas.microsoft.com/office/drawing/2014/main" id="{2F429CCC-4537-A047-85CF-A56677651098}"/>
              </a:ext>
            </a:extLst>
          </p:cNvPr>
          <p:cNvSpPr txBox="1"/>
          <p:nvPr/>
        </p:nvSpPr>
        <p:spPr>
          <a:xfrm>
            <a:off x="4644132" y="4949862"/>
            <a:ext cx="1439961" cy="461665"/>
          </a:xfrm>
          <a:prstGeom prst="rect">
            <a:avLst/>
          </a:prstGeom>
          <a:noFill/>
        </p:spPr>
        <p:txBody>
          <a:bodyPr wrap="square" rtlCol="0">
            <a:spAutoFit/>
          </a:bodyPr>
          <a:lstStyle/>
          <a:p>
            <a:pPr algn="ctr"/>
            <a:r>
              <a:rPr lang="nl-NL" sz="800" dirty="0">
                <a:latin typeface="Times New Roman" panose="02020603050405020304" pitchFamily="18" charset="0"/>
                <a:cs typeface="Times New Roman" panose="02020603050405020304" pitchFamily="18" charset="0"/>
              </a:rPr>
              <a:t>fiets groene bal</a:t>
            </a:r>
          </a:p>
          <a:p>
            <a:pPr algn="ctr"/>
            <a:r>
              <a:rPr lang="nl-NL" sz="800" dirty="0">
                <a:latin typeface="Times New Roman" panose="02020603050405020304" pitchFamily="18" charset="0"/>
                <a:cs typeface="Times New Roman" panose="02020603050405020304" pitchFamily="18" charset="0"/>
              </a:rPr>
              <a:t>meisje armen</a:t>
            </a:r>
          </a:p>
          <a:p>
            <a:pPr algn="ctr"/>
            <a:r>
              <a:rPr lang="nl-NL" sz="800" dirty="0">
                <a:latin typeface="Times New Roman" panose="02020603050405020304" pitchFamily="18" charset="0"/>
                <a:cs typeface="Times New Roman" panose="02020603050405020304" pitchFamily="18" charset="0"/>
              </a:rPr>
              <a:t>omhoog</a:t>
            </a:r>
          </a:p>
        </p:txBody>
      </p:sp>
      <p:sp>
        <p:nvSpPr>
          <p:cNvPr id="24" name="Tekstvak 23">
            <a:extLst>
              <a:ext uri="{FF2B5EF4-FFF2-40B4-BE49-F238E27FC236}">
                <a16:creationId xmlns:a16="http://schemas.microsoft.com/office/drawing/2014/main" id="{F3ED87F4-A377-6DEA-7870-1BE02C2AB3BD}"/>
              </a:ext>
            </a:extLst>
          </p:cNvPr>
          <p:cNvSpPr txBox="1"/>
          <p:nvPr/>
        </p:nvSpPr>
        <p:spPr>
          <a:xfrm>
            <a:off x="1691605" y="4373798"/>
            <a:ext cx="4392488" cy="369332"/>
          </a:xfrm>
          <a:prstGeom prst="rect">
            <a:avLst/>
          </a:prstGeom>
          <a:noFill/>
        </p:spPr>
        <p:txBody>
          <a:bodyPr wrap="square" rtlCol="0">
            <a:spAutoFit/>
          </a:bodyPr>
          <a:lstStyle/>
          <a:p>
            <a:pPr algn="ctr"/>
            <a:r>
              <a:rPr lang="nl-NL" dirty="0">
                <a:latin typeface="Bahnschrift SemiLight" panose="020B0502040204020203" pitchFamily="34" charset="0"/>
              </a:rPr>
              <a:t>kinderpostzegelactie 2oo6 veilig verder</a:t>
            </a:r>
          </a:p>
        </p:txBody>
      </p:sp>
    </p:spTree>
    <p:extLst>
      <p:ext uri="{BB962C8B-B14F-4D97-AF65-F5344CB8AC3E}">
        <p14:creationId xmlns:p14="http://schemas.microsoft.com/office/powerpoint/2010/main" val="176801234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4B258-58AA-936E-95A2-0CF39E67A35B}"/>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B7E02466-6A21-11E1-6EBA-34E2365E4A96}"/>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806ACF1C-4BEF-6DF2-F8FC-6F255E2AE59B}"/>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E4BE0695-9F97-0B91-FE0C-DA493BFA1210}"/>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2007</a:t>
            </a:r>
          </a:p>
        </p:txBody>
      </p:sp>
      <p:sp>
        <p:nvSpPr>
          <p:cNvPr id="10" name="Tekstvak 9">
            <a:extLst>
              <a:ext uri="{FF2B5EF4-FFF2-40B4-BE49-F238E27FC236}">
                <a16:creationId xmlns:a16="http://schemas.microsoft.com/office/drawing/2014/main" id="{4A6662D7-E6CF-B0D9-DE37-07042D86C760}"/>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2007</a:t>
            </a:r>
          </a:p>
        </p:txBody>
      </p:sp>
      <p:cxnSp>
        <p:nvCxnSpPr>
          <p:cNvPr id="12" name="Rechte verbindingslijn 11">
            <a:extLst>
              <a:ext uri="{FF2B5EF4-FFF2-40B4-BE49-F238E27FC236}">
                <a16:creationId xmlns:a16="http://schemas.microsoft.com/office/drawing/2014/main" id="{FCE33B0D-4EDA-E2E2-59E2-319A61296E0C}"/>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kstvak 4">
            <a:extLst>
              <a:ext uri="{FF2B5EF4-FFF2-40B4-BE49-F238E27FC236}">
                <a16:creationId xmlns:a16="http://schemas.microsoft.com/office/drawing/2014/main" id="{0DDA024A-88CD-C4AC-ED4D-42BB45AC6464}"/>
              </a:ext>
            </a:extLst>
          </p:cNvPr>
          <p:cNvSpPr txBox="1"/>
          <p:nvPr/>
        </p:nvSpPr>
        <p:spPr>
          <a:xfrm>
            <a:off x="1151545" y="2487652"/>
            <a:ext cx="5638669" cy="400110"/>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Met als thema Een veilig thuis, ontwierp Max </a:t>
            </a:r>
            <a:r>
              <a:rPr lang="nl-NL" sz="1000" kern="0" dirty="0" err="1">
                <a:solidFill>
                  <a:srgbClr val="000000"/>
                </a:solidFill>
                <a:latin typeface="Times New Roman" panose="02020603050405020304" pitchFamily="18" charset="0"/>
                <a:cs typeface="Times New Roman" panose="02020603050405020304" pitchFamily="18" charset="0"/>
              </a:rPr>
              <a:t>Kisman</a:t>
            </a:r>
            <a:r>
              <a:rPr lang="nl-NL" sz="1000" kern="0" dirty="0">
                <a:solidFill>
                  <a:srgbClr val="000000"/>
                </a:solidFill>
                <a:latin typeface="Times New Roman" panose="02020603050405020304" pitchFamily="18" charset="0"/>
                <a:cs typeface="Times New Roman" panose="02020603050405020304" pitchFamily="18" charset="0"/>
              </a:rPr>
              <a:t> een blok met zes verschillende zegels met een kind: voor de tv, bij het raam, in bed met lamp, met computer, met kat en een kind met een boek.</a:t>
            </a:r>
            <a:endParaRPr lang="nl-NL" sz="1000" dirty="0">
              <a:latin typeface="Times New Roman" panose="02020603050405020304" pitchFamily="18" charset="0"/>
              <a:cs typeface="Times New Roman" panose="02020603050405020304" pitchFamily="18" charset="0"/>
            </a:endParaRPr>
          </a:p>
        </p:txBody>
      </p:sp>
      <p:sp>
        <p:nvSpPr>
          <p:cNvPr id="11" name="Rechthoek 10">
            <a:extLst>
              <a:ext uri="{FF2B5EF4-FFF2-40B4-BE49-F238E27FC236}">
                <a16:creationId xmlns:a16="http://schemas.microsoft.com/office/drawing/2014/main" id="{CC7D6E6C-1315-1A9C-768A-68969154D74F}"/>
              </a:ext>
            </a:extLst>
          </p:cNvPr>
          <p:cNvSpPr/>
          <p:nvPr/>
        </p:nvSpPr>
        <p:spPr>
          <a:xfrm>
            <a:off x="1223553" y="4410118"/>
            <a:ext cx="5400000" cy="2880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Tekstvak 12">
            <a:extLst>
              <a:ext uri="{FF2B5EF4-FFF2-40B4-BE49-F238E27FC236}">
                <a16:creationId xmlns:a16="http://schemas.microsoft.com/office/drawing/2014/main" id="{F80257A7-0528-14EC-37C9-1935B2925C39}"/>
              </a:ext>
            </a:extLst>
          </p:cNvPr>
          <p:cNvSpPr txBox="1"/>
          <p:nvPr/>
        </p:nvSpPr>
        <p:spPr>
          <a:xfrm>
            <a:off x="827836" y="9175104"/>
            <a:ext cx="2843989" cy="923330"/>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Max </a:t>
            </a:r>
            <a:r>
              <a:rPr lang="nl-NL" sz="900" dirty="0" err="1">
                <a:latin typeface="Times New Roman" panose="02020603050405020304" pitchFamily="18" charset="0"/>
                <a:cs typeface="Times New Roman" panose="02020603050405020304" pitchFamily="18" charset="0"/>
              </a:rPr>
              <a:t>Kisman</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diepdruk</a:t>
            </a:r>
          </a:p>
          <a:p>
            <a:r>
              <a:rPr lang="nl-NL" sz="900" dirty="0">
                <a:latin typeface="Times New Roman" panose="02020603050405020304" pitchFamily="18" charset="0"/>
                <a:cs typeface="Times New Roman" panose="02020603050405020304" pitchFamily="18" charset="0"/>
              </a:rPr>
              <a:t>Tanding: kamtanding 13 ¾ : 12 ¾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onbekend</a:t>
            </a:r>
          </a:p>
          <a:p>
            <a:r>
              <a:rPr lang="nl-NL" sz="900" dirty="0">
                <a:latin typeface="Times New Roman" panose="02020603050405020304" pitchFamily="18" charset="0"/>
                <a:cs typeface="Times New Roman" panose="02020603050405020304" pitchFamily="18" charset="0"/>
              </a:rPr>
              <a:t>Oplage: 5.405.000</a:t>
            </a:r>
          </a:p>
        </p:txBody>
      </p:sp>
      <p:sp>
        <p:nvSpPr>
          <p:cNvPr id="14" name="Rechthoek 13">
            <a:extLst>
              <a:ext uri="{FF2B5EF4-FFF2-40B4-BE49-F238E27FC236}">
                <a16:creationId xmlns:a16="http://schemas.microsoft.com/office/drawing/2014/main" id="{0A4617ED-5E56-DF77-C1EA-1B53F149686C}"/>
              </a:ext>
            </a:extLst>
          </p:cNvPr>
          <p:cNvSpPr/>
          <p:nvPr/>
        </p:nvSpPr>
        <p:spPr>
          <a:xfrm rot="16200000">
            <a:off x="4842101" y="565207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5" name="Rechthoek 14">
            <a:extLst>
              <a:ext uri="{FF2B5EF4-FFF2-40B4-BE49-F238E27FC236}">
                <a16:creationId xmlns:a16="http://schemas.microsoft.com/office/drawing/2014/main" id="{3CAF239B-72D8-3D63-E2E2-349A2BECF216}"/>
              </a:ext>
            </a:extLst>
          </p:cNvPr>
          <p:cNvSpPr/>
          <p:nvPr/>
        </p:nvSpPr>
        <p:spPr>
          <a:xfrm rot="16200000">
            <a:off x="3365833" y="56520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CA4C842B-2B34-5BE0-9195-748BB9C58421}"/>
              </a:ext>
            </a:extLst>
          </p:cNvPr>
          <p:cNvSpPr/>
          <p:nvPr/>
        </p:nvSpPr>
        <p:spPr>
          <a:xfrm rot="16200000">
            <a:off x="1889606" y="56520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7874BCA3-D1F7-350F-A06B-335F3126A5F4}"/>
              </a:ext>
            </a:extLst>
          </p:cNvPr>
          <p:cNvSpPr/>
          <p:nvPr/>
        </p:nvSpPr>
        <p:spPr>
          <a:xfrm rot="16200000">
            <a:off x="4842102" y="457195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0BB56B81-CE52-D41F-C8AF-C089F34ECC92}"/>
              </a:ext>
            </a:extLst>
          </p:cNvPr>
          <p:cNvSpPr/>
          <p:nvPr/>
        </p:nvSpPr>
        <p:spPr>
          <a:xfrm rot="16200000">
            <a:off x="3365834" y="457195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F1BB519B-5037-1EDD-B49D-A08AAC0B3B0D}"/>
              </a:ext>
            </a:extLst>
          </p:cNvPr>
          <p:cNvSpPr/>
          <p:nvPr/>
        </p:nvSpPr>
        <p:spPr>
          <a:xfrm rot="16200000">
            <a:off x="1889607" y="457195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Tekstvak 19">
            <a:extLst>
              <a:ext uri="{FF2B5EF4-FFF2-40B4-BE49-F238E27FC236}">
                <a16:creationId xmlns:a16="http://schemas.microsoft.com/office/drawing/2014/main" id="{33478551-4AE8-ECC0-9167-90F7DDE95D93}"/>
              </a:ext>
            </a:extLst>
          </p:cNvPr>
          <p:cNvSpPr txBox="1"/>
          <p:nvPr/>
        </p:nvSpPr>
        <p:spPr>
          <a:xfrm>
            <a:off x="2250599" y="5345906"/>
            <a:ext cx="4305386"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TV			   raam			        bed</a:t>
            </a:r>
          </a:p>
        </p:txBody>
      </p:sp>
      <p:sp>
        <p:nvSpPr>
          <p:cNvPr id="21" name="Tekstvak 20">
            <a:extLst>
              <a:ext uri="{FF2B5EF4-FFF2-40B4-BE49-F238E27FC236}">
                <a16:creationId xmlns:a16="http://schemas.microsoft.com/office/drawing/2014/main" id="{B33C7060-477F-B950-A2CB-DF68053BFA19}"/>
              </a:ext>
            </a:extLst>
          </p:cNvPr>
          <p:cNvSpPr txBox="1"/>
          <p:nvPr/>
        </p:nvSpPr>
        <p:spPr>
          <a:xfrm>
            <a:off x="2159657" y="6414121"/>
            <a:ext cx="4381234"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computer			        kat			           boek</a:t>
            </a:r>
          </a:p>
        </p:txBody>
      </p:sp>
      <p:sp>
        <p:nvSpPr>
          <p:cNvPr id="3" name="Tekstvak 2">
            <a:extLst>
              <a:ext uri="{FF2B5EF4-FFF2-40B4-BE49-F238E27FC236}">
                <a16:creationId xmlns:a16="http://schemas.microsoft.com/office/drawing/2014/main" id="{2E1D4C90-3B9D-BB7B-E96F-E6F97E7BB534}"/>
              </a:ext>
            </a:extLst>
          </p:cNvPr>
          <p:cNvSpPr txBox="1"/>
          <p:nvPr/>
        </p:nvSpPr>
        <p:spPr>
          <a:xfrm>
            <a:off x="1691605" y="4436514"/>
            <a:ext cx="4392496" cy="369332"/>
          </a:xfrm>
          <a:prstGeom prst="rect">
            <a:avLst/>
          </a:prstGeom>
          <a:noFill/>
        </p:spPr>
        <p:txBody>
          <a:bodyPr wrap="square" rtlCol="0">
            <a:spAutoFit/>
          </a:bodyPr>
          <a:lstStyle/>
          <a:p>
            <a:pPr algn="ctr"/>
            <a:r>
              <a:rPr lang="nl-NL" dirty="0"/>
              <a:t>kinderpostzegels 2007 – een veilig thuis</a:t>
            </a:r>
          </a:p>
        </p:txBody>
      </p:sp>
      <p:sp>
        <p:nvSpPr>
          <p:cNvPr id="8" name="Tekstvak 7">
            <a:extLst>
              <a:ext uri="{FF2B5EF4-FFF2-40B4-BE49-F238E27FC236}">
                <a16:creationId xmlns:a16="http://schemas.microsoft.com/office/drawing/2014/main" id="{E10CA529-BBC0-D61A-4587-79E4F4C9A7CE}"/>
              </a:ext>
            </a:extLst>
          </p:cNvPr>
          <p:cNvSpPr txBox="1"/>
          <p:nvPr/>
        </p:nvSpPr>
        <p:spPr>
          <a:xfrm>
            <a:off x="4391905" y="6920367"/>
            <a:ext cx="1692196" cy="307777"/>
          </a:xfrm>
          <a:prstGeom prst="rect">
            <a:avLst/>
          </a:prstGeom>
          <a:noFill/>
        </p:spPr>
        <p:txBody>
          <a:bodyPr wrap="square" rtlCol="0">
            <a:spAutoFit/>
          </a:bodyPr>
          <a:lstStyle/>
          <a:p>
            <a:r>
              <a:rPr lang="nl-NL" sz="1400" dirty="0">
                <a:latin typeface="Times New Roman" panose="02020603050405020304" pitchFamily="18" charset="0"/>
                <a:cs typeface="Times New Roman" panose="02020603050405020304" pitchFamily="18" charset="0"/>
              </a:rPr>
              <a:t>dank voor uw steun!</a:t>
            </a:r>
          </a:p>
        </p:txBody>
      </p:sp>
    </p:spTree>
    <p:extLst>
      <p:ext uri="{BB962C8B-B14F-4D97-AF65-F5344CB8AC3E}">
        <p14:creationId xmlns:p14="http://schemas.microsoft.com/office/powerpoint/2010/main" val="291954625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EBEEA0-3982-997F-6995-9116E8726B6A}"/>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B2DEA6F6-6246-A05A-0362-ED151EBEFB93}"/>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395F0C01-A619-C4C4-CA1D-250AE522A0EE}"/>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80DFA61D-0C77-BBBE-C4BC-FA90F91F6207}"/>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2008</a:t>
            </a:r>
          </a:p>
        </p:txBody>
      </p:sp>
      <p:sp>
        <p:nvSpPr>
          <p:cNvPr id="10" name="Tekstvak 9">
            <a:extLst>
              <a:ext uri="{FF2B5EF4-FFF2-40B4-BE49-F238E27FC236}">
                <a16:creationId xmlns:a16="http://schemas.microsoft.com/office/drawing/2014/main" id="{7FB3C3A5-39FC-7BD0-7384-0445F2DAFBE0}"/>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2008</a:t>
            </a:r>
          </a:p>
        </p:txBody>
      </p:sp>
      <p:cxnSp>
        <p:nvCxnSpPr>
          <p:cNvPr id="12" name="Rechte verbindingslijn 11">
            <a:extLst>
              <a:ext uri="{FF2B5EF4-FFF2-40B4-BE49-F238E27FC236}">
                <a16:creationId xmlns:a16="http://schemas.microsoft.com/office/drawing/2014/main" id="{43098447-CD6D-F580-5305-597194AAFDC5}"/>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Tekstvak 2">
            <a:extLst>
              <a:ext uri="{FF2B5EF4-FFF2-40B4-BE49-F238E27FC236}">
                <a16:creationId xmlns:a16="http://schemas.microsoft.com/office/drawing/2014/main" id="{0FA81C75-C52E-C2B6-95B7-363CDDCFBE7C}"/>
              </a:ext>
            </a:extLst>
          </p:cNvPr>
          <p:cNvSpPr txBox="1"/>
          <p:nvPr/>
        </p:nvSpPr>
        <p:spPr>
          <a:xfrm>
            <a:off x="1151545" y="2487652"/>
            <a:ext cx="5638669" cy="400110"/>
          </a:xfrm>
          <a:prstGeom prst="rect">
            <a:avLst/>
          </a:prstGeom>
          <a:noFill/>
        </p:spPr>
        <p:txBody>
          <a:bodyPr wrap="square" rtlCol="0">
            <a:spAutoFit/>
          </a:bodyPr>
          <a:lstStyle/>
          <a:p>
            <a:pPr algn="just"/>
            <a:r>
              <a:rPr lang="nl-NL" sz="1000" kern="0" dirty="0">
                <a:solidFill>
                  <a:srgbClr val="000000"/>
                </a:solidFill>
                <a:latin typeface="Times New Roman" panose="02020603050405020304" pitchFamily="18" charset="0"/>
                <a:cs typeface="Times New Roman" panose="02020603050405020304" pitchFamily="18" charset="0"/>
              </a:rPr>
              <a:t>Laat kinderen leren. Op dit thema ontwierp </a:t>
            </a:r>
            <a:r>
              <a:rPr lang="nl-NL" sz="1000" kern="0" dirty="0" err="1">
                <a:solidFill>
                  <a:srgbClr val="000000"/>
                </a:solidFill>
                <a:latin typeface="Times New Roman" panose="02020603050405020304" pitchFamily="18" charset="0"/>
                <a:cs typeface="Times New Roman" panose="02020603050405020304" pitchFamily="18" charset="0"/>
              </a:rPr>
              <a:t>Harriët</a:t>
            </a:r>
            <a:r>
              <a:rPr lang="nl-NL" sz="1000" kern="0" dirty="0">
                <a:solidFill>
                  <a:srgbClr val="000000"/>
                </a:solidFill>
                <a:latin typeface="Times New Roman" panose="02020603050405020304" pitchFamily="18" charset="0"/>
                <a:cs typeface="Times New Roman" panose="02020603050405020304" pitchFamily="18" charset="0"/>
              </a:rPr>
              <a:t> van Reek een blok met zes zegels met op elke zegel één of twee letters. Samen vormen deze letters het woord ONDERWIJS.</a:t>
            </a:r>
            <a:endParaRPr lang="nl-NL" sz="1000" dirty="0">
              <a:latin typeface="Times New Roman" panose="02020603050405020304" pitchFamily="18" charset="0"/>
              <a:cs typeface="Times New Roman" panose="02020603050405020304" pitchFamily="18" charset="0"/>
            </a:endParaRPr>
          </a:p>
        </p:txBody>
      </p:sp>
      <p:sp>
        <p:nvSpPr>
          <p:cNvPr id="5" name="Rechthoek 4">
            <a:extLst>
              <a:ext uri="{FF2B5EF4-FFF2-40B4-BE49-F238E27FC236}">
                <a16:creationId xmlns:a16="http://schemas.microsoft.com/office/drawing/2014/main" id="{42ACB947-B12F-D8C0-F2FD-B1A97AA2D22F}"/>
              </a:ext>
            </a:extLst>
          </p:cNvPr>
          <p:cNvSpPr/>
          <p:nvPr/>
        </p:nvSpPr>
        <p:spPr>
          <a:xfrm>
            <a:off x="1223553" y="4410118"/>
            <a:ext cx="5400000" cy="2880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Tekstvak 10">
            <a:extLst>
              <a:ext uri="{FF2B5EF4-FFF2-40B4-BE49-F238E27FC236}">
                <a16:creationId xmlns:a16="http://schemas.microsoft.com/office/drawing/2014/main" id="{F9AA6B29-B02F-AC22-C145-6EAF2948B6C6}"/>
              </a:ext>
            </a:extLst>
          </p:cNvPr>
          <p:cNvSpPr txBox="1"/>
          <p:nvPr/>
        </p:nvSpPr>
        <p:spPr>
          <a:xfrm>
            <a:off x="827836" y="9175104"/>
            <a:ext cx="2843989" cy="923330"/>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a:t>
            </a:r>
            <a:r>
              <a:rPr lang="nl-NL" sz="900" dirty="0" err="1">
                <a:latin typeface="Times New Roman" panose="02020603050405020304" pitchFamily="18" charset="0"/>
                <a:cs typeface="Times New Roman" panose="02020603050405020304" pitchFamily="18" charset="0"/>
              </a:rPr>
              <a:t>Harriët</a:t>
            </a:r>
            <a:r>
              <a:rPr lang="nl-NL" sz="900" dirty="0">
                <a:latin typeface="Times New Roman" panose="02020603050405020304" pitchFamily="18" charset="0"/>
                <a:cs typeface="Times New Roman" panose="02020603050405020304" pitchFamily="18" charset="0"/>
              </a:rPr>
              <a:t> van Reek</a:t>
            </a:r>
          </a:p>
          <a:p>
            <a:r>
              <a:rPr lang="nl-NL" sz="900" dirty="0">
                <a:latin typeface="Times New Roman" panose="02020603050405020304" pitchFamily="18" charset="0"/>
                <a:cs typeface="Times New Roman" panose="02020603050405020304" pitchFamily="18" charset="0"/>
              </a:rPr>
              <a:t>Drukprocedé: diepdruk</a:t>
            </a:r>
          </a:p>
          <a:p>
            <a:r>
              <a:rPr lang="nl-NL" sz="900" dirty="0">
                <a:latin typeface="Times New Roman" panose="02020603050405020304" pitchFamily="18" charset="0"/>
                <a:cs typeface="Times New Roman" panose="02020603050405020304" pitchFamily="18" charset="0"/>
              </a:rPr>
              <a:t>Tanding: kamtanding 13 ¾ : 12 ¾  </a:t>
            </a:r>
          </a:p>
          <a:p>
            <a:r>
              <a:rPr lang="nl-NL" sz="900" dirty="0">
                <a:latin typeface="Times New Roman" panose="02020603050405020304" pitchFamily="18" charset="0"/>
                <a:cs typeface="Times New Roman" panose="02020603050405020304" pitchFamily="18" charset="0"/>
              </a:rPr>
              <a:t>Drukkerij: Joh. Enschedé &amp; Zn</a:t>
            </a:r>
          </a:p>
          <a:p>
            <a:r>
              <a:rPr lang="nl-NL" sz="900" dirty="0">
                <a:latin typeface="Times New Roman" panose="02020603050405020304" pitchFamily="18" charset="0"/>
                <a:cs typeface="Times New Roman" panose="02020603050405020304" pitchFamily="18" charset="0"/>
              </a:rPr>
              <a:t>Papier: onbekend</a:t>
            </a:r>
          </a:p>
          <a:p>
            <a:r>
              <a:rPr lang="nl-NL" sz="900" dirty="0">
                <a:latin typeface="Times New Roman" panose="02020603050405020304" pitchFamily="18" charset="0"/>
                <a:cs typeface="Times New Roman" panose="02020603050405020304" pitchFamily="18" charset="0"/>
              </a:rPr>
              <a:t>Oplage: 5.375.000</a:t>
            </a:r>
          </a:p>
        </p:txBody>
      </p:sp>
      <p:sp>
        <p:nvSpPr>
          <p:cNvPr id="13" name="Rechthoek 12">
            <a:extLst>
              <a:ext uri="{FF2B5EF4-FFF2-40B4-BE49-F238E27FC236}">
                <a16:creationId xmlns:a16="http://schemas.microsoft.com/office/drawing/2014/main" id="{C6F37829-FFA7-5332-B8E7-2B7F13021E19}"/>
              </a:ext>
            </a:extLst>
          </p:cNvPr>
          <p:cNvSpPr/>
          <p:nvPr/>
        </p:nvSpPr>
        <p:spPr>
          <a:xfrm rot="16200000">
            <a:off x="4842101" y="565207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Rechthoek 13">
            <a:extLst>
              <a:ext uri="{FF2B5EF4-FFF2-40B4-BE49-F238E27FC236}">
                <a16:creationId xmlns:a16="http://schemas.microsoft.com/office/drawing/2014/main" id="{C21D3622-D457-2BBF-3520-FE5F37077820}"/>
              </a:ext>
            </a:extLst>
          </p:cNvPr>
          <p:cNvSpPr/>
          <p:nvPr/>
        </p:nvSpPr>
        <p:spPr>
          <a:xfrm rot="16200000">
            <a:off x="3365833" y="56520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5" name="Rechthoek 14">
            <a:extLst>
              <a:ext uri="{FF2B5EF4-FFF2-40B4-BE49-F238E27FC236}">
                <a16:creationId xmlns:a16="http://schemas.microsoft.com/office/drawing/2014/main" id="{1916C947-DA79-C1CE-7C15-C3D015F68950}"/>
              </a:ext>
            </a:extLst>
          </p:cNvPr>
          <p:cNvSpPr/>
          <p:nvPr/>
        </p:nvSpPr>
        <p:spPr>
          <a:xfrm rot="16200000">
            <a:off x="1889606" y="56520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AAA65B48-D318-10FE-5899-C61321F4E42B}"/>
              </a:ext>
            </a:extLst>
          </p:cNvPr>
          <p:cNvSpPr/>
          <p:nvPr/>
        </p:nvSpPr>
        <p:spPr>
          <a:xfrm rot="16200000">
            <a:off x="4842102" y="457195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EE26253B-1A6E-37D5-0D34-8F6D3F6FF004}"/>
              </a:ext>
            </a:extLst>
          </p:cNvPr>
          <p:cNvSpPr/>
          <p:nvPr/>
        </p:nvSpPr>
        <p:spPr>
          <a:xfrm rot="16200000">
            <a:off x="3365834" y="457195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5822F108-56BC-D4C9-7B0F-099BD1A69296}"/>
              </a:ext>
            </a:extLst>
          </p:cNvPr>
          <p:cNvSpPr/>
          <p:nvPr/>
        </p:nvSpPr>
        <p:spPr>
          <a:xfrm rot="16200000">
            <a:off x="1889607" y="457195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Tekstvak 18">
            <a:extLst>
              <a:ext uri="{FF2B5EF4-FFF2-40B4-BE49-F238E27FC236}">
                <a16:creationId xmlns:a16="http://schemas.microsoft.com/office/drawing/2014/main" id="{2188BF0A-0B06-FC8C-CD78-7E0EE1699919}"/>
              </a:ext>
            </a:extLst>
          </p:cNvPr>
          <p:cNvSpPr txBox="1"/>
          <p:nvPr/>
        </p:nvSpPr>
        <p:spPr>
          <a:xfrm>
            <a:off x="2195545" y="5346599"/>
            <a:ext cx="381654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O			     ND			        ER</a:t>
            </a:r>
          </a:p>
        </p:txBody>
      </p:sp>
      <p:sp>
        <p:nvSpPr>
          <p:cNvPr id="20" name="Tekstvak 19">
            <a:extLst>
              <a:ext uri="{FF2B5EF4-FFF2-40B4-BE49-F238E27FC236}">
                <a16:creationId xmlns:a16="http://schemas.microsoft.com/office/drawing/2014/main" id="{C6664C67-5C2B-450A-B716-CF2941770766}"/>
              </a:ext>
            </a:extLst>
          </p:cNvPr>
          <p:cNvSpPr txBox="1"/>
          <p:nvPr/>
        </p:nvSpPr>
        <p:spPr>
          <a:xfrm>
            <a:off x="2195545" y="6318707"/>
            <a:ext cx="3744532"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W			      IJ			          S</a:t>
            </a:r>
          </a:p>
        </p:txBody>
      </p:sp>
      <p:sp>
        <p:nvSpPr>
          <p:cNvPr id="8" name="Tekstvak 7">
            <a:extLst>
              <a:ext uri="{FF2B5EF4-FFF2-40B4-BE49-F238E27FC236}">
                <a16:creationId xmlns:a16="http://schemas.microsoft.com/office/drawing/2014/main" id="{D69C99FF-6FBC-21AF-6DB3-4E9B8004DD95}"/>
              </a:ext>
            </a:extLst>
          </p:cNvPr>
          <p:cNvSpPr txBox="1"/>
          <p:nvPr/>
        </p:nvSpPr>
        <p:spPr>
          <a:xfrm>
            <a:off x="1677074" y="4371781"/>
            <a:ext cx="4392496" cy="523220"/>
          </a:xfrm>
          <a:prstGeom prst="rect">
            <a:avLst/>
          </a:prstGeom>
          <a:noFill/>
        </p:spPr>
        <p:txBody>
          <a:bodyPr wrap="square" rtlCol="0">
            <a:spAutoFit/>
          </a:bodyPr>
          <a:lstStyle/>
          <a:p>
            <a:pPr algn="ctr"/>
            <a:r>
              <a:rPr lang="nl-NL" sz="2800" dirty="0">
                <a:latin typeface="Bradley Hand ITC" panose="03070402050302030203" pitchFamily="66" charset="0"/>
              </a:rPr>
              <a:t>K   I   N   D   E   R   E   N</a:t>
            </a:r>
          </a:p>
        </p:txBody>
      </p:sp>
      <p:sp>
        <p:nvSpPr>
          <p:cNvPr id="9" name="Tekstvak 8">
            <a:extLst>
              <a:ext uri="{FF2B5EF4-FFF2-40B4-BE49-F238E27FC236}">
                <a16:creationId xmlns:a16="http://schemas.microsoft.com/office/drawing/2014/main" id="{763CE5CE-2DE8-0C58-BD33-FD717B1C6DAD}"/>
              </a:ext>
            </a:extLst>
          </p:cNvPr>
          <p:cNvSpPr txBox="1"/>
          <p:nvPr/>
        </p:nvSpPr>
        <p:spPr>
          <a:xfrm rot="5400000">
            <a:off x="4819702" y="5570509"/>
            <a:ext cx="2843997" cy="523220"/>
          </a:xfrm>
          <a:prstGeom prst="rect">
            <a:avLst/>
          </a:prstGeom>
          <a:noFill/>
        </p:spPr>
        <p:txBody>
          <a:bodyPr wrap="square" rtlCol="0">
            <a:spAutoFit/>
          </a:bodyPr>
          <a:lstStyle/>
          <a:p>
            <a:pPr algn="ctr"/>
            <a:r>
              <a:rPr lang="nl-NL" sz="2800" dirty="0">
                <a:latin typeface="Bradley Hand ITC" panose="03070402050302030203" pitchFamily="66" charset="0"/>
              </a:rPr>
              <a:t>L   E   R   E   N</a:t>
            </a:r>
          </a:p>
        </p:txBody>
      </p:sp>
      <p:sp>
        <p:nvSpPr>
          <p:cNvPr id="21" name="Tekstvak 20">
            <a:extLst>
              <a:ext uri="{FF2B5EF4-FFF2-40B4-BE49-F238E27FC236}">
                <a16:creationId xmlns:a16="http://schemas.microsoft.com/office/drawing/2014/main" id="{AA1E253A-0F22-A46B-D8F5-BEB1D2BF2D6F}"/>
              </a:ext>
            </a:extLst>
          </p:cNvPr>
          <p:cNvSpPr txBox="1"/>
          <p:nvPr/>
        </p:nvSpPr>
        <p:spPr>
          <a:xfrm rot="16200000">
            <a:off x="116008" y="5570507"/>
            <a:ext cx="2843998" cy="523220"/>
          </a:xfrm>
          <a:prstGeom prst="rect">
            <a:avLst/>
          </a:prstGeom>
          <a:noFill/>
        </p:spPr>
        <p:txBody>
          <a:bodyPr wrap="square" rtlCol="0">
            <a:spAutoFit/>
          </a:bodyPr>
          <a:lstStyle/>
          <a:p>
            <a:pPr algn="ctr"/>
            <a:r>
              <a:rPr lang="nl-NL" sz="2800" dirty="0">
                <a:latin typeface="Bradley Hand ITC" panose="03070402050302030203" pitchFamily="66" charset="0"/>
              </a:rPr>
              <a:t>L   A   </a:t>
            </a:r>
            <a:r>
              <a:rPr lang="nl-NL" sz="2800" dirty="0" err="1">
                <a:latin typeface="Bradley Hand ITC" panose="03070402050302030203" pitchFamily="66" charset="0"/>
              </a:rPr>
              <a:t>A</a:t>
            </a:r>
            <a:r>
              <a:rPr lang="nl-NL" sz="2800" dirty="0">
                <a:latin typeface="Bradley Hand ITC" panose="03070402050302030203" pitchFamily="66" charset="0"/>
              </a:rPr>
              <a:t>   T</a:t>
            </a:r>
          </a:p>
        </p:txBody>
      </p:sp>
      <p:sp>
        <p:nvSpPr>
          <p:cNvPr id="22" name="Tekstvak 21">
            <a:extLst>
              <a:ext uri="{FF2B5EF4-FFF2-40B4-BE49-F238E27FC236}">
                <a16:creationId xmlns:a16="http://schemas.microsoft.com/office/drawing/2014/main" id="{68D24760-8F40-0A50-A02E-1F72F1C1F9B3}"/>
              </a:ext>
            </a:extLst>
          </p:cNvPr>
          <p:cNvSpPr txBox="1"/>
          <p:nvPr/>
        </p:nvSpPr>
        <p:spPr>
          <a:xfrm>
            <a:off x="1223553" y="6894078"/>
            <a:ext cx="5364000" cy="276999"/>
          </a:xfrm>
          <a:prstGeom prst="rect">
            <a:avLst/>
          </a:prstGeom>
          <a:noFill/>
        </p:spPr>
        <p:txBody>
          <a:bodyPr wrap="square" rtlCol="0">
            <a:spAutoFit/>
          </a:bodyPr>
          <a:lstStyle/>
          <a:p>
            <a:pPr algn="ctr"/>
            <a:r>
              <a:rPr lang="nl-NL" sz="1200" dirty="0">
                <a:latin typeface="Bahnschrift SemiLight" panose="020B0502040204020203" pitchFamily="34" charset="0"/>
              </a:rPr>
              <a:t>k i n d e r p o s t </a:t>
            </a:r>
            <a:r>
              <a:rPr lang="nl-NL" sz="1200" dirty="0" err="1">
                <a:latin typeface="Bahnschrift SemiLight" panose="020B0502040204020203" pitchFamily="34" charset="0"/>
              </a:rPr>
              <a:t>z</a:t>
            </a:r>
            <a:r>
              <a:rPr lang="nl-NL" sz="1200" dirty="0">
                <a:latin typeface="Bahnschrift SemiLight" panose="020B0502040204020203" pitchFamily="34" charset="0"/>
              </a:rPr>
              <a:t> e g e l s     </a:t>
            </a:r>
            <a:r>
              <a:rPr lang="nl-NL" sz="800" dirty="0">
                <a:latin typeface="Bahnschrift SemiLight" panose="020B0502040204020203" pitchFamily="34" charset="0"/>
              </a:rPr>
              <a:t>2008</a:t>
            </a:r>
          </a:p>
        </p:txBody>
      </p:sp>
    </p:spTree>
    <p:extLst>
      <p:ext uri="{BB962C8B-B14F-4D97-AF65-F5344CB8AC3E}">
        <p14:creationId xmlns:p14="http://schemas.microsoft.com/office/powerpoint/2010/main" val="251685409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D9145D-15F3-EB43-F26F-F3B69FD0D211}"/>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7F938BAE-F94B-4889-5556-FE8898263EE5}"/>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54BAFC49-08F3-F7AB-34F2-E596868FCA41}"/>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8D51FBD0-57D6-EF46-6573-9A6DF58DF65D}"/>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2009</a:t>
            </a:r>
          </a:p>
        </p:txBody>
      </p:sp>
      <p:sp>
        <p:nvSpPr>
          <p:cNvPr id="10" name="Tekstvak 9">
            <a:extLst>
              <a:ext uri="{FF2B5EF4-FFF2-40B4-BE49-F238E27FC236}">
                <a16:creationId xmlns:a16="http://schemas.microsoft.com/office/drawing/2014/main" id="{60E9AF04-4EC7-57FA-4B5C-E3772FB5FF38}"/>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2009</a:t>
            </a:r>
          </a:p>
        </p:txBody>
      </p:sp>
      <p:cxnSp>
        <p:nvCxnSpPr>
          <p:cNvPr id="12" name="Rechte verbindingslijn 11">
            <a:extLst>
              <a:ext uri="{FF2B5EF4-FFF2-40B4-BE49-F238E27FC236}">
                <a16:creationId xmlns:a16="http://schemas.microsoft.com/office/drawing/2014/main" id="{15174D4A-1FA0-A64F-B39D-02948214190D}"/>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Tekstvak 2">
            <a:extLst>
              <a:ext uri="{FF2B5EF4-FFF2-40B4-BE49-F238E27FC236}">
                <a16:creationId xmlns:a16="http://schemas.microsoft.com/office/drawing/2014/main" id="{9B42DAC6-A83A-0834-492A-1B35420D7615}"/>
              </a:ext>
            </a:extLst>
          </p:cNvPr>
          <p:cNvSpPr txBox="1"/>
          <p:nvPr/>
        </p:nvSpPr>
        <p:spPr>
          <a:xfrm>
            <a:off x="1151546" y="2487652"/>
            <a:ext cx="5544616" cy="707886"/>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Christian Borstlap ontwierp een blok met zes verschillende zegels op het thema Laat kinderen leren. We zien achtereenvolgens een lijnwezen met potlood, lijnwezen met loep, vallende ster, twee lijnwezens, lezende lijnwezens en lijnwezens met vogel. Dit jaar werden naast de kinderzegels o.a. ook gekleurde ‘kinderpleisters’ verkocht.</a:t>
            </a:r>
            <a:endParaRPr lang="nl-NL" sz="1000" dirty="0">
              <a:latin typeface="Times New Roman" panose="02020603050405020304" pitchFamily="18" charset="0"/>
              <a:cs typeface="Times New Roman" panose="02020603050405020304" pitchFamily="18" charset="0"/>
            </a:endParaRPr>
          </a:p>
        </p:txBody>
      </p:sp>
      <p:sp>
        <p:nvSpPr>
          <p:cNvPr id="5" name="Rechthoek 4">
            <a:extLst>
              <a:ext uri="{FF2B5EF4-FFF2-40B4-BE49-F238E27FC236}">
                <a16:creationId xmlns:a16="http://schemas.microsoft.com/office/drawing/2014/main" id="{D074EA15-15CE-B763-0980-0C1E052A5D79}"/>
              </a:ext>
            </a:extLst>
          </p:cNvPr>
          <p:cNvSpPr/>
          <p:nvPr/>
        </p:nvSpPr>
        <p:spPr>
          <a:xfrm>
            <a:off x="1260149" y="4410118"/>
            <a:ext cx="5364000" cy="2880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Tekstvak 10">
            <a:extLst>
              <a:ext uri="{FF2B5EF4-FFF2-40B4-BE49-F238E27FC236}">
                <a16:creationId xmlns:a16="http://schemas.microsoft.com/office/drawing/2014/main" id="{A2976350-6F03-D4B4-A7DD-48088C20A16F}"/>
              </a:ext>
            </a:extLst>
          </p:cNvPr>
          <p:cNvSpPr txBox="1"/>
          <p:nvPr/>
        </p:nvSpPr>
        <p:spPr>
          <a:xfrm>
            <a:off x="827836" y="9175104"/>
            <a:ext cx="2843989" cy="923330"/>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Christian Borstlap</a:t>
            </a:r>
          </a:p>
          <a:p>
            <a:r>
              <a:rPr lang="nl-NL" sz="900" dirty="0">
                <a:latin typeface="Times New Roman" panose="02020603050405020304" pitchFamily="18" charset="0"/>
                <a:cs typeface="Times New Roman" panose="02020603050405020304" pitchFamily="18" charset="0"/>
              </a:rPr>
              <a:t>Drukprocedé: diepdruk</a:t>
            </a:r>
          </a:p>
          <a:p>
            <a:r>
              <a:rPr lang="nl-NL" sz="900" dirty="0">
                <a:latin typeface="Times New Roman" panose="02020603050405020304" pitchFamily="18" charset="0"/>
                <a:cs typeface="Times New Roman" panose="02020603050405020304" pitchFamily="18" charset="0"/>
              </a:rPr>
              <a:t>Tanding: kamtanding 14 ½ </a:t>
            </a:r>
          </a:p>
          <a:p>
            <a:r>
              <a:rPr lang="nl-NL" sz="900" dirty="0">
                <a:latin typeface="Times New Roman" panose="02020603050405020304" pitchFamily="18" charset="0"/>
                <a:cs typeface="Times New Roman" panose="02020603050405020304" pitchFamily="18" charset="0"/>
              </a:rPr>
              <a:t>Drukkerij: De la </a:t>
            </a:r>
            <a:r>
              <a:rPr lang="nl-NL" sz="900" dirty="0" err="1">
                <a:latin typeface="Times New Roman" panose="02020603050405020304" pitchFamily="18" charset="0"/>
                <a:cs typeface="Times New Roman" panose="02020603050405020304" pitchFamily="18" charset="0"/>
              </a:rPr>
              <a:t>Rue</a:t>
            </a:r>
            <a:r>
              <a:rPr lang="nl-NL" sz="900" dirty="0">
                <a:latin typeface="Times New Roman" panose="02020603050405020304" pitchFamily="18" charset="0"/>
                <a:cs typeface="Times New Roman" panose="02020603050405020304" pitchFamily="18" charset="0"/>
              </a:rPr>
              <a:t> </a:t>
            </a:r>
            <a:r>
              <a:rPr lang="nl-NL" sz="900" dirty="0" err="1">
                <a:latin typeface="Times New Roman" panose="02020603050405020304" pitchFamily="18" charset="0"/>
                <a:cs typeface="Times New Roman" panose="02020603050405020304" pitchFamily="18" charset="0"/>
              </a:rPr>
              <a:t>Byfleet</a:t>
            </a:r>
            <a:r>
              <a:rPr lang="nl-NL" sz="900" dirty="0">
                <a:latin typeface="Times New Roman" panose="02020603050405020304" pitchFamily="18" charset="0"/>
                <a:cs typeface="Times New Roman" panose="02020603050405020304" pitchFamily="18" charset="0"/>
              </a:rPr>
              <a:t>, Engeland</a:t>
            </a:r>
          </a:p>
          <a:p>
            <a:r>
              <a:rPr lang="nl-NL" sz="900" dirty="0">
                <a:latin typeface="Times New Roman" panose="02020603050405020304" pitchFamily="18" charset="0"/>
                <a:cs typeface="Times New Roman" panose="02020603050405020304" pitchFamily="18" charset="0"/>
              </a:rPr>
              <a:t>Papier: fosforescerend</a:t>
            </a:r>
          </a:p>
          <a:p>
            <a:r>
              <a:rPr lang="nl-NL" sz="900" dirty="0">
                <a:latin typeface="Times New Roman" panose="02020603050405020304" pitchFamily="18" charset="0"/>
                <a:cs typeface="Times New Roman" panose="02020603050405020304" pitchFamily="18" charset="0"/>
              </a:rPr>
              <a:t>Oplage: 4.800.000</a:t>
            </a:r>
          </a:p>
        </p:txBody>
      </p:sp>
      <p:sp>
        <p:nvSpPr>
          <p:cNvPr id="13" name="Rechthoek 12">
            <a:extLst>
              <a:ext uri="{FF2B5EF4-FFF2-40B4-BE49-F238E27FC236}">
                <a16:creationId xmlns:a16="http://schemas.microsoft.com/office/drawing/2014/main" id="{7F7832AB-CB92-FF4A-34EA-EAEE32B5D41F}"/>
              </a:ext>
            </a:extLst>
          </p:cNvPr>
          <p:cNvSpPr/>
          <p:nvPr/>
        </p:nvSpPr>
        <p:spPr>
          <a:xfrm rot="16200000">
            <a:off x="4842101" y="565207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Rechthoek 13">
            <a:extLst>
              <a:ext uri="{FF2B5EF4-FFF2-40B4-BE49-F238E27FC236}">
                <a16:creationId xmlns:a16="http://schemas.microsoft.com/office/drawing/2014/main" id="{39E7F4F6-F1DE-BF00-931D-9F4F642AF695}"/>
              </a:ext>
            </a:extLst>
          </p:cNvPr>
          <p:cNvSpPr/>
          <p:nvPr/>
        </p:nvSpPr>
        <p:spPr>
          <a:xfrm rot="16200000">
            <a:off x="3365833" y="56520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5" name="Rechthoek 14">
            <a:extLst>
              <a:ext uri="{FF2B5EF4-FFF2-40B4-BE49-F238E27FC236}">
                <a16:creationId xmlns:a16="http://schemas.microsoft.com/office/drawing/2014/main" id="{86680BA3-46A0-3446-EFCA-865FA4B410A4}"/>
              </a:ext>
            </a:extLst>
          </p:cNvPr>
          <p:cNvSpPr/>
          <p:nvPr/>
        </p:nvSpPr>
        <p:spPr>
          <a:xfrm rot="16200000">
            <a:off x="1889606" y="56520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C83048AE-2AF0-C76B-2D42-A97A834C0A52}"/>
              </a:ext>
            </a:extLst>
          </p:cNvPr>
          <p:cNvSpPr/>
          <p:nvPr/>
        </p:nvSpPr>
        <p:spPr>
          <a:xfrm rot="16200000">
            <a:off x="4842102" y="457195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6F97D7CA-8061-CEBE-07CC-1D3DAE3B5918}"/>
              </a:ext>
            </a:extLst>
          </p:cNvPr>
          <p:cNvSpPr/>
          <p:nvPr/>
        </p:nvSpPr>
        <p:spPr>
          <a:xfrm rot="16200000">
            <a:off x="3365834" y="457195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93E474CD-7838-2516-116F-E8B2A6C499C3}"/>
              </a:ext>
            </a:extLst>
          </p:cNvPr>
          <p:cNvSpPr/>
          <p:nvPr/>
        </p:nvSpPr>
        <p:spPr>
          <a:xfrm rot="16200000">
            <a:off x="1889607" y="457195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Tekstvak 18">
            <a:extLst>
              <a:ext uri="{FF2B5EF4-FFF2-40B4-BE49-F238E27FC236}">
                <a16:creationId xmlns:a16="http://schemas.microsoft.com/office/drawing/2014/main" id="{C9772C49-91D8-E6E1-F0B2-5BD685372A39}"/>
              </a:ext>
            </a:extLst>
          </p:cNvPr>
          <p:cNvSpPr txBox="1"/>
          <p:nvPr/>
        </p:nvSpPr>
        <p:spPr>
          <a:xfrm>
            <a:off x="2051645" y="5346599"/>
            <a:ext cx="3960439" cy="215444"/>
          </a:xfrm>
          <a:prstGeom prst="rect">
            <a:avLst/>
          </a:prstGeom>
          <a:noFill/>
        </p:spPr>
        <p:txBody>
          <a:bodyPr wrap="square" rtlCol="0">
            <a:spAutoFit/>
          </a:bodyPr>
          <a:lstStyle/>
          <a:p>
            <a:r>
              <a:rPr lang="nl-NL" sz="800" dirty="0" err="1">
                <a:latin typeface="Times New Roman" panose="02020603050405020304" pitchFamily="18" charset="0"/>
                <a:cs typeface="Times New Roman" panose="02020603050405020304" pitchFamily="18" charset="0"/>
              </a:rPr>
              <a:t>blauw-zwart</a:t>
            </a:r>
            <a:r>
              <a:rPr lang="nl-NL" sz="800" dirty="0">
                <a:latin typeface="Times New Roman" panose="02020603050405020304" pitchFamily="18" charset="0"/>
                <a:cs typeface="Times New Roman" panose="02020603050405020304" pitchFamily="18" charset="0"/>
              </a:rPr>
              <a:t>		    blauw-geel		        blauw-rood-zwart</a:t>
            </a:r>
          </a:p>
        </p:txBody>
      </p:sp>
      <p:sp>
        <p:nvSpPr>
          <p:cNvPr id="20" name="Tekstvak 19">
            <a:extLst>
              <a:ext uri="{FF2B5EF4-FFF2-40B4-BE49-F238E27FC236}">
                <a16:creationId xmlns:a16="http://schemas.microsoft.com/office/drawing/2014/main" id="{0BCA39F8-A617-BB75-6F60-3ADAA9433C7C}"/>
              </a:ext>
            </a:extLst>
          </p:cNvPr>
          <p:cNvSpPr txBox="1"/>
          <p:nvPr/>
        </p:nvSpPr>
        <p:spPr>
          <a:xfrm>
            <a:off x="2087649" y="6210898"/>
            <a:ext cx="4356484"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blauw-rood		     blauw-geel-zwart		          rood-geel-blauw</a:t>
            </a:r>
          </a:p>
        </p:txBody>
      </p:sp>
      <p:sp>
        <p:nvSpPr>
          <p:cNvPr id="2" name="Tekstvak 1">
            <a:extLst>
              <a:ext uri="{FF2B5EF4-FFF2-40B4-BE49-F238E27FC236}">
                <a16:creationId xmlns:a16="http://schemas.microsoft.com/office/drawing/2014/main" id="{0EB5442C-7448-E70D-8D77-D4791D2DBE37}"/>
              </a:ext>
            </a:extLst>
          </p:cNvPr>
          <p:cNvSpPr txBox="1"/>
          <p:nvPr/>
        </p:nvSpPr>
        <p:spPr>
          <a:xfrm>
            <a:off x="2123653" y="4390521"/>
            <a:ext cx="3492388" cy="246221"/>
          </a:xfrm>
          <a:prstGeom prst="rect">
            <a:avLst/>
          </a:prstGeom>
          <a:noFill/>
        </p:spPr>
        <p:txBody>
          <a:bodyPr wrap="square" rtlCol="0">
            <a:spAutoFit/>
          </a:bodyPr>
          <a:lstStyle/>
          <a:p>
            <a:r>
              <a:rPr lang="nl-NL" sz="1000" dirty="0">
                <a:latin typeface="Times New Roman" panose="02020603050405020304" pitchFamily="18" charset="0"/>
                <a:cs typeface="Times New Roman" panose="02020603050405020304" pitchFamily="18" charset="0"/>
              </a:rPr>
              <a:t>Kinderpostzegels 2009     Laat kinderen leren.</a:t>
            </a:r>
          </a:p>
        </p:txBody>
      </p:sp>
      <p:sp>
        <p:nvSpPr>
          <p:cNvPr id="9" name="Tekstvak 8">
            <a:extLst>
              <a:ext uri="{FF2B5EF4-FFF2-40B4-BE49-F238E27FC236}">
                <a16:creationId xmlns:a16="http://schemas.microsoft.com/office/drawing/2014/main" id="{E3F5AF00-8A94-F8CB-C6F5-FD22A2811DA8}"/>
              </a:ext>
            </a:extLst>
          </p:cNvPr>
          <p:cNvSpPr txBox="1"/>
          <p:nvPr/>
        </p:nvSpPr>
        <p:spPr>
          <a:xfrm>
            <a:off x="1619598" y="4584554"/>
            <a:ext cx="5170616" cy="184666"/>
          </a:xfrm>
          <a:prstGeom prst="rect">
            <a:avLst/>
          </a:prstGeom>
          <a:noFill/>
        </p:spPr>
        <p:txBody>
          <a:bodyPr wrap="square" rtlCol="0">
            <a:spAutoFit/>
          </a:bodyPr>
          <a:lstStyle/>
          <a:p>
            <a:r>
              <a:rPr lang="nl-NL" sz="600" dirty="0">
                <a:latin typeface="Times New Roman" panose="02020603050405020304" pitchFamily="18" charset="0"/>
                <a:cs typeface="Times New Roman" panose="02020603050405020304" pitchFamily="18" charset="0"/>
              </a:rPr>
              <a:t>Proberen is altijd goed.	   	    Als je goed kijkt zie je meer.    	        Als je het even niet meer weet, gebeuren er vaak mooie dingen.</a:t>
            </a:r>
          </a:p>
        </p:txBody>
      </p:sp>
      <p:sp>
        <p:nvSpPr>
          <p:cNvPr id="21" name="Tekstvak 20">
            <a:extLst>
              <a:ext uri="{FF2B5EF4-FFF2-40B4-BE49-F238E27FC236}">
                <a16:creationId xmlns:a16="http://schemas.microsoft.com/office/drawing/2014/main" id="{EF1C0DDD-438F-EC6A-8089-AD01EEC12364}"/>
              </a:ext>
            </a:extLst>
          </p:cNvPr>
          <p:cNvSpPr txBox="1"/>
          <p:nvPr/>
        </p:nvSpPr>
        <p:spPr>
          <a:xfrm>
            <a:off x="1619598" y="6882011"/>
            <a:ext cx="5170616" cy="276999"/>
          </a:xfrm>
          <a:prstGeom prst="rect">
            <a:avLst/>
          </a:prstGeom>
          <a:noFill/>
        </p:spPr>
        <p:txBody>
          <a:bodyPr wrap="square" rtlCol="0">
            <a:spAutoFit/>
          </a:bodyPr>
          <a:lstStyle/>
          <a:p>
            <a:r>
              <a:rPr lang="nl-NL" sz="600" dirty="0">
                <a:latin typeface="Times New Roman" panose="02020603050405020304" pitchFamily="18" charset="0"/>
                <a:cs typeface="Times New Roman" panose="02020603050405020304" pitchFamily="18" charset="0"/>
              </a:rPr>
              <a:t>Iets saais wordt soms heel mooi	     Samen is leuker.		          Vergeet niet te dromen.</a:t>
            </a:r>
          </a:p>
          <a:p>
            <a:r>
              <a:rPr lang="nl-NL" sz="600" dirty="0">
                <a:latin typeface="Times New Roman" panose="02020603050405020304" pitchFamily="18" charset="0"/>
                <a:cs typeface="Times New Roman" panose="02020603050405020304" pitchFamily="18" charset="0"/>
              </a:rPr>
              <a:t>als je het andersom bekijkt..</a:t>
            </a:r>
          </a:p>
        </p:txBody>
      </p:sp>
    </p:spTree>
    <p:extLst>
      <p:ext uri="{BB962C8B-B14F-4D97-AF65-F5344CB8AC3E}">
        <p14:creationId xmlns:p14="http://schemas.microsoft.com/office/powerpoint/2010/main" val="17309796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56830A-4147-04AC-DF86-AE88A1563193}"/>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B4B49735-7155-A76A-C06F-0BE4FA24978E}"/>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E2B4866E-5229-2A8E-675E-2A0AA5B777BF}"/>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5940A923-C884-0919-D825-938343588420}"/>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2010</a:t>
            </a:r>
          </a:p>
        </p:txBody>
      </p:sp>
      <p:sp>
        <p:nvSpPr>
          <p:cNvPr id="10" name="Tekstvak 9">
            <a:extLst>
              <a:ext uri="{FF2B5EF4-FFF2-40B4-BE49-F238E27FC236}">
                <a16:creationId xmlns:a16="http://schemas.microsoft.com/office/drawing/2014/main" id="{293F63E2-2CEA-04B2-74A0-FC876CC9ED0F}"/>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2010</a:t>
            </a:r>
          </a:p>
        </p:txBody>
      </p:sp>
      <p:cxnSp>
        <p:nvCxnSpPr>
          <p:cNvPr id="12" name="Rechte verbindingslijn 11">
            <a:extLst>
              <a:ext uri="{FF2B5EF4-FFF2-40B4-BE49-F238E27FC236}">
                <a16:creationId xmlns:a16="http://schemas.microsoft.com/office/drawing/2014/main" id="{0E076122-E0FE-4A18-966D-54F3EF1830BD}"/>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kstvak 4">
            <a:extLst>
              <a:ext uri="{FF2B5EF4-FFF2-40B4-BE49-F238E27FC236}">
                <a16:creationId xmlns:a16="http://schemas.microsoft.com/office/drawing/2014/main" id="{5A0C5BE5-A750-2463-25FE-8EDF7E6DD08C}"/>
              </a:ext>
            </a:extLst>
          </p:cNvPr>
          <p:cNvSpPr txBox="1"/>
          <p:nvPr/>
        </p:nvSpPr>
        <p:spPr>
          <a:xfrm>
            <a:off x="1151545" y="2487652"/>
            <a:ext cx="5638669" cy="553998"/>
          </a:xfrm>
          <a:prstGeom prst="rect">
            <a:avLst/>
          </a:prstGeom>
          <a:noFill/>
        </p:spPr>
        <p:txBody>
          <a:bodyPr wrap="square" rtlCol="0">
            <a:spAutoFit/>
          </a:bodyPr>
          <a:lstStyle/>
          <a:p>
            <a:r>
              <a:rPr lang="nl-NL" sz="1000" dirty="0">
                <a:latin typeface="Times New Roman" panose="02020603050405020304" pitchFamily="18" charset="0"/>
                <a:cs typeface="Times New Roman" panose="02020603050405020304" pitchFamily="18" charset="0"/>
              </a:rPr>
              <a:t>Anouschka </a:t>
            </a:r>
            <a:r>
              <a:rPr lang="nl-NL" sz="1000" dirty="0" err="1">
                <a:latin typeface="Times New Roman" panose="02020603050405020304" pitchFamily="18" charset="0"/>
                <a:cs typeface="Times New Roman" panose="02020603050405020304" pitchFamily="18" charset="0"/>
              </a:rPr>
              <a:t>Blommers</a:t>
            </a:r>
            <a:r>
              <a:rPr lang="nl-NL" sz="1000" dirty="0">
                <a:latin typeface="Times New Roman" panose="02020603050405020304" pitchFamily="18" charset="0"/>
                <a:cs typeface="Times New Roman" panose="02020603050405020304" pitchFamily="18" charset="0"/>
              </a:rPr>
              <a:t> en Niels </a:t>
            </a:r>
            <a:r>
              <a:rPr lang="nl-NL" sz="1000" dirty="0" err="1">
                <a:latin typeface="Times New Roman" panose="02020603050405020304" pitchFamily="18" charset="0"/>
                <a:cs typeface="Times New Roman" panose="02020603050405020304" pitchFamily="18" charset="0"/>
              </a:rPr>
              <a:t>Schumm</a:t>
            </a:r>
            <a:r>
              <a:rPr lang="nl-NL" sz="1000" dirty="0">
                <a:latin typeface="Times New Roman" panose="02020603050405020304" pitchFamily="18" charset="0"/>
                <a:cs typeface="Times New Roman" panose="02020603050405020304" pitchFamily="18" charset="0"/>
              </a:rPr>
              <a:t> gebruikte zes foto’s van kinderen voor een blok kinderzegels.</a:t>
            </a:r>
          </a:p>
          <a:p>
            <a:r>
              <a:rPr lang="nl-NL" sz="1000" kern="0" dirty="0">
                <a:solidFill>
                  <a:srgbClr val="000000"/>
                </a:solidFill>
                <a:latin typeface="Times New Roman" panose="02020603050405020304" pitchFamily="18" charset="0"/>
                <a:cs typeface="Times New Roman" panose="02020603050405020304" pitchFamily="18" charset="0"/>
              </a:rPr>
              <a:t>Van deze kinderfoto’s is niets bekend alleen wordt er van elk kind een kledingstuk omschreven.</a:t>
            </a:r>
          </a:p>
          <a:p>
            <a:r>
              <a:rPr lang="nl-NL" sz="1000" kern="0" dirty="0">
                <a:solidFill>
                  <a:srgbClr val="000000"/>
                </a:solidFill>
                <a:latin typeface="Times New Roman" panose="02020603050405020304" pitchFamily="18" charset="0"/>
                <a:cs typeface="Times New Roman" panose="02020603050405020304" pitchFamily="18" charset="0"/>
              </a:rPr>
              <a:t>Voor het eerst een tariefaanduiding 1.</a:t>
            </a:r>
            <a:endParaRPr lang="nl-NL" sz="1000" dirty="0">
              <a:latin typeface="Times New Roman" panose="02020603050405020304" pitchFamily="18" charset="0"/>
              <a:cs typeface="Times New Roman" panose="02020603050405020304" pitchFamily="18" charset="0"/>
            </a:endParaRPr>
          </a:p>
        </p:txBody>
      </p:sp>
      <p:sp>
        <p:nvSpPr>
          <p:cNvPr id="11" name="Rechthoek 10">
            <a:extLst>
              <a:ext uri="{FF2B5EF4-FFF2-40B4-BE49-F238E27FC236}">
                <a16:creationId xmlns:a16="http://schemas.microsoft.com/office/drawing/2014/main" id="{009BA068-AF9C-2303-EACE-27C95D2BF2D0}"/>
              </a:ext>
            </a:extLst>
          </p:cNvPr>
          <p:cNvSpPr/>
          <p:nvPr/>
        </p:nvSpPr>
        <p:spPr>
          <a:xfrm>
            <a:off x="1223553" y="4373798"/>
            <a:ext cx="5364000" cy="2916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Tekstvak 12">
            <a:extLst>
              <a:ext uri="{FF2B5EF4-FFF2-40B4-BE49-F238E27FC236}">
                <a16:creationId xmlns:a16="http://schemas.microsoft.com/office/drawing/2014/main" id="{304226C2-C1DE-4BC6-F662-768F3DB67C2E}"/>
              </a:ext>
            </a:extLst>
          </p:cNvPr>
          <p:cNvSpPr txBox="1"/>
          <p:nvPr/>
        </p:nvSpPr>
        <p:spPr>
          <a:xfrm>
            <a:off x="827836" y="9036605"/>
            <a:ext cx="2843989" cy="1061829"/>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Anouschka </a:t>
            </a:r>
            <a:r>
              <a:rPr lang="nl-NL" sz="900" dirty="0" err="1">
                <a:latin typeface="Times New Roman" panose="02020603050405020304" pitchFamily="18" charset="0"/>
                <a:cs typeface="Times New Roman" panose="02020603050405020304" pitchFamily="18" charset="0"/>
              </a:rPr>
              <a:t>Blommers</a:t>
            </a:r>
            <a:r>
              <a:rPr lang="nl-NL" sz="900" dirty="0">
                <a:latin typeface="Times New Roman" panose="02020603050405020304" pitchFamily="18" charset="0"/>
                <a:cs typeface="Times New Roman" panose="02020603050405020304" pitchFamily="18" charset="0"/>
              </a:rPr>
              <a:t> en Niels </a:t>
            </a:r>
            <a:r>
              <a:rPr lang="nl-NL" sz="900" dirty="0" err="1">
                <a:latin typeface="Times New Roman" panose="02020603050405020304" pitchFamily="18" charset="0"/>
                <a:cs typeface="Times New Roman" panose="02020603050405020304" pitchFamily="18" charset="0"/>
              </a:rPr>
              <a:t>Schumm</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diepdruk</a:t>
            </a:r>
          </a:p>
          <a:p>
            <a:r>
              <a:rPr lang="nl-NL" sz="900" dirty="0">
                <a:latin typeface="Times New Roman" panose="02020603050405020304" pitchFamily="18" charset="0"/>
                <a:cs typeface="Times New Roman" panose="02020603050405020304" pitchFamily="18" charset="0"/>
              </a:rPr>
              <a:t>Tanding: kamtanding 14</a:t>
            </a:r>
          </a:p>
          <a:p>
            <a:r>
              <a:rPr lang="nl-NL" sz="900" dirty="0">
                <a:latin typeface="Times New Roman" panose="02020603050405020304" pitchFamily="18" charset="0"/>
                <a:cs typeface="Times New Roman" panose="02020603050405020304" pitchFamily="18" charset="0"/>
              </a:rPr>
              <a:t>Gom: synthetische gom </a:t>
            </a:r>
          </a:p>
          <a:p>
            <a:r>
              <a:rPr lang="nl-NL" sz="900" dirty="0">
                <a:latin typeface="Times New Roman" panose="02020603050405020304" pitchFamily="18" charset="0"/>
                <a:cs typeface="Times New Roman" panose="02020603050405020304" pitchFamily="18" charset="0"/>
              </a:rPr>
              <a:t>Drukkerij: Walsall Security Printers, Engeland</a:t>
            </a:r>
          </a:p>
          <a:p>
            <a:r>
              <a:rPr lang="nl-NL" sz="900" dirty="0">
                <a:latin typeface="Times New Roman" panose="02020603050405020304" pitchFamily="18" charset="0"/>
                <a:cs typeface="Times New Roman" panose="02020603050405020304" pitchFamily="18" charset="0"/>
              </a:rPr>
              <a:t>Papier: onbekend</a:t>
            </a:r>
          </a:p>
          <a:p>
            <a:r>
              <a:rPr lang="nl-NL" sz="900" dirty="0">
                <a:latin typeface="Times New Roman" panose="02020603050405020304" pitchFamily="18" charset="0"/>
                <a:cs typeface="Times New Roman" panose="02020603050405020304" pitchFamily="18" charset="0"/>
              </a:rPr>
              <a:t>Oplage: 4.670.000</a:t>
            </a:r>
          </a:p>
        </p:txBody>
      </p:sp>
      <p:sp>
        <p:nvSpPr>
          <p:cNvPr id="14" name="Rechthoek 13">
            <a:extLst>
              <a:ext uri="{FF2B5EF4-FFF2-40B4-BE49-F238E27FC236}">
                <a16:creationId xmlns:a16="http://schemas.microsoft.com/office/drawing/2014/main" id="{9843AE6C-669F-B21F-C89A-F2647D1913CB}"/>
              </a:ext>
            </a:extLst>
          </p:cNvPr>
          <p:cNvSpPr/>
          <p:nvPr/>
        </p:nvSpPr>
        <p:spPr>
          <a:xfrm rot="16200000">
            <a:off x="4842101" y="565207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5" name="Rechthoek 14">
            <a:extLst>
              <a:ext uri="{FF2B5EF4-FFF2-40B4-BE49-F238E27FC236}">
                <a16:creationId xmlns:a16="http://schemas.microsoft.com/office/drawing/2014/main" id="{B20E65E0-F90F-B47B-8166-352948E1CF13}"/>
              </a:ext>
            </a:extLst>
          </p:cNvPr>
          <p:cNvSpPr/>
          <p:nvPr/>
        </p:nvSpPr>
        <p:spPr>
          <a:xfrm rot="16200000">
            <a:off x="3365833" y="56520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4A1C4FC6-8B78-5F20-0DC7-61A41D36C45C}"/>
              </a:ext>
            </a:extLst>
          </p:cNvPr>
          <p:cNvSpPr/>
          <p:nvPr/>
        </p:nvSpPr>
        <p:spPr>
          <a:xfrm rot="16200000">
            <a:off x="1889606" y="56520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407E7F2F-C518-CD84-8781-A46441DCCBAA}"/>
              </a:ext>
            </a:extLst>
          </p:cNvPr>
          <p:cNvSpPr/>
          <p:nvPr/>
        </p:nvSpPr>
        <p:spPr>
          <a:xfrm rot="16200000">
            <a:off x="4842102" y="457195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00509207-9175-A834-A68B-27D0B3DB822C}"/>
              </a:ext>
            </a:extLst>
          </p:cNvPr>
          <p:cNvSpPr/>
          <p:nvPr/>
        </p:nvSpPr>
        <p:spPr>
          <a:xfrm rot="16200000">
            <a:off x="3365834" y="457195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E05413AF-8E7F-77B1-F85C-1B896C1B8BCA}"/>
              </a:ext>
            </a:extLst>
          </p:cNvPr>
          <p:cNvSpPr/>
          <p:nvPr/>
        </p:nvSpPr>
        <p:spPr>
          <a:xfrm rot="16200000">
            <a:off x="1889607" y="457195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Tekstvak 19">
            <a:extLst>
              <a:ext uri="{FF2B5EF4-FFF2-40B4-BE49-F238E27FC236}">
                <a16:creationId xmlns:a16="http://schemas.microsoft.com/office/drawing/2014/main" id="{274D0545-9D0E-75E4-8801-9204960E3C6E}"/>
              </a:ext>
            </a:extLst>
          </p:cNvPr>
          <p:cNvSpPr txBox="1"/>
          <p:nvPr/>
        </p:nvSpPr>
        <p:spPr>
          <a:xfrm>
            <a:off x="2087649" y="5346599"/>
            <a:ext cx="3924436"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rood truitje		                    zwarte blouse		       blauw truitje</a:t>
            </a:r>
          </a:p>
        </p:txBody>
      </p:sp>
      <p:sp>
        <p:nvSpPr>
          <p:cNvPr id="21" name="Tekstvak 20">
            <a:extLst>
              <a:ext uri="{FF2B5EF4-FFF2-40B4-BE49-F238E27FC236}">
                <a16:creationId xmlns:a16="http://schemas.microsoft.com/office/drawing/2014/main" id="{85BED234-0CAD-70F8-9E78-ADE17BDE4413}"/>
              </a:ext>
            </a:extLst>
          </p:cNvPr>
          <p:cNvSpPr txBox="1"/>
          <p:nvPr/>
        </p:nvSpPr>
        <p:spPr>
          <a:xfrm>
            <a:off x="2087649" y="6210898"/>
            <a:ext cx="432048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rood hesje			    blauwe jurk		        zwart truitje</a:t>
            </a:r>
          </a:p>
        </p:txBody>
      </p:sp>
      <p:sp>
        <p:nvSpPr>
          <p:cNvPr id="3" name="Tekstvak 2">
            <a:extLst>
              <a:ext uri="{FF2B5EF4-FFF2-40B4-BE49-F238E27FC236}">
                <a16:creationId xmlns:a16="http://schemas.microsoft.com/office/drawing/2014/main" id="{EC9CE786-6A4E-8E77-36D8-AF9407A9AF0A}"/>
              </a:ext>
            </a:extLst>
          </p:cNvPr>
          <p:cNvSpPr txBox="1"/>
          <p:nvPr/>
        </p:nvSpPr>
        <p:spPr>
          <a:xfrm>
            <a:off x="4553530" y="4390348"/>
            <a:ext cx="1116124" cy="415498"/>
          </a:xfrm>
          <a:prstGeom prst="rect">
            <a:avLst/>
          </a:prstGeom>
          <a:noFill/>
        </p:spPr>
        <p:txBody>
          <a:bodyPr wrap="square" rtlCol="0">
            <a:spAutoFit/>
          </a:bodyPr>
          <a:lstStyle/>
          <a:p>
            <a:r>
              <a:rPr lang="nl-NL" sz="700" dirty="0"/>
              <a:t>LAAT</a:t>
            </a:r>
          </a:p>
          <a:p>
            <a:r>
              <a:rPr lang="nl-NL" sz="700" dirty="0"/>
              <a:t>KINDEREN</a:t>
            </a:r>
          </a:p>
          <a:p>
            <a:r>
              <a:rPr lang="nl-NL" sz="700" dirty="0"/>
              <a:t>LEREN</a:t>
            </a:r>
          </a:p>
        </p:txBody>
      </p:sp>
      <p:sp>
        <p:nvSpPr>
          <p:cNvPr id="8" name="Tekstvak 7">
            <a:extLst>
              <a:ext uri="{FF2B5EF4-FFF2-40B4-BE49-F238E27FC236}">
                <a16:creationId xmlns:a16="http://schemas.microsoft.com/office/drawing/2014/main" id="{4D0FBC11-60BA-D3DB-5E36-355D3C5A08E9}"/>
              </a:ext>
            </a:extLst>
          </p:cNvPr>
          <p:cNvSpPr txBox="1"/>
          <p:nvPr/>
        </p:nvSpPr>
        <p:spPr>
          <a:xfrm rot="16200000">
            <a:off x="5878101" y="6367070"/>
            <a:ext cx="801641" cy="415498"/>
          </a:xfrm>
          <a:prstGeom prst="rect">
            <a:avLst/>
          </a:prstGeom>
          <a:noFill/>
        </p:spPr>
        <p:txBody>
          <a:bodyPr wrap="square" rtlCol="0">
            <a:spAutoFit/>
          </a:bodyPr>
          <a:lstStyle/>
          <a:p>
            <a:r>
              <a:rPr lang="nl-NL" sz="700" dirty="0"/>
              <a:t>KINDER</a:t>
            </a:r>
          </a:p>
          <a:p>
            <a:r>
              <a:rPr lang="nl-NL" sz="700" dirty="0"/>
              <a:t>POSTZEGELS</a:t>
            </a:r>
          </a:p>
          <a:p>
            <a:r>
              <a:rPr lang="nl-NL" sz="700" dirty="0"/>
              <a:t>2010</a:t>
            </a:r>
          </a:p>
        </p:txBody>
      </p:sp>
    </p:spTree>
    <p:extLst>
      <p:ext uri="{BB962C8B-B14F-4D97-AF65-F5344CB8AC3E}">
        <p14:creationId xmlns:p14="http://schemas.microsoft.com/office/powerpoint/2010/main" val="427453631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25285E-F183-AEF2-1C3F-0777E09C7A55}"/>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063212CF-636E-830A-A25D-B0633F6FF077}"/>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F201542C-9E03-F51D-A8CA-85F5260D332C}"/>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4C6242BD-5F30-07D9-F5C3-EE251BF3C981}"/>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2011</a:t>
            </a:r>
          </a:p>
        </p:txBody>
      </p:sp>
      <p:sp>
        <p:nvSpPr>
          <p:cNvPr id="10" name="Tekstvak 9">
            <a:extLst>
              <a:ext uri="{FF2B5EF4-FFF2-40B4-BE49-F238E27FC236}">
                <a16:creationId xmlns:a16="http://schemas.microsoft.com/office/drawing/2014/main" id="{1DF5BB3B-122D-CB9E-3E6A-EC5903B96BD3}"/>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2011</a:t>
            </a:r>
          </a:p>
        </p:txBody>
      </p:sp>
      <p:cxnSp>
        <p:nvCxnSpPr>
          <p:cNvPr id="12" name="Rechte verbindingslijn 11">
            <a:extLst>
              <a:ext uri="{FF2B5EF4-FFF2-40B4-BE49-F238E27FC236}">
                <a16:creationId xmlns:a16="http://schemas.microsoft.com/office/drawing/2014/main" id="{9E1CCF19-9E07-20A4-53FF-E266374482CF}"/>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kstvak 4">
            <a:extLst>
              <a:ext uri="{FF2B5EF4-FFF2-40B4-BE49-F238E27FC236}">
                <a16:creationId xmlns:a16="http://schemas.microsoft.com/office/drawing/2014/main" id="{850A5E34-F045-D484-A080-57973941A3C2}"/>
              </a:ext>
            </a:extLst>
          </p:cNvPr>
          <p:cNvSpPr txBox="1"/>
          <p:nvPr/>
        </p:nvSpPr>
        <p:spPr>
          <a:xfrm>
            <a:off x="1151545" y="2487652"/>
            <a:ext cx="5638669" cy="553998"/>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Solar </a:t>
            </a:r>
            <a:r>
              <a:rPr lang="nl-NL" sz="1000" kern="0" dirty="0" err="1">
                <a:solidFill>
                  <a:srgbClr val="000000"/>
                </a:solidFill>
                <a:latin typeface="Times New Roman" panose="02020603050405020304" pitchFamily="18" charset="0"/>
                <a:cs typeface="Times New Roman" panose="02020603050405020304" pitchFamily="18" charset="0"/>
              </a:rPr>
              <a:t>Initiative</a:t>
            </a:r>
            <a:r>
              <a:rPr lang="nl-NL" sz="1000" kern="0" dirty="0">
                <a:solidFill>
                  <a:srgbClr val="000000"/>
                </a:solidFill>
                <a:latin typeface="Times New Roman" panose="02020603050405020304" pitchFamily="18" charset="0"/>
                <a:cs typeface="Times New Roman" panose="02020603050405020304" pitchFamily="18" charset="0"/>
              </a:rPr>
              <a:t> ontwierp een blok met zes kinderzegels waar kinderen bezig zijn meetkundige figuren te plaatsen. Verder is alleen gegeven welke kleur </a:t>
            </a:r>
            <a:r>
              <a:rPr lang="nl-NL" sz="1000" kern="0" dirty="0" err="1">
                <a:solidFill>
                  <a:srgbClr val="000000"/>
                </a:solidFill>
                <a:latin typeface="Times New Roman" panose="02020603050405020304" pitchFamily="18" charset="0"/>
                <a:cs typeface="Times New Roman" panose="02020603050405020304" pitchFamily="18" charset="0"/>
              </a:rPr>
              <a:t>t-shirt</a:t>
            </a:r>
            <a:r>
              <a:rPr lang="nl-NL" sz="1000" kern="0" dirty="0">
                <a:solidFill>
                  <a:srgbClr val="000000"/>
                </a:solidFill>
                <a:latin typeface="Times New Roman" panose="02020603050405020304" pitchFamily="18" charset="0"/>
                <a:cs typeface="Times New Roman" panose="02020603050405020304" pitchFamily="18" charset="0"/>
              </a:rPr>
              <a:t> zij aan hebben. Alle zegels zijn zogenaamd doorlopers: verticaal en horizontaal.</a:t>
            </a:r>
          </a:p>
        </p:txBody>
      </p:sp>
      <p:sp>
        <p:nvSpPr>
          <p:cNvPr id="11" name="Rechthoek 10">
            <a:extLst>
              <a:ext uri="{FF2B5EF4-FFF2-40B4-BE49-F238E27FC236}">
                <a16:creationId xmlns:a16="http://schemas.microsoft.com/office/drawing/2014/main" id="{2C85D5AE-3103-682A-5595-242B42700CC8}"/>
              </a:ext>
            </a:extLst>
          </p:cNvPr>
          <p:cNvSpPr/>
          <p:nvPr/>
        </p:nvSpPr>
        <p:spPr>
          <a:xfrm>
            <a:off x="1223553" y="4410118"/>
            <a:ext cx="5364000" cy="2916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Tekstvak 12">
            <a:extLst>
              <a:ext uri="{FF2B5EF4-FFF2-40B4-BE49-F238E27FC236}">
                <a16:creationId xmlns:a16="http://schemas.microsoft.com/office/drawing/2014/main" id="{15386502-FC5B-B242-1176-C7E093CDC766}"/>
              </a:ext>
            </a:extLst>
          </p:cNvPr>
          <p:cNvSpPr txBox="1"/>
          <p:nvPr/>
        </p:nvSpPr>
        <p:spPr>
          <a:xfrm>
            <a:off x="827836" y="9175104"/>
            <a:ext cx="2843989" cy="923330"/>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Solar </a:t>
            </a:r>
            <a:r>
              <a:rPr lang="nl-NL" sz="900" dirty="0" err="1">
                <a:latin typeface="Times New Roman" panose="02020603050405020304" pitchFamily="18" charset="0"/>
                <a:cs typeface="Times New Roman" panose="02020603050405020304" pitchFamily="18" charset="0"/>
              </a:rPr>
              <a:t>Initiative</a:t>
            </a:r>
            <a:endParaRPr lang="nl-NL" sz="900" dirty="0">
              <a:latin typeface="Times New Roman" panose="02020603050405020304" pitchFamily="18" charset="0"/>
              <a:cs typeface="Times New Roman" panose="02020603050405020304" pitchFamily="18" charset="0"/>
            </a:endParaRPr>
          </a:p>
          <a:p>
            <a:r>
              <a:rPr lang="nl-NL" sz="900" dirty="0">
                <a:latin typeface="Times New Roman" panose="02020603050405020304" pitchFamily="18" charset="0"/>
                <a:cs typeface="Times New Roman" panose="02020603050405020304" pitchFamily="18" charset="0"/>
              </a:rPr>
              <a:t>Drukprocedé: diepdruk</a:t>
            </a:r>
          </a:p>
          <a:p>
            <a:r>
              <a:rPr lang="nl-NL" sz="900" dirty="0">
                <a:latin typeface="Times New Roman" panose="02020603050405020304" pitchFamily="18" charset="0"/>
                <a:cs typeface="Times New Roman" panose="02020603050405020304" pitchFamily="18" charset="0"/>
              </a:rPr>
              <a:t>Tanding: kamtanding 14</a:t>
            </a:r>
          </a:p>
          <a:p>
            <a:r>
              <a:rPr lang="nl-NL" sz="900" dirty="0">
                <a:latin typeface="Times New Roman" panose="02020603050405020304" pitchFamily="18" charset="0"/>
                <a:cs typeface="Times New Roman" panose="02020603050405020304" pitchFamily="18" charset="0"/>
              </a:rPr>
              <a:t>Drukkerij: De la </a:t>
            </a:r>
            <a:r>
              <a:rPr lang="nl-NL" sz="900" dirty="0" err="1">
                <a:latin typeface="Times New Roman" panose="02020603050405020304" pitchFamily="18" charset="0"/>
                <a:cs typeface="Times New Roman" panose="02020603050405020304" pitchFamily="18" charset="0"/>
              </a:rPr>
              <a:t>Rue</a:t>
            </a:r>
            <a:r>
              <a:rPr lang="nl-NL" sz="900" dirty="0">
                <a:latin typeface="Times New Roman" panose="02020603050405020304" pitchFamily="18" charset="0"/>
                <a:cs typeface="Times New Roman" panose="02020603050405020304" pitchFamily="18" charset="0"/>
              </a:rPr>
              <a:t> </a:t>
            </a:r>
            <a:r>
              <a:rPr lang="nl-NL" sz="900" dirty="0" err="1">
                <a:latin typeface="Times New Roman" panose="02020603050405020304" pitchFamily="18" charset="0"/>
                <a:cs typeface="Times New Roman" panose="02020603050405020304" pitchFamily="18" charset="0"/>
              </a:rPr>
              <a:t>Byfleet</a:t>
            </a:r>
            <a:r>
              <a:rPr lang="nl-NL" sz="900" dirty="0">
                <a:latin typeface="Times New Roman" panose="02020603050405020304" pitchFamily="18" charset="0"/>
                <a:cs typeface="Times New Roman" panose="02020603050405020304" pitchFamily="18" charset="0"/>
              </a:rPr>
              <a:t>, Engeland</a:t>
            </a:r>
          </a:p>
          <a:p>
            <a:r>
              <a:rPr lang="nl-NL" sz="900" dirty="0">
                <a:latin typeface="Times New Roman" panose="02020603050405020304" pitchFamily="18" charset="0"/>
                <a:cs typeface="Times New Roman" panose="02020603050405020304" pitchFamily="18" charset="0"/>
              </a:rPr>
              <a:t>Gom: synthetische gom</a:t>
            </a:r>
          </a:p>
          <a:p>
            <a:r>
              <a:rPr lang="nl-NL" sz="900" dirty="0">
                <a:latin typeface="Times New Roman" panose="02020603050405020304" pitchFamily="18" charset="0"/>
                <a:cs typeface="Times New Roman" panose="02020603050405020304" pitchFamily="18" charset="0"/>
              </a:rPr>
              <a:t>Oplage: 4.770.000</a:t>
            </a:r>
          </a:p>
        </p:txBody>
      </p:sp>
      <p:sp>
        <p:nvSpPr>
          <p:cNvPr id="14" name="Rechthoek 13">
            <a:extLst>
              <a:ext uri="{FF2B5EF4-FFF2-40B4-BE49-F238E27FC236}">
                <a16:creationId xmlns:a16="http://schemas.microsoft.com/office/drawing/2014/main" id="{19307217-4E27-D1CB-6A5F-8972C4464D99}"/>
              </a:ext>
            </a:extLst>
          </p:cNvPr>
          <p:cNvSpPr/>
          <p:nvPr/>
        </p:nvSpPr>
        <p:spPr>
          <a:xfrm rot="16200000">
            <a:off x="4842101" y="565207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5" name="Rechthoek 14">
            <a:extLst>
              <a:ext uri="{FF2B5EF4-FFF2-40B4-BE49-F238E27FC236}">
                <a16:creationId xmlns:a16="http://schemas.microsoft.com/office/drawing/2014/main" id="{EA8ACB97-D587-CA7F-3644-DC21860B26B4}"/>
              </a:ext>
            </a:extLst>
          </p:cNvPr>
          <p:cNvSpPr/>
          <p:nvPr/>
        </p:nvSpPr>
        <p:spPr>
          <a:xfrm rot="16200000">
            <a:off x="3365833" y="56520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F3656276-CEC9-C833-38B6-DB602E652BDA}"/>
              </a:ext>
            </a:extLst>
          </p:cNvPr>
          <p:cNvSpPr/>
          <p:nvPr/>
        </p:nvSpPr>
        <p:spPr>
          <a:xfrm rot="16200000">
            <a:off x="1889606" y="56520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C7325146-AF07-7D46-3EED-6C4EAAD2F66C}"/>
              </a:ext>
            </a:extLst>
          </p:cNvPr>
          <p:cNvSpPr/>
          <p:nvPr/>
        </p:nvSpPr>
        <p:spPr>
          <a:xfrm rot="16200000">
            <a:off x="4842101" y="4560434"/>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7BD6FBE6-7B82-2F48-0F9F-1093E77A48AF}"/>
              </a:ext>
            </a:extLst>
          </p:cNvPr>
          <p:cNvSpPr/>
          <p:nvPr/>
        </p:nvSpPr>
        <p:spPr>
          <a:xfrm rot="16200000">
            <a:off x="3365834" y="457195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Rechthoek 18">
            <a:extLst>
              <a:ext uri="{FF2B5EF4-FFF2-40B4-BE49-F238E27FC236}">
                <a16:creationId xmlns:a16="http://schemas.microsoft.com/office/drawing/2014/main" id="{75972763-C849-692A-A880-CBF19B25671F}"/>
              </a:ext>
            </a:extLst>
          </p:cNvPr>
          <p:cNvSpPr/>
          <p:nvPr/>
        </p:nvSpPr>
        <p:spPr>
          <a:xfrm rot="16200000">
            <a:off x="1889607" y="457195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20" name="Tekstvak 19">
            <a:extLst>
              <a:ext uri="{FF2B5EF4-FFF2-40B4-BE49-F238E27FC236}">
                <a16:creationId xmlns:a16="http://schemas.microsoft.com/office/drawing/2014/main" id="{EEA7EE64-F1A6-C527-DB36-0C91C461439A}"/>
              </a:ext>
            </a:extLst>
          </p:cNvPr>
          <p:cNvSpPr txBox="1"/>
          <p:nvPr/>
        </p:nvSpPr>
        <p:spPr>
          <a:xfrm>
            <a:off x="2051645" y="5346599"/>
            <a:ext cx="3960440"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oranje </a:t>
            </a:r>
            <a:r>
              <a:rPr lang="nl-NL" sz="800" dirty="0" err="1">
                <a:latin typeface="Times New Roman" panose="02020603050405020304" pitchFamily="18" charset="0"/>
                <a:cs typeface="Times New Roman" panose="02020603050405020304" pitchFamily="18" charset="0"/>
              </a:rPr>
              <a:t>t-shirt</a:t>
            </a:r>
            <a:r>
              <a:rPr lang="nl-NL" sz="800" dirty="0">
                <a:latin typeface="Times New Roman" panose="02020603050405020304" pitchFamily="18" charset="0"/>
                <a:cs typeface="Times New Roman" panose="02020603050405020304" pitchFamily="18" charset="0"/>
              </a:rPr>
              <a:t>		    licht groen </a:t>
            </a:r>
            <a:r>
              <a:rPr lang="nl-NL" sz="800" dirty="0" err="1">
                <a:latin typeface="Times New Roman" panose="02020603050405020304" pitchFamily="18" charset="0"/>
                <a:cs typeface="Times New Roman" panose="02020603050405020304" pitchFamily="18" charset="0"/>
              </a:rPr>
              <a:t>t-shirt</a:t>
            </a:r>
            <a:r>
              <a:rPr lang="nl-NL" sz="800" dirty="0">
                <a:latin typeface="Times New Roman" panose="02020603050405020304" pitchFamily="18" charset="0"/>
                <a:cs typeface="Times New Roman" panose="02020603050405020304" pitchFamily="18" charset="0"/>
              </a:rPr>
              <a:t>		        roze </a:t>
            </a:r>
            <a:r>
              <a:rPr lang="nl-NL" sz="800" dirty="0" err="1">
                <a:latin typeface="Times New Roman" panose="02020603050405020304" pitchFamily="18" charset="0"/>
                <a:cs typeface="Times New Roman" panose="02020603050405020304" pitchFamily="18" charset="0"/>
              </a:rPr>
              <a:t>t-shirt</a:t>
            </a:r>
            <a:endParaRPr lang="nl-NL" sz="800" dirty="0">
              <a:latin typeface="Times New Roman" panose="02020603050405020304" pitchFamily="18" charset="0"/>
              <a:cs typeface="Times New Roman" panose="02020603050405020304" pitchFamily="18" charset="0"/>
            </a:endParaRPr>
          </a:p>
        </p:txBody>
      </p:sp>
      <p:sp>
        <p:nvSpPr>
          <p:cNvPr id="21" name="Tekstvak 20">
            <a:extLst>
              <a:ext uri="{FF2B5EF4-FFF2-40B4-BE49-F238E27FC236}">
                <a16:creationId xmlns:a16="http://schemas.microsoft.com/office/drawing/2014/main" id="{2F920593-2417-C1B6-92C8-217D453CC215}"/>
              </a:ext>
            </a:extLst>
          </p:cNvPr>
          <p:cNvSpPr txBox="1"/>
          <p:nvPr/>
        </p:nvSpPr>
        <p:spPr>
          <a:xfrm>
            <a:off x="2087649" y="6318707"/>
            <a:ext cx="3816424"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paars </a:t>
            </a:r>
            <a:r>
              <a:rPr lang="nl-NL" sz="800" dirty="0" err="1">
                <a:latin typeface="Times New Roman" panose="02020603050405020304" pitchFamily="18" charset="0"/>
                <a:cs typeface="Times New Roman" panose="02020603050405020304" pitchFamily="18" charset="0"/>
              </a:rPr>
              <a:t>t-shirt</a:t>
            </a:r>
            <a:r>
              <a:rPr lang="nl-NL" sz="800" dirty="0">
                <a:latin typeface="Times New Roman" panose="02020603050405020304" pitchFamily="18" charset="0"/>
                <a:cs typeface="Times New Roman" panose="02020603050405020304" pitchFamily="18" charset="0"/>
              </a:rPr>
              <a:t>		    groen </a:t>
            </a:r>
            <a:r>
              <a:rPr lang="nl-NL" sz="800" dirty="0" err="1">
                <a:latin typeface="Times New Roman" panose="02020603050405020304" pitchFamily="18" charset="0"/>
                <a:cs typeface="Times New Roman" panose="02020603050405020304" pitchFamily="18" charset="0"/>
              </a:rPr>
              <a:t>t-shirt</a:t>
            </a:r>
            <a:r>
              <a:rPr lang="nl-NL" sz="800" dirty="0">
                <a:latin typeface="Times New Roman" panose="02020603050405020304" pitchFamily="18" charset="0"/>
                <a:cs typeface="Times New Roman" panose="02020603050405020304" pitchFamily="18" charset="0"/>
              </a:rPr>
              <a:t>		        wit </a:t>
            </a:r>
            <a:r>
              <a:rPr lang="nl-NL" sz="800" dirty="0" err="1">
                <a:latin typeface="Times New Roman" panose="02020603050405020304" pitchFamily="18" charset="0"/>
                <a:cs typeface="Times New Roman" panose="02020603050405020304" pitchFamily="18" charset="0"/>
              </a:rPr>
              <a:t>t-shirt</a:t>
            </a:r>
            <a:endParaRPr lang="nl-NL" sz="800" dirty="0">
              <a:latin typeface="Times New Roman" panose="02020603050405020304" pitchFamily="18" charset="0"/>
              <a:cs typeface="Times New Roman" panose="02020603050405020304" pitchFamily="18" charset="0"/>
            </a:endParaRPr>
          </a:p>
        </p:txBody>
      </p:sp>
      <p:sp>
        <p:nvSpPr>
          <p:cNvPr id="2" name="Tekstvak 1">
            <a:extLst>
              <a:ext uri="{FF2B5EF4-FFF2-40B4-BE49-F238E27FC236}">
                <a16:creationId xmlns:a16="http://schemas.microsoft.com/office/drawing/2014/main" id="{85290276-EFFF-B205-2880-7827524BC111}"/>
              </a:ext>
            </a:extLst>
          </p:cNvPr>
          <p:cNvSpPr txBox="1"/>
          <p:nvPr/>
        </p:nvSpPr>
        <p:spPr>
          <a:xfrm>
            <a:off x="1619597" y="4467292"/>
            <a:ext cx="4824536" cy="307777"/>
          </a:xfrm>
          <a:prstGeom prst="rect">
            <a:avLst/>
          </a:prstGeom>
          <a:noFill/>
        </p:spPr>
        <p:txBody>
          <a:bodyPr wrap="square" rtlCol="0">
            <a:spAutoFit/>
          </a:bodyPr>
          <a:lstStyle/>
          <a:p>
            <a:r>
              <a:rPr lang="nl-NL" sz="1400" dirty="0"/>
              <a:t>Geef kinderen een veilig thuis   		  Kinderpostzegels 2011</a:t>
            </a:r>
          </a:p>
        </p:txBody>
      </p:sp>
    </p:spTree>
    <p:extLst>
      <p:ext uri="{BB962C8B-B14F-4D97-AF65-F5344CB8AC3E}">
        <p14:creationId xmlns:p14="http://schemas.microsoft.com/office/powerpoint/2010/main" val="2217224324"/>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729DEB-6C45-607F-E198-68F16F21715C}"/>
            </a:ext>
          </a:extLst>
        </p:cNvPr>
        <p:cNvGrpSpPr/>
        <p:nvPr/>
      </p:nvGrpSpPr>
      <p:grpSpPr>
        <a:xfrm>
          <a:off x="0" y="0"/>
          <a:ext cx="0" cy="0"/>
          <a:chOff x="0" y="0"/>
          <a:chExt cx="0" cy="0"/>
        </a:xfrm>
      </p:grpSpPr>
      <p:sp>
        <p:nvSpPr>
          <p:cNvPr id="4" name="Rechthoek 3">
            <a:extLst>
              <a:ext uri="{FF2B5EF4-FFF2-40B4-BE49-F238E27FC236}">
                <a16:creationId xmlns:a16="http://schemas.microsoft.com/office/drawing/2014/main" id="{15A37BB9-D35C-C4C1-61E0-E641F6B6F74A}"/>
              </a:ext>
            </a:extLst>
          </p:cNvPr>
          <p:cNvSpPr/>
          <p:nvPr/>
        </p:nvSpPr>
        <p:spPr>
          <a:xfrm>
            <a:off x="769461" y="593906"/>
            <a:ext cx="6322375" cy="950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a:extLst>
              <a:ext uri="{FF2B5EF4-FFF2-40B4-BE49-F238E27FC236}">
                <a16:creationId xmlns:a16="http://schemas.microsoft.com/office/drawing/2014/main" id="{59092777-7527-20DF-808D-19075558649F}"/>
              </a:ext>
            </a:extLst>
          </p:cNvPr>
          <p:cNvSpPr txBox="1"/>
          <p:nvPr/>
        </p:nvSpPr>
        <p:spPr>
          <a:xfrm>
            <a:off x="775023" y="1169906"/>
            <a:ext cx="6316811" cy="523220"/>
          </a:xfrm>
          <a:prstGeom prst="rect">
            <a:avLst/>
          </a:prstGeom>
          <a:noFill/>
        </p:spPr>
        <p:txBody>
          <a:bodyPr wrap="square" rtlCol="0">
            <a:spAutoFit/>
          </a:bodyPr>
          <a:lstStyle/>
          <a:p>
            <a:pPr algn="ctr"/>
            <a:r>
              <a:rPr lang="nl-NL" sz="2800" b="1" dirty="0">
                <a:latin typeface="Times New Roman" panose="02020603050405020304" pitchFamily="18" charset="0"/>
                <a:cs typeface="Times New Roman" panose="02020603050405020304" pitchFamily="18" charset="0"/>
              </a:rPr>
              <a:t>NEDERLAND</a:t>
            </a:r>
          </a:p>
        </p:txBody>
      </p:sp>
      <p:sp>
        <p:nvSpPr>
          <p:cNvPr id="7" name="Tekstvak 6">
            <a:extLst>
              <a:ext uri="{FF2B5EF4-FFF2-40B4-BE49-F238E27FC236}">
                <a16:creationId xmlns:a16="http://schemas.microsoft.com/office/drawing/2014/main" id="{3CB76178-50C6-7F4F-EC87-54F220497DA3}"/>
              </a:ext>
            </a:extLst>
          </p:cNvPr>
          <p:cNvSpPr txBox="1"/>
          <p:nvPr/>
        </p:nvSpPr>
        <p:spPr>
          <a:xfrm>
            <a:off x="769461" y="1685876"/>
            <a:ext cx="6322374" cy="369332"/>
          </a:xfrm>
          <a:prstGeom prst="rect">
            <a:avLst/>
          </a:prstGeom>
          <a:noFill/>
        </p:spPr>
        <p:txBody>
          <a:bodyPr wrap="square" rtlCol="0">
            <a:spAutoFit/>
          </a:bodyPr>
          <a:lstStyle/>
          <a:p>
            <a:pPr algn="ctr"/>
            <a:r>
              <a:rPr lang="nl-NL" b="1" dirty="0">
                <a:latin typeface="Times New Roman" panose="02020603050405020304" pitchFamily="18" charset="0"/>
                <a:cs typeface="Times New Roman" panose="02020603050405020304" pitchFamily="18" charset="0"/>
              </a:rPr>
              <a:t>Kinderzegels 2012</a:t>
            </a:r>
          </a:p>
        </p:txBody>
      </p:sp>
      <p:sp>
        <p:nvSpPr>
          <p:cNvPr id="10" name="Tekstvak 9">
            <a:extLst>
              <a:ext uri="{FF2B5EF4-FFF2-40B4-BE49-F238E27FC236}">
                <a16:creationId xmlns:a16="http://schemas.microsoft.com/office/drawing/2014/main" id="{CA418F0C-01BB-275E-9E95-1BD73A988CAD}"/>
              </a:ext>
            </a:extLst>
          </p:cNvPr>
          <p:cNvSpPr txBox="1"/>
          <p:nvPr/>
        </p:nvSpPr>
        <p:spPr>
          <a:xfrm>
            <a:off x="5867837" y="10108907"/>
            <a:ext cx="1224000" cy="276999"/>
          </a:xfrm>
          <a:prstGeom prst="rect">
            <a:avLst/>
          </a:prstGeom>
          <a:noFill/>
        </p:spPr>
        <p:txBody>
          <a:bodyPr wrap="square" rtlCol="0">
            <a:spAutoFit/>
          </a:bodyPr>
          <a:lstStyle/>
          <a:p>
            <a:pPr algn="r"/>
            <a:r>
              <a:rPr lang="nl-NL" sz="1200" b="1" dirty="0">
                <a:latin typeface="Times New Roman" panose="02020603050405020304" pitchFamily="18" charset="0"/>
                <a:cs typeface="Times New Roman" panose="02020603050405020304" pitchFamily="18" charset="0"/>
              </a:rPr>
              <a:t>2012</a:t>
            </a:r>
          </a:p>
        </p:txBody>
      </p:sp>
      <p:cxnSp>
        <p:nvCxnSpPr>
          <p:cNvPr id="12" name="Rechte verbindingslijn 11">
            <a:extLst>
              <a:ext uri="{FF2B5EF4-FFF2-40B4-BE49-F238E27FC236}">
                <a16:creationId xmlns:a16="http://schemas.microsoft.com/office/drawing/2014/main" id="{6E1F1860-1EC9-B63A-B0C7-A6ABBB461846}"/>
              </a:ext>
            </a:extLst>
          </p:cNvPr>
          <p:cNvCxnSpPr/>
          <p:nvPr/>
        </p:nvCxnSpPr>
        <p:spPr>
          <a:xfrm flipH="1">
            <a:off x="0" y="5345906"/>
            <a:ext cx="467837"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Tekstvak 2">
            <a:extLst>
              <a:ext uri="{FF2B5EF4-FFF2-40B4-BE49-F238E27FC236}">
                <a16:creationId xmlns:a16="http://schemas.microsoft.com/office/drawing/2014/main" id="{F7093EC5-2FEA-8BC9-7D6D-0832E3FA08BD}"/>
              </a:ext>
            </a:extLst>
          </p:cNvPr>
          <p:cNvSpPr txBox="1"/>
          <p:nvPr/>
        </p:nvSpPr>
        <p:spPr>
          <a:xfrm>
            <a:off x="1151545" y="2487652"/>
            <a:ext cx="5638669" cy="400110"/>
          </a:xfrm>
          <a:prstGeom prst="rect">
            <a:avLst/>
          </a:prstGeom>
          <a:noFill/>
        </p:spPr>
        <p:txBody>
          <a:bodyPr wrap="square" rtlCol="0">
            <a:spAutoFit/>
          </a:bodyPr>
          <a:lstStyle/>
          <a:p>
            <a:r>
              <a:rPr lang="nl-NL" sz="1000" kern="0" dirty="0">
                <a:solidFill>
                  <a:srgbClr val="000000"/>
                </a:solidFill>
                <a:latin typeface="Times New Roman" panose="02020603050405020304" pitchFamily="18" charset="0"/>
                <a:cs typeface="Times New Roman" panose="02020603050405020304" pitchFamily="18" charset="0"/>
              </a:rPr>
              <a:t>Julius Vermeulen ontwierp een blok van zes postzegels met de foto’s van de prinsesjes gemaakt door Z.K.H. de Prins van Oranje.</a:t>
            </a:r>
            <a:endParaRPr lang="nl-NL" sz="1000" dirty="0">
              <a:latin typeface="Times New Roman" panose="02020603050405020304" pitchFamily="18" charset="0"/>
              <a:cs typeface="Times New Roman" panose="02020603050405020304" pitchFamily="18" charset="0"/>
            </a:endParaRPr>
          </a:p>
        </p:txBody>
      </p:sp>
      <p:sp>
        <p:nvSpPr>
          <p:cNvPr id="5" name="Rechthoek 4">
            <a:extLst>
              <a:ext uri="{FF2B5EF4-FFF2-40B4-BE49-F238E27FC236}">
                <a16:creationId xmlns:a16="http://schemas.microsoft.com/office/drawing/2014/main" id="{B8D08097-7380-CEA0-BCF7-6B1C9000818A}"/>
              </a:ext>
            </a:extLst>
          </p:cNvPr>
          <p:cNvSpPr/>
          <p:nvPr/>
        </p:nvSpPr>
        <p:spPr>
          <a:xfrm>
            <a:off x="1223553" y="4410118"/>
            <a:ext cx="5364000" cy="2916000"/>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Tekstvak 10">
            <a:extLst>
              <a:ext uri="{FF2B5EF4-FFF2-40B4-BE49-F238E27FC236}">
                <a16:creationId xmlns:a16="http://schemas.microsoft.com/office/drawing/2014/main" id="{C2253D5C-0A21-6A53-D88F-B8C0639D07CC}"/>
              </a:ext>
            </a:extLst>
          </p:cNvPr>
          <p:cNvSpPr txBox="1"/>
          <p:nvPr/>
        </p:nvSpPr>
        <p:spPr>
          <a:xfrm>
            <a:off x="827836" y="9175104"/>
            <a:ext cx="3204029" cy="923330"/>
          </a:xfrm>
          <a:prstGeom prst="rect">
            <a:avLst/>
          </a:prstGeom>
          <a:noFill/>
        </p:spPr>
        <p:txBody>
          <a:bodyPr wrap="square" rtlCol="0">
            <a:spAutoFit/>
          </a:bodyPr>
          <a:lstStyle/>
          <a:p>
            <a:r>
              <a:rPr lang="nl-NL" sz="900" dirty="0">
                <a:latin typeface="Times New Roman" panose="02020603050405020304" pitchFamily="18" charset="0"/>
                <a:cs typeface="Times New Roman" panose="02020603050405020304" pitchFamily="18" charset="0"/>
              </a:rPr>
              <a:t>Ontwerp: Julius Vermeulen. Foto’s Z.K.H. de Prins van Oranje</a:t>
            </a:r>
          </a:p>
          <a:p>
            <a:r>
              <a:rPr lang="nl-NL" sz="900" dirty="0">
                <a:latin typeface="Times New Roman" panose="02020603050405020304" pitchFamily="18" charset="0"/>
                <a:cs typeface="Times New Roman" panose="02020603050405020304" pitchFamily="18" charset="0"/>
              </a:rPr>
              <a:t>Drukprocedé: offset</a:t>
            </a:r>
          </a:p>
          <a:p>
            <a:r>
              <a:rPr lang="nl-NL" sz="900" dirty="0">
                <a:latin typeface="Times New Roman" panose="02020603050405020304" pitchFamily="18" charset="0"/>
                <a:cs typeface="Times New Roman" panose="02020603050405020304" pitchFamily="18" charset="0"/>
              </a:rPr>
              <a:t>Tanding: kamtanding 14 ½ </a:t>
            </a:r>
          </a:p>
          <a:p>
            <a:r>
              <a:rPr lang="nl-NL" sz="900" dirty="0">
                <a:latin typeface="Times New Roman" panose="02020603050405020304" pitchFamily="18" charset="0"/>
                <a:cs typeface="Times New Roman" panose="02020603050405020304" pitchFamily="18" charset="0"/>
              </a:rPr>
              <a:t>Drukkerij: De la </a:t>
            </a:r>
            <a:r>
              <a:rPr lang="nl-NL" sz="900" dirty="0" err="1">
                <a:latin typeface="Times New Roman" panose="02020603050405020304" pitchFamily="18" charset="0"/>
                <a:cs typeface="Times New Roman" panose="02020603050405020304" pitchFamily="18" charset="0"/>
              </a:rPr>
              <a:t>Rue</a:t>
            </a:r>
            <a:r>
              <a:rPr lang="nl-NL" sz="900" dirty="0">
                <a:latin typeface="Times New Roman" panose="02020603050405020304" pitchFamily="18" charset="0"/>
                <a:cs typeface="Times New Roman" panose="02020603050405020304" pitchFamily="18" charset="0"/>
              </a:rPr>
              <a:t> </a:t>
            </a:r>
            <a:r>
              <a:rPr lang="nl-NL" sz="900" dirty="0" err="1">
                <a:latin typeface="Times New Roman" panose="02020603050405020304" pitchFamily="18" charset="0"/>
                <a:cs typeface="Times New Roman" panose="02020603050405020304" pitchFamily="18" charset="0"/>
              </a:rPr>
              <a:t>Byfleet</a:t>
            </a:r>
            <a:r>
              <a:rPr lang="nl-NL" sz="900" dirty="0">
                <a:latin typeface="Times New Roman" panose="02020603050405020304" pitchFamily="18" charset="0"/>
                <a:cs typeface="Times New Roman" panose="02020603050405020304" pitchFamily="18" charset="0"/>
              </a:rPr>
              <a:t>, Engeland</a:t>
            </a:r>
          </a:p>
          <a:p>
            <a:r>
              <a:rPr lang="nl-NL" sz="900" dirty="0">
                <a:latin typeface="Times New Roman" panose="02020603050405020304" pitchFamily="18" charset="0"/>
                <a:cs typeface="Times New Roman" panose="02020603050405020304" pitchFamily="18" charset="0"/>
              </a:rPr>
              <a:t>Gom: synthetische gom</a:t>
            </a:r>
          </a:p>
          <a:p>
            <a:r>
              <a:rPr lang="nl-NL" sz="900" dirty="0">
                <a:latin typeface="Times New Roman" panose="02020603050405020304" pitchFamily="18" charset="0"/>
                <a:cs typeface="Times New Roman" panose="02020603050405020304" pitchFamily="18" charset="0"/>
              </a:rPr>
              <a:t>Oplage: 4.750.000</a:t>
            </a:r>
          </a:p>
        </p:txBody>
      </p:sp>
      <p:sp>
        <p:nvSpPr>
          <p:cNvPr id="13" name="Rechthoek 12">
            <a:extLst>
              <a:ext uri="{FF2B5EF4-FFF2-40B4-BE49-F238E27FC236}">
                <a16:creationId xmlns:a16="http://schemas.microsoft.com/office/drawing/2014/main" id="{A28C2C32-A7F4-8F9B-EC12-55587B25A8F6}"/>
              </a:ext>
            </a:extLst>
          </p:cNvPr>
          <p:cNvSpPr/>
          <p:nvPr/>
        </p:nvSpPr>
        <p:spPr>
          <a:xfrm rot="16200000">
            <a:off x="4842101" y="5652078"/>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4" name="Rechthoek 13">
            <a:extLst>
              <a:ext uri="{FF2B5EF4-FFF2-40B4-BE49-F238E27FC236}">
                <a16:creationId xmlns:a16="http://schemas.microsoft.com/office/drawing/2014/main" id="{BFE49209-2E50-D56C-6F14-2BAB84B30C0E}"/>
              </a:ext>
            </a:extLst>
          </p:cNvPr>
          <p:cNvSpPr/>
          <p:nvPr/>
        </p:nvSpPr>
        <p:spPr>
          <a:xfrm rot="16200000">
            <a:off x="3365833" y="56520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5" name="Rechthoek 14">
            <a:extLst>
              <a:ext uri="{FF2B5EF4-FFF2-40B4-BE49-F238E27FC236}">
                <a16:creationId xmlns:a16="http://schemas.microsoft.com/office/drawing/2014/main" id="{99472402-6B50-5FE9-F8F4-A666B362BEBF}"/>
              </a:ext>
            </a:extLst>
          </p:cNvPr>
          <p:cNvSpPr/>
          <p:nvPr/>
        </p:nvSpPr>
        <p:spPr>
          <a:xfrm rot="16200000">
            <a:off x="1889606" y="5652077"/>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6" name="Rechthoek 15">
            <a:extLst>
              <a:ext uri="{FF2B5EF4-FFF2-40B4-BE49-F238E27FC236}">
                <a16:creationId xmlns:a16="http://schemas.microsoft.com/office/drawing/2014/main" id="{2AA9814A-1435-A34F-736A-6A25857E6F27}"/>
              </a:ext>
            </a:extLst>
          </p:cNvPr>
          <p:cNvSpPr/>
          <p:nvPr/>
        </p:nvSpPr>
        <p:spPr>
          <a:xfrm rot="16200000">
            <a:off x="4858777" y="457195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7" name="Rechthoek 16">
            <a:extLst>
              <a:ext uri="{FF2B5EF4-FFF2-40B4-BE49-F238E27FC236}">
                <a16:creationId xmlns:a16="http://schemas.microsoft.com/office/drawing/2014/main" id="{84C53CC6-D55E-FDEF-2121-FC6A68B2B9FD}"/>
              </a:ext>
            </a:extLst>
          </p:cNvPr>
          <p:cNvSpPr/>
          <p:nvPr/>
        </p:nvSpPr>
        <p:spPr>
          <a:xfrm rot="16200000">
            <a:off x="3365834" y="457195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8" name="Rechthoek 17">
            <a:extLst>
              <a:ext uri="{FF2B5EF4-FFF2-40B4-BE49-F238E27FC236}">
                <a16:creationId xmlns:a16="http://schemas.microsoft.com/office/drawing/2014/main" id="{3B053D1C-C3F7-BE49-A3B1-862D6818F085}"/>
              </a:ext>
            </a:extLst>
          </p:cNvPr>
          <p:cNvSpPr/>
          <p:nvPr/>
        </p:nvSpPr>
        <p:spPr>
          <a:xfrm rot="16200000">
            <a:off x="1889607" y="4571956"/>
            <a:ext cx="1044000" cy="144000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40</a:t>
            </a:r>
          </a:p>
        </p:txBody>
      </p:sp>
      <p:sp>
        <p:nvSpPr>
          <p:cNvPr id="19" name="Tekstvak 18">
            <a:extLst>
              <a:ext uri="{FF2B5EF4-FFF2-40B4-BE49-F238E27FC236}">
                <a16:creationId xmlns:a16="http://schemas.microsoft.com/office/drawing/2014/main" id="{7655E55E-1989-0D1F-78C2-6C2DADC953C2}"/>
              </a:ext>
            </a:extLst>
          </p:cNvPr>
          <p:cNvSpPr txBox="1"/>
          <p:nvPr/>
        </p:nvSpPr>
        <p:spPr>
          <a:xfrm>
            <a:off x="2087649" y="5238790"/>
            <a:ext cx="4392488" cy="21544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Amalia			  de drie prinsesjes		        Ariane</a:t>
            </a:r>
          </a:p>
        </p:txBody>
      </p:sp>
      <p:sp>
        <p:nvSpPr>
          <p:cNvPr id="20" name="Tekstvak 19">
            <a:extLst>
              <a:ext uri="{FF2B5EF4-FFF2-40B4-BE49-F238E27FC236}">
                <a16:creationId xmlns:a16="http://schemas.microsoft.com/office/drawing/2014/main" id="{AA387605-2BB2-F706-4180-41371C12E475}"/>
              </a:ext>
            </a:extLst>
          </p:cNvPr>
          <p:cNvSpPr txBox="1"/>
          <p:nvPr/>
        </p:nvSpPr>
        <p:spPr>
          <a:xfrm>
            <a:off x="1871625" y="6318707"/>
            <a:ext cx="4356484" cy="338554"/>
          </a:xfrm>
          <a:prstGeom prst="rect">
            <a:avLst/>
          </a:prstGeom>
          <a:noFill/>
        </p:spPr>
        <p:txBody>
          <a:bodyPr wrap="square" rtlCol="0">
            <a:spAutoFit/>
          </a:bodyPr>
          <a:lstStyle/>
          <a:p>
            <a:r>
              <a:rPr lang="nl-NL" sz="800" dirty="0">
                <a:latin typeface="Times New Roman" panose="02020603050405020304" pitchFamily="18" charset="0"/>
                <a:cs typeface="Times New Roman" panose="02020603050405020304" pitchFamily="18" charset="0"/>
              </a:rPr>
              <a:t>Amalia Alexia-Ariane			Alexia		          de drie prinsesjes</a:t>
            </a:r>
          </a:p>
          <a:p>
            <a:r>
              <a:rPr lang="nl-NL" sz="800" dirty="0">
                <a:latin typeface="Times New Roman" panose="02020603050405020304" pitchFamily="18" charset="0"/>
                <a:cs typeface="Times New Roman" panose="02020603050405020304" pitchFamily="18" charset="0"/>
              </a:rPr>
              <a:t>						           maar nu dichterbij</a:t>
            </a:r>
          </a:p>
        </p:txBody>
      </p:sp>
      <p:sp>
        <p:nvSpPr>
          <p:cNvPr id="2" name="Tekstvak 1">
            <a:extLst>
              <a:ext uri="{FF2B5EF4-FFF2-40B4-BE49-F238E27FC236}">
                <a16:creationId xmlns:a16="http://schemas.microsoft.com/office/drawing/2014/main" id="{7516B560-CEA1-685E-8799-4231F3B20708}"/>
              </a:ext>
            </a:extLst>
          </p:cNvPr>
          <p:cNvSpPr txBox="1"/>
          <p:nvPr/>
        </p:nvSpPr>
        <p:spPr>
          <a:xfrm>
            <a:off x="2069965" y="4481693"/>
            <a:ext cx="1853888" cy="276999"/>
          </a:xfrm>
          <a:prstGeom prst="rect">
            <a:avLst/>
          </a:prstGeom>
          <a:noFill/>
        </p:spPr>
        <p:txBody>
          <a:bodyPr wrap="square" rtlCol="0">
            <a:spAutoFit/>
          </a:bodyPr>
          <a:lstStyle/>
          <a:p>
            <a:r>
              <a:rPr lang="nl-NL" sz="1200" dirty="0"/>
              <a:t>kinderpostzegels 2012</a:t>
            </a:r>
          </a:p>
        </p:txBody>
      </p:sp>
      <p:sp>
        <p:nvSpPr>
          <p:cNvPr id="8" name="Tekstvak 7">
            <a:extLst>
              <a:ext uri="{FF2B5EF4-FFF2-40B4-BE49-F238E27FC236}">
                <a16:creationId xmlns:a16="http://schemas.microsoft.com/office/drawing/2014/main" id="{E002F56E-E88D-1DBF-8C48-AF2DA706F1A6}"/>
              </a:ext>
            </a:extLst>
          </p:cNvPr>
          <p:cNvSpPr txBox="1"/>
          <p:nvPr/>
        </p:nvSpPr>
        <p:spPr>
          <a:xfrm>
            <a:off x="4607833" y="4451537"/>
            <a:ext cx="1188132" cy="276999"/>
          </a:xfrm>
          <a:prstGeom prst="rect">
            <a:avLst/>
          </a:prstGeom>
          <a:noFill/>
        </p:spPr>
        <p:txBody>
          <a:bodyPr wrap="square" rtlCol="0">
            <a:spAutoFit/>
          </a:bodyPr>
          <a:lstStyle/>
          <a:p>
            <a:r>
              <a:rPr lang="nl-NL" sz="600" dirty="0"/>
              <a:t>Fotografie</a:t>
            </a:r>
          </a:p>
          <a:p>
            <a:r>
              <a:rPr lang="nl-NL" sz="600" dirty="0"/>
              <a:t>Z.K.H. de Prins van Oranje</a:t>
            </a:r>
          </a:p>
        </p:txBody>
      </p:sp>
      <p:sp>
        <p:nvSpPr>
          <p:cNvPr id="21" name="Tekstvak 20">
            <a:extLst>
              <a:ext uri="{FF2B5EF4-FFF2-40B4-BE49-F238E27FC236}">
                <a16:creationId xmlns:a16="http://schemas.microsoft.com/office/drawing/2014/main" id="{AC33FF57-115E-0178-B6C5-98B708BB83A4}"/>
              </a:ext>
            </a:extLst>
          </p:cNvPr>
          <p:cNvSpPr txBox="1"/>
          <p:nvPr/>
        </p:nvSpPr>
        <p:spPr>
          <a:xfrm rot="16200000">
            <a:off x="378565" y="5686732"/>
            <a:ext cx="2225413" cy="369332"/>
          </a:xfrm>
          <a:prstGeom prst="rect">
            <a:avLst/>
          </a:prstGeom>
          <a:noFill/>
        </p:spPr>
        <p:txBody>
          <a:bodyPr wrap="square" rtlCol="0">
            <a:spAutoFit/>
          </a:bodyPr>
          <a:lstStyle/>
          <a:p>
            <a:r>
              <a:rPr lang="nl-NL" dirty="0"/>
              <a:t>voor             kinderen</a:t>
            </a:r>
          </a:p>
        </p:txBody>
      </p:sp>
      <p:sp>
        <p:nvSpPr>
          <p:cNvPr id="22" name="Tekstvak 21">
            <a:extLst>
              <a:ext uri="{FF2B5EF4-FFF2-40B4-BE49-F238E27FC236}">
                <a16:creationId xmlns:a16="http://schemas.microsoft.com/office/drawing/2014/main" id="{4B0E9A1F-D045-214E-EC49-AE2347F73CEF}"/>
              </a:ext>
            </a:extLst>
          </p:cNvPr>
          <p:cNvSpPr txBox="1"/>
          <p:nvPr/>
        </p:nvSpPr>
        <p:spPr>
          <a:xfrm rot="16200000">
            <a:off x="5290776" y="5704717"/>
            <a:ext cx="2225413" cy="369332"/>
          </a:xfrm>
          <a:prstGeom prst="rect">
            <a:avLst/>
          </a:prstGeom>
          <a:noFill/>
        </p:spPr>
        <p:txBody>
          <a:bodyPr wrap="square" rtlCol="0">
            <a:spAutoFit/>
          </a:bodyPr>
          <a:lstStyle/>
          <a:p>
            <a:r>
              <a:rPr lang="nl-NL" dirty="0"/>
              <a:t>door             kinderen</a:t>
            </a:r>
          </a:p>
        </p:txBody>
      </p:sp>
    </p:spTree>
    <p:extLst>
      <p:ext uri="{BB962C8B-B14F-4D97-AF65-F5344CB8AC3E}">
        <p14:creationId xmlns:p14="http://schemas.microsoft.com/office/powerpoint/2010/main" val="3586296211"/>
      </p:ext>
    </p:extLst>
  </p:cSld>
  <p:clrMapOvr>
    <a:masterClrMapping/>
  </p:clrMapOvr>
</p:sld>
</file>

<file path=ppt/theme/theme1.xml><?xml version="1.0" encoding="utf-8"?>
<a:theme xmlns:a="http://schemas.openxmlformats.org/drawingml/2006/main" name="Kantoorthema">
  <a:themeElements>
    <a:clrScheme name="Kantoorth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antoorth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9520</TotalTime>
  <Words>15619</Words>
  <Application>Microsoft Office PowerPoint</Application>
  <PresentationFormat>Aangepast</PresentationFormat>
  <Paragraphs>3159</Paragraphs>
  <Slides>111</Slides>
  <Notes>0</Notes>
  <HiddenSlides>0</HiddenSlides>
  <MMClips>0</MMClips>
  <ScaleCrop>false</ScaleCrop>
  <HeadingPairs>
    <vt:vector size="6" baseType="variant">
      <vt:variant>
        <vt:lpstr>Gebruikte lettertypen</vt:lpstr>
      </vt:variant>
      <vt:variant>
        <vt:i4>29</vt:i4>
      </vt:variant>
      <vt:variant>
        <vt:lpstr>Thema</vt:lpstr>
      </vt:variant>
      <vt:variant>
        <vt:i4>1</vt:i4>
      </vt:variant>
      <vt:variant>
        <vt:lpstr>Diatitels</vt:lpstr>
      </vt:variant>
      <vt:variant>
        <vt:i4>111</vt:i4>
      </vt:variant>
    </vt:vector>
  </HeadingPairs>
  <TitlesOfParts>
    <vt:vector size="141" baseType="lpstr">
      <vt:lpstr>Batang</vt:lpstr>
      <vt:lpstr>AcclamationItal</vt:lpstr>
      <vt:lpstr>Arabic Typesetting</vt:lpstr>
      <vt:lpstr>Architects Daughter</vt:lpstr>
      <vt:lpstr>Arial</vt:lpstr>
      <vt:lpstr>Arial Black</vt:lpstr>
      <vt:lpstr>Arial Narrow</vt:lpstr>
      <vt:lpstr>Arial Rounded MT Bold</vt:lpstr>
      <vt:lpstr>Avenir Next LT Pro Light</vt:lpstr>
      <vt:lpstr>Baguet Script</vt:lpstr>
      <vt:lpstr>Bahnschrift SemiLight</vt:lpstr>
      <vt:lpstr>Bradley Hand ITC</vt:lpstr>
      <vt:lpstr>Calibri</vt:lpstr>
      <vt:lpstr>Calibri Light</vt:lpstr>
      <vt:lpstr>Castellar</vt:lpstr>
      <vt:lpstr>Cookie</vt:lpstr>
      <vt:lpstr>Dreaming Outloud Pro</vt:lpstr>
      <vt:lpstr>Dreaming Outloud Script Pro</vt:lpstr>
      <vt:lpstr>Exo 2</vt:lpstr>
      <vt:lpstr>Georgia Pro Cond Black</vt:lpstr>
      <vt:lpstr>Leelawadee UI Semilight</vt:lpstr>
      <vt:lpstr>Lucida Console</vt:lpstr>
      <vt:lpstr>Maiandra GD</vt:lpstr>
      <vt:lpstr>TekstTimes New Roman</vt:lpstr>
      <vt:lpstr>Tenorite</vt:lpstr>
      <vt:lpstr>Times New Roman</vt:lpstr>
      <vt:lpstr>Univers Condensed</vt:lpstr>
      <vt:lpstr>Velveteen</vt:lpstr>
      <vt:lpstr>Verdana Pro Cond Light</vt:lpstr>
      <vt:lpstr>Kantoorthema</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Info Filmhuis</dc:creator>
  <cp:lastModifiedBy>Inno van Dijk</cp:lastModifiedBy>
  <cp:revision>190</cp:revision>
  <cp:lastPrinted>2024-09-30T11:54:53Z</cp:lastPrinted>
  <dcterms:created xsi:type="dcterms:W3CDTF">2022-10-27T09:42:56Z</dcterms:created>
  <dcterms:modified xsi:type="dcterms:W3CDTF">2025-05-01T12:10:09Z</dcterms:modified>
</cp:coreProperties>
</file>